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今日のテーマは、EV（電気自動車）の急速充電で使われている「電力線通信＝PLC」と、その専用チップであるPLC-ICです。
自動車のネットワークというとCANやEthernetを思い浮かべると思いますが、急速充電のときだけは少し変わった通信をしています。充電ケーブルの中にある「コントロールパイロット」という細い信号線1本に、本来のアナログ信号と、MHz帯のデジタル通信を重ねて流している。これがPLCです。
30分で、(1)なぜそんな作りになっているのか (2)チップの中と外で何をしているのか (3)自分の担当で何が落とし穴になるのか、この3つを持ち帰ってもらうのがゴールです。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実際の製品の話です。この分野は、正直なところ選択肢が多くありません。
長らくQualcommのQCA7000系の一人勝ちでした。世の中に出ているCCS対応の車も充電器も、中を開けるとほぼこれが入っています。
その後継が2行目のQCA7006AQです。AEC-Q100のグレード2、つまりマイナス40度から105度まで対応した車載品として作られていて、アナログフロントエンドもラインドライバも、さらにイーサネットPHYまで1チップに入っています。電源も3.3V1系統で済む。外付け部品が減るぶん、基板設計はかなり楽になります。
3行目のLumissilは、有力な第二ソースとして立ち上がってきているところです。BMWが採用を公表しています。
下の5点が選定の観点です。特に4番目、供給の話は自動車では重い論点です。車は10年以上作り続けるので、その間チップが供給され続けるか、代替が効くかを最初に確認します。
それから3番目、ファームウェアの成熟度。ISO 15118の適合試験に通った実績があるかどうかで、開発工数が何倍も変わります。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チップの外側、結合回路の話です。ソフトの方には縁遠く見えますが、ここを知っているかどうかで不具合の切り分け速度がまったく違います。
上の図が信号の通り道です。CP線から来た信号は、まずコンデンサで直流分を切られます。プラスマイナス12Vがそのままチップに入ると壊れますから。次にトランスで絶縁され、バンドパスフィルタで1.8MHzから30MHzだけを取り出して、チップのアナログ入力に入る。
右側の1番、トランスの巻線比が面白いところです。家庭用のPLCは電圧を上げる方向の巻線比を使いますが、EV充電は1対1対1、つまり昇圧しません。理由は、充電ケーブルが短くて信号がほとんど減衰しないからです。家庭の配電網と違って、そのまま送ると強すぎる。むしろ絞る必要がある。これはEV特有の事情です。
そして左下、ここが今日いちばん実務的な話かもしれません。SLACの過程で、充電器が測った減衰量が何デシベルか、という数値が通信の中に流れています。この値をログに残しておくと、ハードウェアが健康かどうかが数値で分かるんです。
コネクタの接触が悪い、はんだにクラックが入っている、部品定数が違う。こういう不具合が、この数値の異常として出ます。設計の最初からログに入れておくことを強くおすすめします。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ソフトウェアの作りです。ソフト中心の方が多いということなので、ここは少し丁寧にいきます。
左上、ホストから何が見えるか。SPIでつないだ場合、PLC-ICはSPI経由のイーサネットカードとして見えます。LinuxならqcaspiというドライバがカーネルのMainlineに入っているので、eth1みたいなインタフェースが1本増えるだけです。
1つだけ普通と違うのは、SLACで使う管理メッセージがIPパケットではなく、Ethertype 0x88E1の生のイーサネットフレームだ、という点です。ここだけrawソケットで扱う必要があります。
右側が、自分たちで作り込む部分です。工数「大」と赤くしたところを見てください。
証明書まわり。これはPlug and Chargeという、挿すだけで認証と課金が終わる機能の中核です。実装そのものより、証明書の発行・更新・失効という運用の設計のほうが重い。時刻がずれているだけで失敗します。
EXI。V2Gのメッセージは、XMLのスキーマで定義されたものをバイナリに圧縮して送ります。これは絶対に手で書かないでください。スキーマからコード生成するツールを使います。
そして状態管理。CP線の状態、PLCリンクの状態、V2Gセッションの状態という3系統の状態機械が同時に動きます。この束ね方の設計が、そのまま製品の品質になります。
左下に書いたオープンソースは、少なくとも仕様を読み解く教材としては非常に有用なので、目を通しておく価値があります。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ここが今日の実務パートです。6つ挙げました。
1番、SLACが成立しない。これがいちばん多い。まずCP線の電圧とPWMのデューティを見てください。そもそも5%のPWMが出ていないケースが本当に多いです。次に減衰量。大きすぎるのはもちろん問題ですが、小さすぎても、隣のスタンドと間違ってマッチしてしまうという別の問題が出ます。
2番、充電を始めた途端に通信が切れる。これはノイズです。車載充電器やインバータのスイッチング周波数の高調波が、PLCが使う1.8から30MHzの帯域に直撃します。停まっているときは通るのに、電流を流し始めると落ちる、という症状なら、まずこれを疑ってください。
3番はさっき触れたタイムアウト。4番の証明書は、実装というより運用の問題です。車両の時計がずれているだけで証明書の検証に失敗する、というのは実際によくあります。
5番、規格の方言。DIN 70121とISO 15118-2が市場に混在していて、しかもメーカーごとに解釈が微妙に違う。これは机上では潰せません。CharINが主催しているTestivalのような、各社が実機を持ち寄る試験イベントに出るのが結局いちばん早いです。
6番、これは設計段階の教訓です。CP線の上のPLCは、普段使っているCANのツールでは何も見えません。専用のアナライザを買うか、チップのスニファ機能を使うか、いずれにせよログを取る経路を最初から設計に入れておいてください。後から足すのは大変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ここまでずっと充電の話をしてきましたが、車の中でもPLCを使う話があるので、参考までに触れておきます。
狙いは一つ、ハーネスを減らすことです。ワイヤーハーネスは車の中でかなり重くて高い部品ですし、EVは高圧系と低圧系の両方があるので配線は増える一方です。電源線を通信にも使えれば、その分だけ線が減らせる。
左のYamarという会社のDC-BUSというICが、この分野では代表的です。12Vや24Vのバッテリ線の上にUARTやLINを通します。速度は最大でも115.2kbps程度で、CANより遅いくらいですが、線が1本も要らないのが利点です。
真ん中は北米のトラックの例です。トラクタとトレーラは頻繁に切り離すので、信号線を増やすのが本当に難しい。だからABSの警告灯を電源線に載せている。これはかなり昔からある実運用です。
では、なぜこれが車全体に広がらないのか。右下に書きました。帯域が小さいこと、電源線のノイズが過酷なこと、そして何より機能安全の作り込みが重いこと。それに対して、CANやLIN、最近では10BASE-T1Sという1対の線で通すイーサネットが十分に安くて成熟しています。
結論としては、PLCは「線を引けない特殊な場所」の特効薬であって、全体最適の主役ではない、という位置づけで理解しておけばよいと思います。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まとめです。
1つ目。EVのPLCというのは、コントロールパイロット線という1本の細い線を、イーサネットケーブルに変えてしまう技術です。チップ自体はイーサネットカードに近いので、そこは難しくありません。難しいのは外側です。結合回路と信号の減衰、隣とつながらないためのSLAC、認証のための証明書、そして各社の実装の食い違い。
2つ目。デバイスの選択肢は限られていて、QualcommのQCA700x系が事実上の標準です。ただ第二ソースが出てきているので、新規設計では比較検討する価値があります。
3つ目。ソフトの主戦場は、スタックの上下の境目です。真ん中のIP通信のところは普通なので、そこに時間を使う必要はありません。
右側は今後の話です。特に一番上、規制が実装を押す、というのが今のこの分野の力学です。欧州で公共充電器にISO 15118への対応が義務づけられていく流れがあり、それが車側の実装も引っ張っています。ただし適用の条件は地域や設置区分で細かく違うので、実際のプロジェクトでは必ず最新の規制文書を確認してください。
一番下のメガワット充電については、正直まだ情報が固まっていません。PLCを差動化する案と、1対のイーサネットを使う案の両方の情報が出回っています。断定せずに追いかけるのがよいと思います。
以上です。質問をどうぞ。</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最後に、この資料の扱いについてです。
クリエイティブ・コモンズの表示ライセンス、CC BY 4.0 で公開しています。
社内の勉強会でも、学校の授業でも、自由に使っていただけます。営利・非営利も問いません。一部だけ抜き出す、直す、翻訳する、配り直す。すべて自由です。
お願いはひとつ、出典を書いてください。下の枠の書き方をそのまま使っていただければ大丈夫です。
右側は注意書きです。規格の数値は改訂で変わるので実務では最新版で確認すること、この資料はどこかの企業や団体の公式見解ではないこと。この2つは特に押さえておいてください。
誤りに気づかれたら、ぜひ教えてください。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進め方です。前半は「なぜこうなっているのか」という背景と規格の話、後半はチップと回路、そして実装で困るところ、という順番です。
ゴールは3つ書いてありますが、特に3つ目を重視しています。PLCは、正常系はライブラリが面倒を見てくれることが多いのですが、うまく動かないときの切り分けが難しい領域です。どこを疑えばいいかの地図を持って帰ってもらえれば成功だと思っています。
質問はいつでも遮ってください。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まず背景です。なぜわざわざ電力線通信という、一見すると回りくどい方式を選んだのか。
普通充電、いわゆるAC充電では、IEC 61851という規格で、充電器から車へ1kHzのPWM信号を送っています。そのデューティ比、つまりパルスの幅で「最大何アンペアまで流していいですよ」と伝える。これだけです。アナログの一方通行です。
ところが急速充電になると、車のバッテリ側が「今は何ボルト、何アンペアください」と指示を出す必要がある。さらに、充電を始める前に絶縁が壊れていないかを試験したり、誰の車かを認証して課金したりもしたい。PWMのパルス幅ではとても足りません。
では線を足せばいいじゃないか、となりますが、コネクタの形は世界中で規格化されていて、勝手にピンを増やせません。無線も検討されましたが、充電器がずらっと並ぶ駐車場で「どの車がどの充電器か」を確実に区別するのが難しい。
残った答えが、いま既にあるコントロールパイロット線に高い周波数の信号を重ねる、という方法でした。1kHzのPWMと、数MHzのデジタル通信。周波数が3桁以上離れているので、同じ1本の線に共存できます。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これが全体像です。1枚だけ持ち帰るならこのスライドです。
下から見ていきます。一番下、グレーの層は、昔からあるアナログのコントロールパイロット回路。±12Vの1kHzのPWMです。急速充電のときは、このデューティ比が5%に固定されます。これが「これから高速なデジタル通信をしますよ」という合図になっています。
その1つ上、黒い2層がPLC-ICの担当範囲です。HomePlug Green PHYという規格で、だいたい1.8MHzから30MHzの帯域にOFDMで信号を乗せます。MAC層では暗号化もします。
そこから上は、驚くほど普通です。IPv6のリンクローカルアドレスで、UDPで相手を探して、TCPをつないで、TLSで暗号化して、その上でV2Gと呼ばれるメッセージをやり取りする。中身はXMLのスキーマで定義されていて、EXIという方式でバイナリに圧縮して送ります。
つまりPLC-ICというのは、機能としてはEthernetのカードに近い。ソフトから見ると本当にネットワークカードとして見えます。右下に書いた通り、難しいのはチップそのものではなく、その上下の境目です。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物理層をもう少し具体的に見ます。
左上が、昔からあるコントロールパイロットのPWM波形です。プラスマイナス12V、1kHz。急速充電のモードでは、このデューティ比が5%に固定されます。図では見やすさのために幅を広く描いていますが、実際はもっと細いパルスです。
左下が、その同じ線に重ねられるPLCの信号です。1.8MHzから30MHzくらいの帯域を、数百本の細いサブキャリアに分けて使うOFDMという方式です。この帯域は短波放送やアマチュア無線と重なるので、特定の周波数だけ出力を落とす「ノッチ」が規格で決められています。
右側は、CP線の電圧で表される状態です。プラス12Vなら未接続、9Vならケーブルは挿さっているがまだ充電していない、6Vなら充電中。ソフト屋にとって重要なのは、9V、つまり状態Bになって5%のPWMが出てきたところがPLC通信のスタートラインだ、ということです。
逆に言うと、ここで電圧が正しく出ていないと、その後の通信は一切始まりません。通信が始まらないという不具合を見たら、まずCP電圧とPWMのデューティ比を確認する、というのが定石です。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PLCというと、家庭で使うコンセント経由のLANアダプタを思い浮かべる方もいると思います。あれはHomePlug AVという規格で、200Mbpsとか1Gbpsといった速度が出ます。
EV充電で使うのは、その弟分にあたるGreen PHYです。速度は10Mbps級と、10分の1以下。わざと遅くしています。
なぜかというと、EV充電でやり取りするメッセージは1つが数百バイトから数キロバイト程度で、速度はまったく必要ないからです。それよりも、車載品として安く作れること、待機電力が小さいこと、そして何よりノイズだらけの環境で確実につながることが大事です。
そのために、変調方式をROBOモードという冗長なものに限定しています。同じデータを複数の周波数に重ねて送るので、一部の周波数がノイズで潰れても復元できる。まさに車向けの割り切りです。
余談ですが、この「速度より確実性」という設計思想はCANとよく似ていますね。</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ここが、EVのPLCで一番「らしい」部分です。SLAC、スラックと読みます。
何が問題かというと、高速道路のサービスエリアのように充電器が何台も並んでいる場所を想像してください。PLCの信号はケーブルの外に少し漏れます。すると、自分が挿していない隣の充電器の信号も受信できてしまう。IPアドレスのレベルでは、どれが自分の挿している充電器か区別がつきません。間違えたら、隣の車の充電を勝手に始めてしまうことになる。
その解決策が、信号の減衰量を測る、という物理的なアプローチです。自分が実際にケーブルでつながっている相手からの信号がいちばん強い、つまり減衰が小さいはずだ、という理屈です。
右の流れを追うと、まず車が「誰かいますか」とブロードキャストする。返事をした充電器それぞれに向けて、測定用の信号を10回送る。各充電器が受信レベルの減衰量を計算して車に返す。車がいちばん減衰の小さい相手を選んで、「あなたと組みます」と宣言する。すると暗号鍵が渡されて、その2台だけの閉じたネットワークができる。
左下のタイムアウトの話は重要です。規格でかなり細かく時間が決められていて、ここを自己流にすると、自社の試験機では通るのに、よその充電器だと落ちる、という一番やっかいな不具合になります。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SLACが終わって論理的なネットワークができたあとは、拍子抜けするくらい普通のネットワークの話になります。
IPv6のリンクローカルアドレスを勝手に作って、UDPのマルチキャストで「充電器さん、どこですか」と聞く。これがSDP、SECCディスカバリープロトコルです。ポート番号が15118なのは、規格番号そのままですね。
返事が来たらTCPをつないで、必要ならTLSをかけて、最初にどの規格バージョンで話すかを決める。ここでDIN 70121なのかISO 15118-2なのか-20なのかを合意します。
そこからが充電の本番シーケンスです。オレンジで色を変えたところが認証、緑がケーブルチェックとプリチャージです。
よく「充電ケーブルを挿してから電流が流れ出すまで妙に待たされる」と言われますが、その主犯はここです。CableCheckは高電圧をかけて絶縁が壊れていないか確認する工程、PreChargeは充電器側の出力電圧をバッテリの電圧に合わせ込む工程で、どちらも物理現象を待つので数秒かかります。通信を速くしても縮まりません。
実装上の注意は真ん中のカードです。タイムアウトが60秒と決まっているので、上位のアプリが重い処理をしているとセッションごと切れます。応答は先に返して、重い処理は裏でやる設計にしてください。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ここからチップの話です。ブロック図を左から追ってください。
いちばん左、これはチップの外側です。CP線から来た信号を、トランスとコンデンサとフィルタで受ける「結合回路」。これは基板上の部品です。
点線で囲ったところがPLC-ICの中身です。まずAFE、アナログフロントエンドで、アナログの波形とデジタルの数値を相互変換します。送信側にはラインドライバも要ります。昔は外付けでしたが、いまのEV向けICはここも内蔵しているものが主流です。
次がPHY。OFDMの変調・復調と誤り訂正。その次がMACで、CSMAによる衝突回避と、AES-128の暗号化。
右端が内蔵CPUとホストインタフェースです。ここが我々ソフト屋の接点になります。
下の3枚が実務上のポイントです。左、ソフトから見るとこれはイーサネットカードです。Linuxで使うなら、QCA7000系のドライバはカーネル本体に入っているので、そのまま普通のネットワークインタフェースとして見えます。
真ん中が一番大事で、SLACの処理をどこまでチップの中のファームがやってくれるかが製品によって違います。移植のときにここを読み違えると、動くはずのものが動きません。
右は量産のときの話です。MACアドレスや送信出力の設定は不揮発メモリに書き込む必要があるので、工場での書き込み工程まで含めて計画しておく必要があります。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1F2A"/>
        </a:solidFill>
      </p:bgPr>
    </p:bg>
    <p:spTree>
      <p:nvGrpSpPr>
        <p:cNvPr id="1" name=""/>
        <p:cNvGrpSpPr/>
        <p:nvPr/>
      </p:nvGrpSpPr>
      <p:grpSpPr>
        <a:xfrm>
          <a:off x="0" y="0"/>
          <a:ext cx="0" cy="0"/>
          <a:chOff x="0" y="0"/>
          <a:chExt cx="0" cy="0"/>
        </a:xfrm>
      </p:grpSpPr>
      <p:sp>
        <p:nvSpPr>
          <p:cNvPr id="2" name="Shape 0"/>
          <p:cNvSpPr/>
          <p:nvPr/>
        </p:nvSpPr>
        <p:spPr>
          <a:xfrm>
            <a:off x="822960" y="5910682"/>
            <a:ext cx="100584" cy="197510"/>
          </a:xfrm>
          <a:prstGeom prst="rect">
            <a:avLst/>
          </a:prstGeom>
          <a:solidFill>
            <a:srgbClr val="BBE04A">
              <a:alpha val="75000"/>
            </a:srgbClr>
          </a:solidFill>
          <a:ln w="12700">
            <a:solidFill>
              <a:srgbClr val="BBE04A"/>
            </a:solidFill>
            <a:prstDash val="solid"/>
          </a:ln>
        </p:spPr>
      </p:sp>
      <p:sp>
        <p:nvSpPr>
          <p:cNvPr id="3" name="Shape 1"/>
          <p:cNvSpPr/>
          <p:nvPr/>
        </p:nvSpPr>
        <p:spPr>
          <a:xfrm>
            <a:off x="1004011" y="5746090"/>
            <a:ext cx="100584" cy="362102"/>
          </a:xfrm>
          <a:prstGeom prst="rect">
            <a:avLst/>
          </a:prstGeom>
          <a:solidFill>
            <a:srgbClr val="BBE04A">
              <a:alpha val="38000"/>
            </a:srgbClr>
          </a:solidFill>
          <a:ln w="12700">
            <a:solidFill>
              <a:srgbClr val="BBE04A"/>
            </a:solidFill>
            <a:prstDash val="solid"/>
          </a:ln>
        </p:spPr>
      </p:sp>
      <p:sp>
        <p:nvSpPr>
          <p:cNvPr id="4" name="Shape 2"/>
          <p:cNvSpPr/>
          <p:nvPr/>
        </p:nvSpPr>
        <p:spPr>
          <a:xfrm>
            <a:off x="1185062" y="5831677"/>
            <a:ext cx="100584" cy="276515"/>
          </a:xfrm>
          <a:prstGeom prst="rect">
            <a:avLst/>
          </a:prstGeom>
          <a:solidFill>
            <a:srgbClr val="BBE04A">
              <a:alpha val="38000"/>
            </a:srgbClr>
          </a:solidFill>
          <a:ln w="12700">
            <a:solidFill>
              <a:srgbClr val="BBE04A"/>
            </a:solidFill>
            <a:prstDash val="solid"/>
          </a:ln>
        </p:spPr>
      </p:sp>
      <p:sp>
        <p:nvSpPr>
          <p:cNvPr id="5" name="Shape 3"/>
          <p:cNvSpPr/>
          <p:nvPr/>
        </p:nvSpPr>
        <p:spPr>
          <a:xfrm>
            <a:off x="1366114" y="5594665"/>
            <a:ext cx="100584" cy="513527"/>
          </a:xfrm>
          <a:prstGeom prst="rect">
            <a:avLst/>
          </a:prstGeom>
          <a:solidFill>
            <a:srgbClr val="BBE04A">
              <a:alpha val="75000"/>
            </a:srgbClr>
          </a:solidFill>
          <a:ln w="12700">
            <a:solidFill>
              <a:srgbClr val="BBE04A"/>
            </a:solidFill>
            <a:prstDash val="solid"/>
          </a:ln>
        </p:spPr>
      </p:sp>
      <p:sp>
        <p:nvSpPr>
          <p:cNvPr id="6" name="Shape 4"/>
          <p:cNvSpPr/>
          <p:nvPr/>
        </p:nvSpPr>
        <p:spPr>
          <a:xfrm>
            <a:off x="1547165" y="5686836"/>
            <a:ext cx="100584" cy="421356"/>
          </a:xfrm>
          <a:prstGeom prst="rect">
            <a:avLst/>
          </a:prstGeom>
          <a:solidFill>
            <a:srgbClr val="BBE04A">
              <a:alpha val="38000"/>
            </a:srgbClr>
          </a:solidFill>
          <a:ln w="12700">
            <a:solidFill>
              <a:srgbClr val="BBE04A"/>
            </a:solidFill>
            <a:prstDash val="solid"/>
          </a:ln>
        </p:spPr>
      </p:sp>
      <p:sp>
        <p:nvSpPr>
          <p:cNvPr id="7" name="Shape 5"/>
          <p:cNvSpPr/>
          <p:nvPr/>
        </p:nvSpPr>
        <p:spPr>
          <a:xfrm>
            <a:off x="1728216" y="5482742"/>
            <a:ext cx="100584" cy="625450"/>
          </a:xfrm>
          <a:prstGeom prst="rect">
            <a:avLst/>
          </a:prstGeom>
          <a:solidFill>
            <a:srgbClr val="BBE04A">
              <a:alpha val="38000"/>
            </a:srgbClr>
          </a:solidFill>
          <a:ln w="12700">
            <a:solidFill>
              <a:srgbClr val="BBE04A"/>
            </a:solidFill>
            <a:prstDash val="solid"/>
          </a:ln>
        </p:spPr>
      </p:sp>
      <p:sp>
        <p:nvSpPr>
          <p:cNvPr id="8" name="Shape 6"/>
          <p:cNvSpPr/>
          <p:nvPr/>
        </p:nvSpPr>
        <p:spPr>
          <a:xfrm>
            <a:off x="1909267" y="5634167"/>
            <a:ext cx="100584" cy="474025"/>
          </a:xfrm>
          <a:prstGeom prst="rect">
            <a:avLst/>
          </a:prstGeom>
          <a:solidFill>
            <a:srgbClr val="BBE04A">
              <a:alpha val="75000"/>
            </a:srgbClr>
          </a:solidFill>
          <a:ln w="12700">
            <a:solidFill>
              <a:srgbClr val="BBE04A"/>
            </a:solidFill>
            <a:prstDash val="solid"/>
          </a:ln>
        </p:spPr>
      </p:sp>
      <p:sp>
        <p:nvSpPr>
          <p:cNvPr id="9" name="Shape 7"/>
          <p:cNvSpPr/>
          <p:nvPr/>
        </p:nvSpPr>
        <p:spPr>
          <a:xfrm>
            <a:off x="2090318" y="5383987"/>
            <a:ext cx="100584" cy="724205"/>
          </a:xfrm>
          <a:prstGeom prst="rect">
            <a:avLst/>
          </a:prstGeom>
          <a:solidFill>
            <a:srgbClr val="BBE04A">
              <a:alpha val="38000"/>
            </a:srgbClr>
          </a:solidFill>
          <a:ln w="12700">
            <a:solidFill>
              <a:srgbClr val="BBE04A"/>
            </a:solidFill>
            <a:prstDash val="solid"/>
          </a:ln>
        </p:spPr>
      </p:sp>
      <p:sp>
        <p:nvSpPr>
          <p:cNvPr id="10" name="Shape 8"/>
          <p:cNvSpPr/>
          <p:nvPr/>
        </p:nvSpPr>
        <p:spPr>
          <a:xfrm>
            <a:off x="2271370" y="5541996"/>
            <a:ext cx="100584" cy="566196"/>
          </a:xfrm>
          <a:prstGeom prst="rect">
            <a:avLst/>
          </a:prstGeom>
          <a:solidFill>
            <a:srgbClr val="BBE04A">
              <a:alpha val="38000"/>
            </a:srgbClr>
          </a:solidFill>
          <a:ln w="12700">
            <a:solidFill>
              <a:srgbClr val="BBE04A"/>
            </a:solidFill>
            <a:prstDash val="solid"/>
          </a:ln>
        </p:spPr>
      </p:sp>
      <p:sp>
        <p:nvSpPr>
          <p:cNvPr id="11" name="Shape 9"/>
          <p:cNvSpPr/>
          <p:nvPr/>
        </p:nvSpPr>
        <p:spPr>
          <a:xfrm>
            <a:off x="2452421" y="5713171"/>
            <a:ext cx="100584" cy="395021"/>
          </a:xfrm>
          <a:prstGeom prst="rect">
            <a:avLst/>
          </a:prstGeom>
          <a:solidFill>
            <a:srgbClr val="BBE04A">
              <a:alpha val="75000"/>
            </a:srgbClr>
          </a:solidFill>
          <a:ln w="12700">
            <a:solidFill>
              <a:srgbClr val="BBE04A"/>
            </a:solidFill>
            <a:prstDash val="solid"/>
          </a:ln>
        </p:spPr>
      </p:sp>
      <p:sp>
        <p:nvSpPr>
          <p:cNvPr id="12" name="Shape 10"/>
          <p:cNvSpPr/>
          <p:nvPr/>
        </p:nvSpPr>
        <p:spPr>
          <a:xfrm>
            <a:off x="2633472" y="5436657"/>
            <a:ext cx="100584" cy="671535"/>
          </a:xfrm>
          <a:prstGeom prst="rect">
            <a:avLst/>
          </a:prstGeom>
          <a:solidFill>
            <a:srgbClr val="BBE04A">
              <a:alpha val="38000"/>
            </a:srgbClr>
          </a:solidFill>
          <a:ln w="12700">
            <a:solidFill>
              <a:srgbClr val="BBE04A"/>
            </a:solidFill>
            <a:prstDash val="solid"/>
          </a:ln>
        </p:spPr>
      </p:sp>
      <p:sp>
        <p:nvSpPr>
          <p:cNvPr id="13" name="Shape 11"/>
          <p:cNvSpPr/>
          <p:nvPr/>
        </p:nvSpPr>
        <p:spPr>
          <a:xfrm>
            <a:off x="2814523" y="5621000"/>
            <a:ext cx="100584" cy="487192"/>
          </a:xfrm>
          <a:prstGeom prst="rect">
            <a:avLst/>
          </a:prstGeom>
          <a:solidFill>
            <a:srgbClr val="BBE04A">
              <a:alpha val="38000"/>
            </a:srgbClr>
          </a:solidFill>
          <a:ln w="12700">
            <a:solidFill>
              <a:srgbClr val="BBE04A"/>
            </a:solidFill>
            <a:prstDash val="solid"/>
          </a:ln>
        </p:spPr>
      </p:sp>
      <p:sp>
        <p:nvSpPr>
          <p:cNvPr id="14" name="Shape 12"/>
          <p:cNvSpPr/>
          <p:nvPr/>
        </p:nvSpPr>
        <p:spPr>
          <a:xfrm>
            <a:off x="2995574" y="5291816"/>
            <a:ext cx="100584" cy="816376"/>
          </a:xfrm>
          <a:prstGeom prst="rect">
            <a:avLst/>
          </a:prstGeom>
          <a:solidFill>
            <a:srgbClr val="BBE04A">
              <a:alpha val="75000"/>
            </a:srgbClr>
          </a:solidFill>
          <a:ln w="12700">
            <a:solidFill>
              <a:srgbClr val="BBE04A"/>
            </a:solidFill>
            <a:prstDash val="solid"/>
          </a:ln>
        </p:spPr>
      </p:sp>
      <p:sp>
        <p:nvSpPr>
          <p:cNvPr id="15" name="Shape 13"/>
          <p:cNvSpPr/>
          <p:nvPr/>
        </p:nvSpPr>
        <p:spPr>
          <a:xfrm>
            <a:off x="3176626" y="5515661"/>
            <a:ext cx="100584" cy="592531"/>
          </a:xfrm>
          <a:prstGeom prst="rect">
            <a:avLst/>
          </a:prstGeom>
          <a:solidFill>
            <a:srgbClr val="BBE04A">
              <a:alpha val="38000"/>
            </a:srgbClr>
          </a:solidFill>
          <a:ln w="12700">
            <a:solidFill>
              <a:srgbClr val="BBE04A"/>
            </a:solidFill>
            <a:prstDash val="solid"/>
          </a:ln>
        </p:spPr>
      </p:sp>
      <p:sp>
        <p:nvSpPr>
          <p:cNvPr id="16" name="Shape 14"/>
          <p:cNvSpPr/>
          <p:nvPr/>
        </p:nvSpPr>
        <p:spPr>
          <a:xfrm>
            <a:off x="3357677" y="5673669"/>
            <a:ext cx="100584" cy="434523"/>
          </a:xfrm>
          <a:prstGeom prst="rect">
            <a:avLst/>
          </a:prstGeom>
          <a:solidFill>
            <a:srgbClr val="BBE04A">
              <a:alpha val="38000"/>
            </a:srgbClr>
          </a:solidFill>
          <a:ln w="12700">
            <a:solidFill>
              <a:srgbClr val="BBE04A"/>
            </a:solidFill>
            <a:prstDash val="solid"/>
          </a:ln>
        </p:spPr>
      </p:sp>
      <p:sp>
        <p:nvSpPr>
          <p:cNvPr id="17" name="Shape 15"/>
          <p:cNvSpPr/>
          <p:nvPr/>
        </p:nvSpPr>
        <p:spPr>
          <a:xfrm>
            <a:off x="3538728" y="5397155"/>
            <a:ext cx="100584" cy="711037"/>
          </a:xfrm>
          <a:prstGeom prst="rect">
            <a:avLst/>
          </a:prstGeom>
          <a:solidFill>
            <a:srgbClr val="BBE04A">
              <a:alpha val="75000"/>
            </a:srgbClr>
          </a:solidFill>
          <a:ln w="12700">
            <a:solidFill>
              <a:srgbClr val="BBE04A"/>
            </a:solidFill>
            <a:prstDash val="solid"/>
          </a:ln>
        </p:spPr>
      </p:sp>
      <p:sp>
        <p:nvSpPr>
          <p:cNvPr id="18" name="Shape 16"/>
          <p:cNvSpPr/>
          <p:nvPr/>
        </p:nvSpPr>
        <p:spPr>
          <a:xfrm>
            <a:off x="3719779" y="5581498"/>
            <a:ext cx="100584" cy="526694"/>
          </a:xfrm>
          <a:prstGeom prst="rect">
            <a:avLst/>
          </a:prstGeom>
          <a:solidFill>
            <a:srgbClr val="BBE04A">
              <a:alpha val="38000"/>
            </a:srgbClr>
          </a:solidFill>
          <a:ln w="12700">
            <a:solidFill>
              <a:srgbClr val="BBE04A"/>
            </a:solidFill>
            <a:prstDash val="solid"/>
          </a:ln>
        </p:spPr>
      </p:sp>
      <p:sp>
        <p:nvSpPr>
          <p:cNvPr id="19" name="Shape 17"/>
          <p:cNvSpPr/>
          <p:nvPr/>
        </p:nvSpPr>
        <p:spPr>
          <a:xfrm>
            <a:off x="3900830" y="5331318"/>
            <a:ext cx="100584" cy="776874"/>
          </a:xfrm>
          <a:prstGeom prst="rect">
            <a:avLst/>
          </a:prstGeom>
          <a:solidFill>
            <a:srgbClr val="BBE04A">
              <a:alpha val="38000"/>
            </a:srgbClr>
          </a:solidFill>
          <a:ln w="12700">
            <a:solidFill>
              <a:srgbClr val="BBE04A"/>
            </a:solidFill>
            <a:prstDash val="solid"/>
          </a:ln>
        </p:spPr>
      </p:sp>
      <p:sp>
        <p:nvSpPr>
          <p:cNvPr id="20" name="Shape 18"/>
          <p:cNvSpPr/>
          <p:nvPr/>
        </p:nvSpPr>
        <p:spPr>
          <a:xfrm>
            <a:off x="4081882" y="5489326"/>
            <a:ext cx="100584" cy="618866"/>
          </a:xfrm>
          <a:prstGeom prst="rect">
            <a:avLst/>
          </a:prstGeom>
          <a:solidFill>
            <a:srgbClr val="BBE04A">
              <a:alpha val="75000"/>
            </a:srgbClr>
          </a:solidFill>
          <a:ln w="12700">
            <a:solidFill>
              <a:srgbClr val="BBE04A"/>
            </a:solidFill>
            <a:prstDash val="solid"/>
          </a:ln>
        </p:spPr>
      </p:sp>
      <p:sp>
        <p:nvSpPr>
          <p:cNvPr id="21" name="Shape 19"/>
          <p:cNvSpPr/>
          <p:nvPr/>
        </p:nvSpPr>
        <p:spPr>
          <a:xfrm>
            <a:off x="4262933" y="5647334"/>
            <a:ext cx="100584" cy="460858"/>
          </a:xfrm>
          <a:prstGeom prst="rect">
            <a:avLst/>
          </a:prstGeom>
          <a:solidFill>
            <a:srgbClr val="BBE04A">
              <a:alpha val="38000"/>
            </a:srgbClr>
          </a:solidFill>
          <a:ln w="12700">
            <a:solidFill>
              <a:srgbClr val="BBE04A"/>
            </a:solidFill>
            <a:prstDash val="solid"/>
          </a:ln>
        </p:spPr>
      </p:sp>
      <p:sp>
        <p:nvSpPr>
          <p:cNvPr id="22" name="Shape 20"/>
          <p:cNvSpPr/>
          <p:nvPr/>
        </p:nvSpPr>
        <p:spPr>
          <a:xfrm>
            <a:off x="4443984" y="5252314"/>
            <a:ext cx="100584" cy="855878"/>
          </a:xfrm>
          <a:prstGeom prst="rect">
            <a:avLst/>
          </a:prstGeom>
          <a:solidFill>
            <a:srgbClr val="BBE04A">
              <a:alpha val="38000"/>
            </a:srgbClr>
          </a:solidFill>
          <a:ln w="12700">
            <a:solidFill>
              <a:srgbClr val="BBE04A"/>
            </a:solidFill>
            <a:prstDash val="solid"/>
          </a:ln>
        </p:spPr>
      </p:sp>
      <p:sp>
        <p:nvSpPr>
          <p:cNvPr id="23" name="Shape 21"/>
          <p:cNvSpPr/>
          <p:nvPr/>
        </p:nvSpPr>
        <p:spPr>
          <a:xfrm>
            <a:off x="4625035" y="5528828"/>
            <a:ext cx="100584" cy="579364"/>
          </a:xfrm>
          <a:prstGeom prst="rect">
            <a:avLst/>
          </a:prstGeom>
          <a:solidFill>
            <a:srgbClr val="BBE04A">
              <a:alpha val="75000"/>
            </a:srgbClr>
          </a:solidFill>
          <a:ln w="12700">
            <a:solidFill>
              <a:srgbClr val="BBE04A"/>
            </a:solidFill>
            <a:prstDash val="solid"/>
          </a:ln>
        </p:spPr>
      </p:sp>
      <p:sp>
        <p:nvSpPr>
          <p:cNvPr id="24" name="Shape 22"/>
          <p:cNvSpPr/>
          <p:nvPr/>
        </p:nvSpPr>
        <p:spPr>
          <a:xfrm>
            <a:off x="4806086" y="5700004"/>
            <a:ext cx="100584" cy="408188"/>
          </a:xfrm>
          <a:prstGeom prst="rect">
            <a:avLst/>
          </a:prstGeom>
          <a:solidFill>
            <a:srgbClr val="BBE04A">
              <a:alpha val="38000"/>
            </a:srgbClr>
          </a:solidFill>
          <a:ln w="12700">
            <a:solidFill>
              <a:srgbClr val="BBE04A"/>
            </a:solidFill>
            <a:prstDash val="solid"/>
          </a:ln>
        </p:spPr>
      </p:sp>
      <p:sp>
        <p:nvSpPr>
          <p:cNvPr id="25" name="Shape 23"/>
          <p:cNvSpPr/>
          <p:nvPr/>
        </p:nvSpPr>
        <p:spPr>
          <a:xfrm>
            <a:off x="4987138" y="5449824"/>
            <a:ext cx="100584" cy="658368"/>
          </a:xfrm>
          <a:prstGeom prst="rect">
            <a:avLst/>
          </a:prstGeom>
          <a:solidFill>
            <a:srgbClr val="BBE04A">
              <a:alpha val="38000"/>
            </a:srgbClr>
          </a:solidFill>
          <a:ln w="12700">
            <a:solidFill>
              <a:srgbClr val="BBE04A"/>
            </a:solidFill>
            <a:prstDash val="solid"/>
          </a:ln>
        </p:spPr>
      </p:sp>
      <p:sp>
        <p:nvSpPr>
          <p:cNvPr id="26" name="Shape 24"/>
          <p:cNvSpPr/>
          <p:nvPr/>
        </p:nvSpPr>
        <p:spPr>
          <a:xfrm>
            <a:off x="5168189" y="5607832"/>
            <a:ext cx="100584" cy="500360"/>
          </a:xfrm>
          <a:prstGeom prst="rect">
            <a:avLst/>
          </a:prstGeom>
          <a:solidFill>
            <a:srgbClr val="BBE04A">
              <a:alpha val="75000"/>
            </a:srgbClr>
          </a:solidFill>
          <a:ln w="12700">
            <a:solidFill>
              <a:srgbClr val="BBE04A"/>
            </a:solidFill>
            <a:prstDash val="solid"/>
          </a:ln>
        </p:spPr>
      </p:sp>
      <p:sp>
        <p:nvSpPr>
          <p:cNvPr id="27" name="Shape 25"/>
          <p:cNvSpPr/>
          <p:nvPr/>
        </p:nvSpPr>
        <p:spPr>
          <a:xfrm>
            <a:off x="5349240" y="5357652"/>
            <a:ext cx="100584" cy="750540"/>
          </a:xfrm>
          <a:prstGeom prst="rect">
            <a:avLst/>
          </a:prstGeom>
          <a:solidFill>
            <a:srgbClr val="BBE04A">
              <a:alpha val="38000"/>
            </a:srgbClr>
          </a:solidFill>
          <a:ln w="12700">
            <a:solidFill>
              <a:srgbClr val="BBE04A"/>
            </a:solidFill>
            <a:prstDash val="solid"/>
          </a:ln>
        </p:spPr>
      </p:sp>
      <p:sp>
        <p:nvSpPr>
          <p:cNvPr id="28" name="Shape 26"/>
          <p:cNvSpPr/>
          <p:nvPr/>
        </p:nvSpPr>
        <p:spPr>
          <a:xfrm>
            <a:off x="5530291" y="5502493"/>
            <a:ext cx="100584" cy="605699"/>
          </a:xfrm>
          <a:prstGeom prst="rect">
            <a:avLst/>
          </a:prstGeom>
          <a:solidFill>
            <a:srgbClr val="BBE04A">
              <a:alpha val="38000"/>
            </a:srgbClr>
          </a:solidFill>
          <a:ln w="12700">
            <a:solidFill>
              <a:srgbClr val="BBE04A"/>
            </a:solidFill>
            <a:prstDash val="solid"/>
          </a:ln>
        </p:spPr>
      </p:sp>
      <p:sp>
        <p:nvSpPr>
          <p:cNvPr id="29" name="Shape 27"/>
          <p:cNvSpPr/>
          <p:nvPr/>
        </p:nvSpPr>
        <p:spPr>
          <a:xfrm>
            <a:off x="5711342" y="5660502"/>
            <a:ext cx="100584" cy="447690"/>
          </a:xfrm>
          <a:prstGeom prst="rect">
            <a:avLst/>
          </a:prstGeom>
          <a:solidFill>
            <a:srgbClr val="BBE04A">
              <a:alpha val="75000"/>
            </a:srgbClr>
          </a:solidFill>
          <a:ln w="12700">
            <a:solidFill>
              <a:srgbClr val="BBE04A"/>
            </a:solidFill>
            <a:prstDash val="solid"/>
          </a:ln>
        </p:spPr>
      </p:sp>
      <p:sp>
        <p:nvSpPr>
          <p:cNvPr id="30" name="Shape 28"/>
          <p:cNvSpPr/>
          <p:nvPr/>
        </p:nvSpPr>
        <p:spPr>
          <a:xfrm>
            <a:off x="5892394" y="5304983"/>
            <a:ext cx="100584" cy="803209"/>
          </a:xfrm>
          <a:prstGeom prst="rect">
            <a:avLst/>
          </a:prstGeom>
          <a:solidFill>
            <a:srgbClr val="BBE04A">
              <a:alpha val="38000"/>
            </a:srgbClr>
          </a:solidFill>
          <a:ln w="12700">
            <a:solidFill>
              <a:srgbClr val="BBE04A"/>
            </a:solidFill>
            <a:prstDash val="solid"/>
          </a:ln>
        </p:spPr>
      </p:sp>
      <p:sp>
        <p:nvSpPr>
          <p:cNvPr id="31" name="Shape 29"/>
          <p:cNvSpPr/>
          <p:nvPr/>
        </p:nvSpPr>
        <p:spPr>
          <a:xfrm>
            <a:off x="6073445" y="5555163"/>
            <a:ext cx="100584" cy="553029"/>
          </a:xfrm>
          <a:prstGeom prst="rect">
            <a:avLst/>
          </a:prstGeom>
          <a:solidFill>
            <a:srgbClr val="BBE04A">
              <a:alpha val="38000"/>
            </a:srgbClr>
          </a:solidFill>
          <a:ln w="12700">
            <a:solidFill>
              <a:srgbClr val="BBE04A"/>
            </a:solidFill>
            <a:prstDash val="solid"/>
          </a:ln>
        </p:spPr>
      </p:sp>
      <p:sp>
        <p:nvSpPr>
          <p:cNvPr id="32" name="Shape 30"/>
          <p:cNvSpPr/>
          <p:nvPr/>
        </p:nvSpPr>
        <p:spPr>
          <a:xfrm>
            <a:off x="6254496" y="5726339"/>
            <a:ext cx="100584" cy="381853"/>
          </a:xfrm>
          <a:prstGeom prst="rect">
            <a:avLst/>
          </a:prstGeom>
          <a:solidFill>
            <a:srgbClr val="BBE04A">
              <a:alpha val="75000"/>
            </a:srgbClr>
          </a:solidFill>
          <a:ln w="12700">
            <a:solidFill>
              <a:srgbClr val="BBE04A"/>
            </a:solidFill>
            <a:prstDash val="solid"/>
          </a:ln>
        </p:spPr>
      </p:sp>
      <p:sp>
        <p:nvSpPr>
          <p:cNvPr id="33" name="Shape 31"/>
          <p:cNvSpPr/>
          <p:nvPr/>
        </p:nvSpPr>
        <p:spPr>
          <a:xfrm>
            <a:off x="6435547" y="5476159"/>
            <a:ext cx="100584" cy="632033"/>
          </a:xfrm>
          <a:prstGeom prst="rect">
            <a:avLst/>
          </a:prstGeom>
          <a:solidFill>
            <a:srgbClr val="BBE04A">
              <a:alpha val="38000"/>
            </a:srgbClr>
          </a:solidFill>
          <a:ln w="12700">
            <a:solidFill>
              <a:srgbClr val="BBE04A"/>
            </a:solidFill>
            <a:prstDash val="solid"/>
          </a:ln>
        </p:spPr>
      </p:sp>
      <p:sp>
        <p:nvSpPr>
          <p:cNvPr id="34" name="Shape 32"/>
          <p:cNvSpPr/>
          <p:nvPr/>
        </p:nvSpPr>
        <p:spPr>
          <a:xfrm>
            <a:off x="6616598" y="5621000"/>
            <a:ext cx="100584" cy="487192"/>
          </a:xfrm>
          <a:prstGeom prst="rect">
            <a:avLst/>
          </a:prstGeom>
          <a:solidFill>
            <a:srgbClr val="BBE04A">
              <a:alpha val="38000"/>
            </a:srgbClr>
          </a:solidFill>
          <a:ln w="12700">
            <a:solidFill>
              <a:srgbClr val="BBE04A"/>
            </a:solidFill>
            <a:prstDash val="solid"/>
          </a:ln>
        </p:spPr>
      </p:sp>
      <p:sp>
        <p:nvSpPr>
          <p:cNvPr id="35" name="Shape 33"/>
          <p:cNvSpPr/>
          <p:nvPr/>
        </p:nvSpPr>
        <p:spPr>
          <a:xfrm>
            <a:off x="6797650" y="5410322"/>
            <a:ext cx="100584" cy="697870"/>
          </a:xfrm>
          <a:prstGeom prst="rect">
            <a:avLst/>
          </a:prstGeom>
          <a:solidFill>
            <a:srgbClr val="BBE04A">
              <a:alpha val="75000"/>
            </a:srgbClr>
          </a:solidFill>
          <a:ln w="12700">
            <a:solidFill>
              <a:srgbClr val="BBE04A"/>
            </a:solidFill>
            <a:prstDash val="solid"/>
          </a:ln>
        </p:spPr>
      </p:sp>
      <p:sp>
        <p:nvSpPr>
          <p:cNvPr id="36" name="Shape 34"/>
          <p:cNvSpPr/>
          <p:nvPr/>
        </p:nvSpPr>
        <p:spPr>
          <a:xfrm>
            <a:off x="6978701" y="5541996"/>
            <a:ext cx="100584" cy="566196"/>
          </a:xfrm>
          <a:prstGeom prst="rect">
            <a:avLst/>
          </a:prstGeom>
          <a:solidFill>
            <a:srgbClr val="BBE04A">
              <a:alpha val="38000"/>
            </a:srgbClr>
          </a:solidFill>
          <a:ln w="12700">
            <a:solidFill>
              <a:srgbClr val="BBE04A"/>
            </a:solidFill>
            <a:prstDash val="solid"/>
          </a:ln>
        </p:spPr>
      </p:sp>
      <p:sp>
        <p:nvSpPr>
          <p:cNvPr id="37" name="Shape 35"/>
          <p:cNvSpPr/>
          <p:nvPr/>
        </p:nvSpPr>
        <p:spPr>
          <a:xfrm>
            <a:off x="7159752" y="5686836"/>
            <a:ext cx="100584" cy="421356"/>
          </a:xfrm>
          <a:prstGeom prst="rect">
            <a:avLst/>
          </a:prstGeom>
          <a:solidFill>
            <a:srgbClr val="BBE04A">
              <a:alpha val="38000"/>
            </a:srgbClr>
          </a:solidFill>
          <a:ln w="12700">
            <a:solidFill>
              <a:srgbClr val="BBE04A"/>
            </a:solidFill>
            <a:prstDash val="solid"/>
          </a:ln>
        </p:spPr>
      </p:sp>
      <p:sp>
        <p:nvSpPr>
          <p:cNvPr id="38" name="Shape 36"/>
          <p:cNvSpPr/>
          <p:nvPr/>
        </p:nvSpPr>
        <p:spPr>
          <a:xfrm>
            <a:off x="7340803" y="5344485"/>
            <a:ext cx="100584" cy="763707"/>
          </a:xfrm>
          <a:prstGeom prst="rect">
            <a:avLst/>
          </a:prstGeom>
          <a:solidFill>
            <a:srgbClr val="BBE04A">
              <a:alpha val="75000"/>
            </a:srgbClr>
          </a:solidFill>
          <a:ln w="12700">
            <a:solidFill>
              <a:srgbClr val="BBE04A"/>
            </a:solidFill>
            <a:prstDash val="solid"/>
          </a:ln>
        </p:spPr>
      </p:sp>
      <p:sp>
        <p:nvSpPr>
          <p:cNvPr id="39" name="Shape 37"/>
          <p:cNvSpPr/>
          <p:nvPr/>
        </p:nvSpPr>
        <p:spPr>
          <a:xfrm>
            <a:off x="7521854" y="5594665"/>
            <a:ext cx="100584" cy="513527"/>
          </a:xfrm>
          <a:prstGeom prst="rect">
            <a:avLst/>
          </a:prstGeom>
          <a:solidFill>
            <a:srgbClr val="BBE04A">
              <a:alpha val="38000"/>
            </a:srgbClr>
          </a:solidFill>
          <a:ln w="12700">
            <a:solidFill>
              <a:srgbClr val="BBE04A"/>
            </a:solidFill>
            <a:prstDash val="solid"/>
          </a:ln>
        </p:spPr>
      </p:sp>
      <p:sp>
        <p:nvSpPr>
          <p:cNvPr id="40" name="Shape 38"/>
          <p:cNvSpPr/>
          <p:nvPr/>
        </p:nvSpPr>
        <p:spPr>
          <a:xfrm>
            <a:off x="7702906" y="5765841"/>
            <a:ext cx="100584" cy="342351"/>
          </a:xfrm>
          <a:prstGeom prst="rect">
            <a:avLst/>
          </a:prstGeom>
          <a:solidFill>
            <a:srgbClr val="BBE04A">
              <a:alpha val="38000"/>
            </a:srgbClr>
          </a:solidFill>
          <a:ln w="12700">
            <a:solidFill>
              <a:srgbClr val="BBE04A"/>
            </a:solidFill>
            <a:prstDash val="solid"/>
          </a:ln>
        </p:spPr>
      </p:sp>
      <p:sp>
        <p:nvSpPr>
          <p:cNvPr id="41" name="Shape 39"/>
          <p:cNvSpPr/>
          <p:nvPr/>
        </p:nvSpPr>
        <p:spPr>
          <a:xfrm>
            <a:off x="7883957" y="5515661"/>
            <a:ext cx="100584" cy="592531"/>
          </a:xfrm>
          <a:prstGeom prst="rect">
            <a:avLst/>
          </a:prstGeom>
          <a:solidFill>
            <a:srgbClr val="BBE04A">
              <a:alpha val="75000"/>
            </a:srgbClr>
          </a:solidFill>
          <a:ln w="12700">
            <a:solidFill>
              <a:srgbClr val="BBE04A"/>
            </a:solidFill>
            <a:prstDash val="solid"/>
          </a:ln>
        </p:spPr>
      </p:sp>
      <p:sp>
        <p:nvSpPr>
          <p:cNvPr id="42" name="Shape 40"/>
          <p:cNvSpPr/>
          <p:nvPr/>
        </p:nvSpPr>
        <p:spPr>
          <a:xfrm>
            <a:off x="8065008" y="5647334"/>
            <a:ext cx="100584" cy="460858"/>
          </a:xfrm>
          <a:prstGeom prst="rect">
            <a:avLst/>
          </a:prstGeom>
          <a:solidFill>
            <a:srgbClr val="BBE04A">
              <a:alpha val="38000"/>
            </a:srgbClr>
          </a:solidFill>
          <a:ln w="12700">
            <a:solidFill>
              <a:srgbClr val="BBE04A"/>
            </a:solidFill>
            <a:prstDash val="solid"/>
          </a:ln>
        </p:spPr>
      </p:sp>
      <p:sp>
        <p:nvSpPr>
          <p:cNvPr id="43" name="Shape 41"/>
          <p:cNvSpPr/>
          <p:nvPr/>
        </p:nvSpPr>
        <p:spPr>
          <a:xfrm>
            <a:off x="8246059" y="5436657"/>
            <a:ext cx="100584" cy="671535"/>
          </a:xfrm>
          <a:prstGeom prst="rect">
            <a:avLst/>
          </a:prstGeom>
          <a:solidFill>
            <a:srgbClr val="BBE04A">
              <a:alpha val="38000"/>
            </a:srgbClr>
          </a:solidFill>
          <a:ln w="12700">
            <a:solidFill>
              <a:srgbClr val="BBE04A"/>
            </a:solidFill>
            <a:prstDash val="solid"/>
          </a:ln>
        </p:spPr>
      </p:sp>
      <p:sp>
        <p:nvSpPr>
          <p:cNvPr id="44" name="Shape 42"/>
          <p:cNvSpPr/>
          <p:nvPr/>
        </p:nvSpPr>
        <p:spPr>
          <a:xfrm>
            <a:off x="8427110" y="5568330"/>
            <a:ext cx="100584" cy="539862"/>
          </a:xfrm>
          <a:prstGeom prst="rect">
            <a:avLst/>
          </a:prstGeom>
          <a:solidFill>
            <a:srgbClr val="BBE04A">
              <a:alpha val="75000"/>
            </a:srgbClr>
          </a:solidFill>
          <a:ln w="12700">
            <a:solidFill>
              <a:srgbClr val="BBE04A"/>
            </a:solidFill>
            <a:prstDash val="solid"/>
          </a:ln>
        </p:spPr>
      </p:sp>
      <p:sp>
        <p:nvSpPr>
          <p:cNvPr id="45" name="Shape 43"/>
          <p:cNvSpPr/>
          <p:nvPr/>
        </p:nvSpPr>
        <p:spPr>
          <a:xfrm>
            <a:off x="8608162" y="5713171"/>
            <a:ext cx="100584" cy="395021"/>
          </a:xfrm>
          <a:prstGeom prst="rect">
            <a:avLst/>
          </a:prstGeom>
          <a:solidFill>
            <a:srgbClr val="BBE04A">
              <a:alpha val="38000"/>
            </a:srgbClr>
          </a:solidFill>
          <a:ln w="12700">
            <a:solidFill>
              <a:srgbClr val="BBE04A"/>
            </a:solidFill>
            <a:prstDash val="solid"/>
          </a:ln>
        </p:spPr>
      </p:sp>
      <p:sp>
        <p:nvSpPr>
          <p:cNvPr id="46" name="Shape 44"/>
          <p:cNvSpPr/>
          <p:nvPr/>
        </p:nvSpPr>
        <p:spPr>
          <a:xfrm>
            <a:off x="8789213" y="5370820"/>
            <a:ext cx="100584" cy="737372"/>
          </a:xfrm>
          <a:prstGeom prst="rect">
            <a:avLst/>
          </a:prstGeom>
          <a:solidFill>
            <a:srgbClr val="BBE04A">
              <a:alpha val="38000"/>
            </a:srgbClr>
          </a:solidFill>
          <a:ln w="12700">
            <a:solidFill>
              <a:srgbClr val="BBE04A"/>
            </a:solidFill>
            <a:prstDash val="solid"/>
          </a:ln>
        </p:spPr>
      </p:sp>
      <p:sp>
        <p:nvSpPr>
          <p:cNvPr id="47" name="Shape 45"/>
          <p:cNvSpPr/>
          <p:nvPr/>
        </p:nvSpPr>
        <p:spPr>
          <a:xfrm>
            <a:off x="8970264" y="5607832"/>
            <a:ext cx="100584" cy="500360"/>
          </a:xfrm>
          <a:prstGeom prst="rect">
            <a:avLst/>
          </a:prstGeom>
          <a:solidFill>
            <a:srgbClr val="BBE04A">
              <a:alpha val="75000"/>
            </a:srgbClr>
          </a:solidFill>
          <a:ln w="12700">
            <a:solidFill>
              <a:srgbClr val="BBE04A"/>
            </a:solidFill>
            <a:prstDash val="solid"/>
          </a:ln>
        </p:spPr>
      </p:sp>
      <p:sp>
        <p:nvSpPr>
          <p:cNvPr id="48" name="Shape 46"/>
          <p:cNvSpPr/>
          <p:nvPr/>
        </p:nvSpPr>
        <p:spPr>
          <a:xfrm>
            <a:off x="9151315" y="5792175"/>
            <a:ext cx="100584" cy="316017"/>
          </a:xfrm>
          <a:prstGeom prst="rect">
            <a:avLst/>
          </a:prstGeom>
          <a:solidFill>
            <a:srgbClr val="BBE04A">
              <a:alpha val="38000"/>
            </a:srgbClr>
          </a:solidFill>
          <a:ln w="12700">
            <a:solidFill>
              <a:srgbClr val="BBE04A"/>
            </a:solidFill>
            <a:prstDash val="solid"/>
          </a:ln>
        </p:spPr>
      </p:sp>
      <p:sp>
        <p:nvSpPr>
          <p:cNvPr id="49" name="Shape 47"/>
          <p:cNvSpPr/>
          <p:nvPr/>
        </p:nvSpPr>
        <p:spPr>
          <a:xfrm>
            <a:off x="9332366" y="5541996"/>
            <a:ext cx="100584" cy="566196"/>
          </a:xfrm>
          <a:prstGeom prst="rect">
            <a:avLst/>
          </a:prstGeom>
          <a:solidFill>
            <a:srgbClr val="BBE04A">
              <a:alpha val="38000"/>
            </a:srgbClr>
          </a:solidFill>
          <a:ln w="12700">
            <a:solidFill>
              <a:srgbClr val="BBE04A"/>
            </a:solidFill>
            <a:prstDash val="solid"/>
          </a:ln>
        </p:spPr>
      </p:sp>
      <p:sp>
        <p:nvSpPr>
          <p:cNvPr id="50" name="Shape 48"/>
          <p:cNvSpPr/>
          <p:nvPr/>
        </p:nvSpPr>
        <p:spPr>
          <a:xfrm>
            <a:off x="9513418" y="5673669"/>
            <a:ext cx="100584" cy="434523"/>
          </a:xfrm>
          <a:prstGeom prst="rect">
            <a:avLst/>
          </a:prstGeom>
          <a:solidFill>
            <a:srgbClr val="BBE04A">
              <a:alpha val="75000"/>
            </a:srgbClr>
          </a:solidFill>
          <a:ln w="12700">
            <a:solidFill>
              <a:srgbClr val="BBE04A"/>
            </a:solidFill>
            <a:prstDash val="solid"/>
          </a:ln>
        </p:spPr>
      </p:sp>
      <p:sp>
        <p:nvSpPr>
          <p:cNvPr id="51" name="Shape 49"/>
          <p:cNvSpPr/>
          <p:nvPr/>
        </p:nvSpPr>
        <p:spPr>
          <a:xfrm>
            <a:off x="9694469" y="5462991"/>
            <a:ext cx="100584" cy="645201"/>
          </a:xfrm>
          <a:prstGeom prst="rect">
            <a:avLst/>
          </a:prstGeom>
          <a:solidFill>
            <a:srgbClr val="BBE04A">
              <a:alpha val="38000"/>
            </a:srgbClr>
          </a:solidFill>
          <a:ln w="12700">
            <a:solidFill>
              <a:srgbClr val="BBE04A"/>
            </a:solidFill>
            <a:prstDash val="solid"/>
          </a:ln>
        </p:spPr>
      </p:sp>
      <p:sp>
        <p:nvSpPr>
          <p:cNvPr id="52" name="Shape 50"/>
          <p:cNvSpPr/>
          <p:nvPr/>
        </p:nvSpPr>
        <p:spPr>
          <a:xfrm>
            <a:off x="9875520" y="5581498"/>
            <a:ext cx="100584" cy="526694"/>
          </a:xfrm>
          <a:prstGeom prst="rect">
            <a:avLst/>
          </a:prstGeom>
          <a:solidFill>
            <a:srgbClr val="BBE04A">
              <a:alpha val="38000"/>
            </a:srgbClr>
          </a:solidFill>
          <a:ln w="12700">
            <a:solidFill>
              <a:srgbClr val="BBE04A"/>
            </a:solidFill>
            <a:prstDash val="solid"/>
          </a:ln>
        </p:spPr>
      </p:sp>
      <p:sp>
        <p:nvSpPr>
          <p:cNvPr id="53" name="Shape 51"/>
          <p:cNvSpPr/>
          <p:nvPr/>
        </p:nvSpPr>
        <p:spPr>
          <a:xfrm>
            <a:off x="10056571" y="5739506"/>
            <a:ext cx="100584" cy="368686"/>
          </a:xfrm>
          <a:prstGeom prst="rect">
            <a:avLst/>
          </a:prstGeom>
          <a:solidFill>
            <a:srgbClr val="BBE04A">
              <a:alpha val="75000"/>
            </a:srgbClr>
          </a:solidFill>
          <a:ln w="12700">
            <a:solidFill>
              <a:srgbClr val="BBE04A"/>
            </a:solidFill>
            <a:prstDash val="solid"/>
          </a:ln>
        </p:spPr>
      </p:sp>
      <p:sp>
        <p:nvSpPr>
          <p:cNvPr id="54" name="Shape 52"/>
          <p:cNvSpPr/>
          <p:nvPr/>
        </p:nvSpPr>
        <p:spPr>
          <a:xfrm>
            <a:off x="10237622" y="5397155"/>
            <a:ext cx="100584" cy="711037"/>
          </a:xfrm>
          <a:prstGeom prst="rect">
            <a:avLst/>
          </a:prstGeom>
          <a:solidFill>
            <a:srgbClr val="BBE04A">
              <a:alpha val="38000"/>
            </a:srgbClr>
          </a:solidFill>
          <a:ln w="12700">
            <a:solidFill>
              <a:srgbClr val="BBE04A"/>
            </a:solidFill>
            <a:prstDash val="solid"/>
          </a:ln>
        </p:spPr>
      </p:sp>
      <p:sp>
        <p:nvSpPr>
          <p:cNvPr id="55" name="Shape 53"/>
          <p:cNvSpPr/>
          <p:nvPr/>
        </p:nvSpPr>
        <p:spPr>
          <a:xfrm>
            <a:off x="10418674" y="5634167"/>
            <a:ext cx="100584" cy="474025"/>
          </a:xfrm>
          <a:prstGeom prst="rect">
            <a:avLst/>
          </a:prstGeom>
          <a:solidFill>
            <a:srgbClr val="BBE04A">
              <a:alpha val="38000"/>
            </a:srgbClr>
          </a:solidFill>
          <a:ln w="12700">
            <a:solidFill>
              <a:srgbClr val="BBE04A"/>
            </a:solidFill>
            <a:prstDash val="solid"/>
          </a:ln>
        </p:spPr>
      </p:sp>
      <p:sp>
        <p:nvSpPr>
          <p:cNvPr id="56" name="Shape 54"/>
          <p:cNvSpPr/>
          <p:nvPr/>
        </p:nvSpPr>
        <p:spPr>
          <a:xfrm>
            <a:off x="10599725" y="5818510"/>
            <a:ext cx="100584" cy="289682"/>
          </a:xfrm>
          <a:prstGeom prst="rect">
            <a:avLst/>
          </a:prstGeom>
          <a:solidFill>
            <a:srgbClr val="BBE04A">
              <a:alpha val="75000"/>
            </a:srgbClr>
          </a:solidFill>
          <a:ln w="12700">
            <a:solidFill>
              <a:srgbClr val="BBE04A"/>
            </a:solidFill>
            <a:prstDash val="solid"/>
          </a:ln>
        </p:spPr>
      </p:sp>
      <p:sp>
        <p:nvSpPr>
          <p:cNvPr id="57" name="Shape 55"/>
          <p:cNvSpPr/>
          <p:nvPr/>
        </p:nvSpPr>
        <p:spPr>
          <a:xfrm>
            <a:off x="10780776" y="5568330"/>
            <a:ext cx="100584" cy="539862"/>
          </a:xfrm>
          <a:prstGeom prst="rect">
            <a:avLst/>
          </a:prstGeom>
          <a:solidFill>
            <a:srgbClr val="BBE04A">
              <a:alpha val="38000"/>
            </a:srgbClr>
          </a:solidFill>
          <a:ln w="12700">
            <a:solidFill>
              <a:srgbClr val="BBE04A"/>
            </a:solidFill>
            <a:prstDash val="solid"/>
          </a:ln>
        </p:spPr>
      </p:sp>
      <p:sp>
        <p:nvSpPr>
          <p:cNvPr id="58" name="Shape 56"/>
          <p:cNvSpPr/>
          <p:nvPr/>
        </p:nvSpPr>
        <p:spPr>
          <a:xfrm>
            <a:off x="10961827" y="5700004"/>
            <a:ext cx="100584" cy="408188"/>
          </a:xfrm>
          <a:prstGeom prst="rect">
            <a:avLst/>
          </a:prstGeom>
          <a:solidFill>
            <a:srgbClr val="BBE04A">
              <a:alpha val="38000"/>
            </a:srgbClr>
          </a:solidFill>
          <a:ln w="12700">
            <a:solidFill>
              <a:srgbClr val="BBE04A"/>
            </a:solidFill>
            <a:prstDash val="solid"/>
          </a:ln>
        </p:spPr>
      </p:sp>
      <p:sp>
        <p:nvSpPr>
          <p:cNvPr id="59" name="Shape 57"/>
          <p:cNvSpPr/>
          <p:nvPr/>
        </p:nvSpPr>
        <p:spPr>
          <a:xfrm>
            <a:off x="11142878" y="5489326"/>
            <a:ext cx="100584" cy="618866"/>
          </a:xfrm>
          <a:prstGeom prst="rect">
            <a:avLst/>
          </a:prstGeom>
          <a:solidFill>
            <a:srgbClr val="BBE04A">
              <a:alpha val="75000"/>
            </a:srgbClr>
          </a:solidFill>
          <a:ln w="12700">
            <a:solidFill>
              <a:srgbClr val="BBE04A"/>
            </a:solidFill>
            <a:prstDash val="solid"/>
          </a:ln>
        </p:spPr>
      </p:sp>
      <p:sp>
        <p:nvSpPr>
          <p:cNvPr id="60" name="Shape 58"/>
          <p:cNvSpPr/>
          <p:nvPr/>
        </p:nvSpPr>
        <p:spPr>
          <a:xfrm>
            <a:off x="11323930" y="5621000"/>
            <a:ext cx="100584" cy="487192"/>
          </a:xfrm>
          <a:prstGeom prst="rect">
            <a:avLst/>
          </a:prstGeom>
          <a:solidFill>
            <a:srgbClr val="BBE04A">
              <a:alpha val="38000"/>
            </a:srgbClr>
          </a:solidFill>
          <a:ln w="12700">
            <a:solidFill>
              <a:srgbClr val="BBE04A"/>
            </a:solidFill>
            <a:prstDash val="solid"/>
          </a:ln>
        </p:spPr>
      </p:sp>
      <p:sp>
        <p:nvSpPr>
          <p:cNvPr id="61" name="Text 59"/>
          <p:cNvSpPr/>
          <p:nvPr/>
        </p:nvSpPr>
        <p:spPr>
          <a:xfrm>
            <a:off x="822960" y="1234440"/>
            <a:ext cx="7315200" cy="292608"/>
          </a:xfrm>
          <a:prstGeom prst="rect">
            <a:avLst/>
          </a:prstGeom>
          <a:noFill/>
          <a:ln/>
        </p:spPr>
        <p:txBody>
          <a:bodyPr wrap="square" lIns="0" tIns="0" rIns="0" bIns="0" rtlCol="0" anchor="ctr"/>
          <a:lstStyle/>
          <a:p>
            <a:pPr indent="0" marL="0">
              <a:buNone/>
            </a:pPr>
            <a:r>
              <a:rPr lang="en-US" sz="1250" spc="200" kern="0" dirty="0">
                <a:solidFill>
                  <a:srgbClr val="BBE04A"/>
                </a:solidFill>
                <a:latin typeface="Meiryo" pitchFamily="34" charset="0"/>
                <a:ea typeface="Meiryo" pitchFamily="34" charset="-122"/>
                <a:cs typeface="Meiryo" pitchFamily="34" charset="-120"/>
              </a:rPr>
              <a:t>社内技術勉強会  /  30分</a:t>
            </a:r>
            <a:endParaRPr lang="en-US" sz="1250" dirty="0"/>
          </a:p>
        </p:txBody>
      </p:sp>
      <p:sp>
        <p:nvSpPr>
          <p:cNvPr id="62" name="Text 60"/>
          <p:cNvSpPr/>
          <p:nvPr/>
        </p:nvSpPr>
        <p:spPr>
          <a:xfrm>
            <a:off x="822960" y="1691640"/>
            <a:ext cx="10515600" cy="868680"/>
          </a:xfrm>
          <a:prstGeom prst="rect">
            <a:avLst/>
          </a:prstGeom>
          <a:noFill/>
          <a:ln/>
        </p:spPr>
        <p:txBody>
          <a:bodyPr wrap="square" lIns="0" tIns="0" rIns="0" bIns="0" rtlCol="0" anchor="ctr"/>
          <a:lstStyle/>
          <a:p>
            <a:pPr indent="0" marL="0">
              <a:buNone/>
            </a:pPr>
            <a:r>
              <a:rPr lang="en-US" sz="4200" b="1" dirty="0">
                <a:solidFill>
                  <a:srgbClr val="FFFFFF"/>
                </a:solidFill>
                <a:latin typeface="Meiryo" pitchFamily="34" charset="0"/>
                <a:ea typeface="Meiryo" pitchFamily="34" charset="-122"/>
                <a:cs typeface="Meiryo" pitchFamily="34" charset="-120"/>
              </a:rPr>
              <a:t>EVのPLC-IC 入門</a:t>
            </a:r>
            <a:endParaRPr lang="en-US" sz="4200" dirty="0"/>
          </a:p>
        </p:txBody>
      </p:sp>
      <p:sp>
        <p:nvSpPr>
          <p:cNvPr id="63" name="Text 61"/>
          <p:cNvSpPr/>
          <p:nvPr/>
        </p:nvSpPr>
        <p:spPr>
          <a:xfrm>
            <a:off x="822960" y="2670048"/>
            <a:ext cx="10515600" cy="548640"/>
          </a:xfrm>
          <a:prstGeom prst="rect">
            <a:avLst/>
          </a:prstGeom>
          <a:noFill/>
          <a:ln/>
        </p:spPr>
        <p:txBody>
          <a:bodyPr wrap="square" lIns="0" tIns="0" rIns="0" bIns="0" rtlCol="0" anchor="ctr"/>
          <a:lstStyle/>
          <a:p>
            <a:pPr indent="0" marL="0">
              <a:buNone/>
            </a:pPr>
            <a:r>
              <a:rPr lang="en-US" sz="2000" dirty="0">
                <a:solidFill>
                  <a:srgbClr val="BBE04A"/>
                </a:solidFill>
                <a:latin typeface="Meiryo" pitchFamily="34" charset="0"/>
                <a:ea typeface="Meiryo" pitchFamily="34" charset="-122"/>
                <a:cs typeface="Meiryo" pitchFamily="34" charset="-120"/>
              </a:rPr>
              <a:t>充電ケーブル1本の中で、何が起きているのか</a:t>
            </a:r>
            <a:endParaRPr lang="en-US" sz="2000" dirty="0"/>
          </a:p>
        </p:txBody>
      </p:sp>
      <p:sp>
        <p:nvSpPr>
          <p:cNvPr id="64" name="Shape 62"/>
          <p:cNvSpPr/>
          <p:nvPr/>
        </p:nvSpPr>
        <p:spPr>
          <a:xfrm>
            <a:off x="841248" y="3456432"/>
            <a:ext cx="1463040" cy="27432"/>
          </a:xfrm>
          <a:prstGeom prst="rect">
            <a:avLst/>
          </a:prstGeom>
          <a:solidFill>
            <a:srgbClr val="BBE04A"/>
          </a:solidFill>
          <a:ln w="12700">
            <a:solidFill>
              <a:srgbClr val="BBE04A"/>
            </a:solidFill>
            <a:prstDash val="solid"/>
          </a:ln>
        </p:spPr>
      </p:sp>
      <p:sp>
        <p:nvSpPr>
          <p:cNvPr id="65" name="Text 63"/>
          <p:cNvSpPr/>
          <p:nvPr/>
        </p:nvSpPr>
        <p:spPr>
          <a:xfrm>
            <a:off x="822960" y="3703320"/>
            <a:ext cx="8412480" cy="822960"/>
          </a:xfrm>
          <a:prstGeom prst="rect">
            <a:avLst/>
          </a:prstGeom>
          <a:noFill/>
          <a:ln/>
        </p:spPr>
        <p:txBody>
          <a:bodyPr wrap="square" lIns="0" tIns="0" rIns="0" bIns="0" rtlCol="0" anchor="ctr"/>
          <a:lstStyle/>
          <a:p>
            <a:pPr indent="0" marL="0">
              <a:lnSpc>
                <a:spcPts val="2400"/>
              </a:lnSpc>
              <a:buNone/>
            </a:pPr>
            <a:r>
              <a:rPr lang="en-US" sz="1350" dirty="0">
                <a:solidFill>
                  <a:srgbClr val="BFCBD1"/>
                </a:solidFill>
                <a:latin typeface="Meiryo" pitchFamily="34" charset="0"/>
                <a:ea typeface="Meiryo" pitchFamily="34" charset="-122"/>
                <a:cs typeface="Meiryo" pitchFamily="34" charset="-120"/>
              </a:rPr>
              <a:t>CCS急速充電のコントロールパイロット線上で動く HomePlug Green PHY と、</a:t>
            </a:r>
            <a:endParaRPr lang="en-US" sz="1350" dirty="0"/>
          </a:p>
          <a:p>
            <a:pPr indent="0" marL="0">
              <a:lnSpc>
                <a:spcPts val="2400"/>
              </a:lnSpc>
              <a:buNone/>
            </a:pPr>
            <a:r>
              <a:rPr lang="en-US" sz="1350" dirty="0">
                <a:solidFill>
                  <a:srgbClr val="BFCBD1"/>
                </a:solidFill>
                <a:latin typeface="Meiryo" pitchFamily="34" charset="0"/>
                <a:ea typeface="Meiryo" pitchFamily="34" charset="-122"/>
                <a:cs typeface="Meiryo" pitchFamily="34" charset="-120"/>
              </a:rPr>
              <a:t>それを担う PLC-IC・周辺回路・ソフトウェアの全体像</a:t>
            </a:r>
            <a:endParaRPr lang="en-US" sz="1350" dirty="0"/>
          </a:p>
        </p:txBody>
      </p:sp>
      <p:sp>
        <p:nvSpPr>
          <p:cNvPr id="66" name="Text 64"/>
          <p:cNvSpPr/>
          <p:nvPr/>
        </p:nvSpPr>
        <p:spPr>
          <a:xfrm>
            <a:off x="822960" y="4800600"/>
            <a:ext cx="9144000" cy="292608"/>
          </a:xfrm>
          <a:prstGeom prst="rect">
            <a:avLst/>
          </a:prstGeom>
          <a:noFill/>
          <a:ln/>
        </p:spPr>
        <p:txBody>
          <a:bodyPr wrap="square" lIns="0" tIns="0" rIns="0" bIns="0" rtlCol="0" anchor="ctr"/>
          <a:lstStyle/>
          <a:p>
            <a:pPr indent="0" marL="0">
              <a:buNone/>
            </a:pPr>
            <a:r>
              <a:rPr lang="en-US" sz="1150" dirty="0">
                <a:solidFill>
                  <a:srgbClr val="8A9BA4"/>
                </a:solidFill>
                <a:latin typeface="Meiryo" pitchFamily="34" charset="0"/>
                <a:ea typeface="Meiryo" pitchFamily="34" charset="-122"/>
                <a:cs typeface="Meiryo" pitchFamily="34" charset="-120"/>
              </a:rPr>
              <a:t>2026年8月  /  対象：自動車開発の経験があるエンジニア（ソフト・システム中心）</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4</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実際に使われている主なデバイス</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Qualcomm の QCA700x 系が事実上の業界標準。近年は第二ソースが立ち上がってきている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10 / 16</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481328"/>
          <a:ext cx="11094415" cy="914400"/>
        </p:xfrm>
        <a:graphic>
          <a:graphicData uri="http://schemas.openxmlformats.org/drawingml/2006/table">
            <a:tbl>
              <a:tblPr/>
              <a:tblGrid>
                <a:gridCol w="1572768"/>
                <a:gridCol w="1170432"/>
                <a:gridCol w="3703320"/>
                <a:gridCol w="1234440"/>
                <a:gridCol w="3410712"/>
              </a:tblGrid>
              <a:tr h="384048">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デバイス</a:t>
                      </a:r>
                      <a:endParaRPr lang="en-US" sz="10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ベンダー</a:t>
                      </a:r>
                      <a:endParaRPr lang="en-US" sz="10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位置づけ</a:t>
                      </a:r>
                      <a:endParaRPr lang="en-US" sz="10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ホスト I/F</a:t>
                      </a:r>
                      <a:endParaRPr lang="en-US" sz="10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押さえどころ</a:t>
                      </a:r>
                      <a:endParaRPr lang="en-US" sz="10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r>
              <a:tr h="384048">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QCA7000 / QCA7005</a:t>
                      </a:r>
                      <a:endParaRPr lang="en-US" sz="100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Qualcomm</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事実上の業界標準。EV側・充電器側の双方で長年の実績があり、既存設計の大半がこれ</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SPI / MII</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枯れている。Linux に qcaspi ドライバあり。新規設計は後継への移行が進む</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r>
              <a:tr h="384048">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QCA7006AQ</a:t>
                      </a:r>
                      <a:endParaRPr lang="en-US" sz="100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Qualcomm</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上記の後継。AEC-Q100 Grade 2（−40〜105℃）、AFE とラインドライバ、10/100 Ethernet PHY、電源管理まで内蔵。3.3 V 単一電源、QFN-68（8×8 mm）</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SPI / UART /</a:t>
                      </a:r>
                      <a:endParaRPr lang="en-US" sz="950" dirty="0">
                        <a:latin typeface="Meiryo" charset="0"/>
                        <a:ea typeface="Meiryo" charset="0"/>
                        <a:cs typeface="Meiryo" charset="0"/>
                      </a:endParaRPr>
                    </a:p>
                    <a:p>
                      <a:pPr indent="0" marL="0">
                        <a:buNone/>
                      </a:pPr>
                      <a:r>
                        <a:rPr lang="en-US" sz="950" dirty="0">
                          <a:solidFill>
                            <a:srgbClr val="22343C"/>
                          </a:solidFill>
                          <a:latin typeface="Meiryo" pitchFamily="34" charset="0"/>
                          <a:ea typeface="Meiryo" pitchFamily="34" charset="-122"/>
                          <a:cs typeface="Meiryo" pitchFamily="34" charset="-120"/>
                        </a:rPr>
                        <a:t>Ethernet</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HPGP に加え HomePlug AV(200 Mbps 級) も対応。長い DC ケーブルでの SNR 改善を謳う。CCS / NACS 両対応</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384048">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IS32CG5317</a:t>
                      </a:r>
                      <a:endParaRPr lang="en-US" sz="100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Lumissil</a:t>
                      </a:r>
                      <a:endParaRPr lang="en-US" sz="950" dirty="0">
                        <a:latin typeface="Meiryo" charset="0"/>
                        <a:ea typeface="Meiryo" charset="0"/>
                        <a:cs typeface="Meiryo" charset="0"/>
                      </a:endParaRPr>
                    </a:p>
                    <a:p>
                      <a:pPr indent="0" marL="0">
                        <a:buNone/>
                      </a:pPr>
                      <a:r>
                        <a:rPr lang="en-US" sz="950" dirty="0">
                          <a:solidFill>
                            <a:srgbClr val="22343C"/>
                          </a:solidFill>
                          <a:latin typeface="Meiryo" pitchFamily="34" charset="0"/>
                          <a:ea typeface="Meiryo" pitchFamily="34" charset="-122"/>
                          <a:cs typeface="Meiryo" pitchFamily="34" charset="-120"/>
                        </a:rPr>
                        <a:t>(ISSI)</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AFE 内蔵のシングルチップ・フルオートモーティブ品。BMW が車載充電器向けに採用を公表</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SPI / Ethernet</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有力な第二ソース。NXP i.MX 93 と組んだリファレンス設計が公開されている</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r>
              <a:tr h="384048">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Green PHY 製品群</a:t>
                      </a:r>
                      <a:endParaRPr lang="en-US" sz="100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VertexCom ほか</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CCS と NACS（SAE J3400）の両対応を表明。北米市場を睨んだ選択肢</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950" dirty="0">
                          <a:solidFill>
                            <a:srgbClr val="22343C"/>
                          </a:solidFill>
                          <a:latin typeface="Meiryo" pitchFamily="34" charset="0"/>
                          <a:ea typeface="Meiryo" pitchFamily="34" charset="-122"/>
                          <a:cs typeface="Meiryo" pitchFamily="34" charset="-120"/>
                        </a:rPr>
                        <a:t>採用実績はこれから。供給リスク分散の候補として評価対象に入れる価値はある</a:t>
                      </a:r>
                      <a:endParaRPr lang="en-US" sz="950" dirty="0">
                        <a:latin typeface="Meiryo" charset="0"/>
                        <a:ea typeface="Meiryo" charset="0"/>
                        <a:cs typeface="Meiryo" charset="0"/>
                      </a:endParaRPr>
                    </a:p>
                  </a:txBody>
                  <a:tcPr marL="118872" marR="118872" marT="64008" marB="64008"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r>
            </a:tbl>
          </a:graphicData>
        </a:graphic>
      </p:graphicFrame>
      <p:sp>
        <p:nvSpPr>
          <p:cNvPr id="9" name="Text 6"/>
          <p:cNvSpPr/>
          <p:nvPr/>
        </p:nvSpPr>
        <p:spPr>
          <a:xfrm>
            <a:off x="548640" y="4224528"/>
            <a:ext cx="11094415" cy="274320"/>
          </a:xfrm>
          <a:prstGeom prst="rect">
            <a:avLst/>
          </a:prstGeom>
          <a:noFill/>
          <a:ln/>
        </p:spPr>
        <p:txBody>
          <a:bodyPr wrap="square" lIns="0" tIns="0" rIns="0" bIns="0" rtlCol="0" anchor="ctr"/>
          <a:lstStyle/>
          <a:p>
            <a:pPr indent="0" marL="0">
              <a:buNone/>
            </a:pPr>
            <a:r>
              <a:rPr lang="en-US" sz="900" i="1" dirty="0">
                <a:solidFill>
                  <a:srgbClr val="6A7B83"/>
                </a:solidFill>
                <a:latin typeface="Meiryo" pitchFamily="34" charset="0"/>
                <a:ea typeface="Meiryo" pitchFamily="34" charset="-122"/>
                <a:cs typeface="Meiryo" pitchFamily="34" charset="-120"/>
              </a:rPr>
              <a:t>※ 2026年8月時点の公開情報にもとづく整理。ピン配置・I/F・温度グレードの詳細は必ず最新のデータシートで確認すること。</a:t>
            </a:r>
            <a:endParaRPr lang="en-US" sz="900" dirty="0"/>
          </a:p>
        </p:txBody>
      </p:sp>
      <p:sp>
        <p:nvSpPr>
          <p:cNvPr id="10" name="Text 7"/>
          <p:cNvSpPr/>
          <p:nvPr/>
        </p:nvSpPr>
        <p:spPr>
          <a:xfrm>
            <a:off x="548640" y="4626864"/>
            <a:ext cx="3657600"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選定で見るべき5点</a:t>
            </a:r>
            <a:endParaRPr lang="en-US" sz="1300" dirty="0"/>
          </a:p>
        </p:txBody>
      </p:sp>
      <p:sp>
        <p:nvSpPr>
          <p:cNvPr id="11" name="Shape 8"/>
          <p:cNvSpPr/>
          <p:nvPr/>
        </p:nvSpPr>
        <p:spPr>
          <a:xfrm>
            <a:off x="548640" y="5029200"/>
            <a:ext cx="2043318" cy="886968"/>
          </a:xfrm>
          <a:prstGeom prst="roundRect">
            <a:avLst>
              <a:gd name="adj" fmla="val 6186"/>
            </a:avLst>
          </a:prstGeom>
          <a:solidFill>
            <a:srgbClr val="F2F5F3"/>
          </a:solidFill>
          <a:ln w="12700">
            <a:solidFill>
              <a:srgbClr val="D7DFDB"/>
            </a:solidFill>
            <a:prstDash val="solid"/>
          </a:ln>
        </p:spPr>
      </p:sp>
      <p:sp>
        <p:nvSpPr>
          <p:cNvPr id="12" name="Text 9"/>
          <p:cNvSpPr/>
          <p:nvPr/>
        </p:nvSpPr>
        <p:spPr>
          <a:xfrm>
            <a:off x="713232" y="5102352"/>
            <a:ext cx="1714134" cy="237744"/>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車載グレード</a:t>
            </a:r>
            <a:endParaRPr lang="en-US" sz="1050" dirty="0"/>
          </a:p>
        </p:txBody>
      </p:sp>
      <p:sp>
        <p:nvSpPr>
          <p:cNvPr id="13" name="Text 10"/>
          <p:cNvSpPr/>
          <p:nvPr/>
        </p:nvSpPr>
        <p:spPr>
          <a:xfrm>
            <a:off x="713232" y="5358384"/>
            <a:ext cx="1714134" cy="530352"/>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AEC-Q100 のグレードと温度範囲。充電口近傍は熱環境が厳しい</a:t>
            </a:r>
            <a:endParaRPr lang="en-US" sz="900" dirty="0"/>
          </a:p>
        </p:txBody>
      </p:sp>
      <p:sp>
        <p:nvSpPr>
          <p:cNvPr id="14" name="Shape 11"/>
          <p:cNvSpPr/>
          <p:nvPr/>
        </p:nvSpPr>
        <p:spPr>
          <a:xfrm>
            <a:off x="2811414" y="5029200"/>
            <a:ext cx="2043318" cy="886968"/>
          </a:xfrm>
          <a:prstGeom prst="roundRect">
            <a:avLst>
              <a:gd name="adj" fmla="val 6186"/>
            </a:avLst>
          </a:prstGeom>
          <a:solidFill>
            <a:srgbClr val="F2F5F3"/>
          </a:solidFill>
          <a:ln w="12700">
            <a:solidFill>
              <a:srgbClr val="D7DFDB"/>
            </a:solidFill>
            <a:prstDash val="solid"/>
          </a:ln>
        </p:spPr>
      </p:sp>
      <p:sp>
        <p:nvSpPr>
          <p:cNvPr id="15" name="Text 12"/>
          <p:cNvSpPr/>
          <p:nvPr/>
        </p:nvSpPr>
        <p:spPr>
          <a:xfrm>
            <a:off x="2976006" y="5102352"/>
            <a:ext cx="1714134" cy="237744"/>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ドライバ入手性</a:t>
            </a:r>
            <a:endParaRPr lang="en-US" sz="1050" dirty="0"/>
          </a:p>
        </p:txBody>
      </p:sp>
      <p:sp>
        <p:nvSpPr>
          <p:cNvPr id="16" name="Text 13"/>
          <p:cNvSpPr/>
          <p:nvPr/>
        </p:nvSpPr>
        <p:spPr>
          <a:xfrm>
            <a:off x="2976006" y="5358384"/>
            <a:ext cx="1714134" cy="530352"/>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SPI か Ethernet か。既存 OS・BSP でドライバがそのまま使えるか</a:t>
            </a:r>
            <a:endParaRPr lang="en-US" sz="900" dirty="0"/>
          </a:p>
        </p:txBody>
      </p:sp>
      <p:sp>
        <p:nvSpPr>
          <p:cNvPr id="17" name="Shape 14"/>
          <p:cNvSpPr/>
          <p:nvPr/>
        </p:nvSpPr>
        <p:spPr>
          <a:xfrm>
            <a:off x="5074188" y="5029200"/>
            <a:ext cx="2043318" cy="886968"/>
          </a:xfrm>
          <a:prstGeom prst="roundRect">
            <a:avLst>
              <a:gd name="adj" fmla="val 6186"/>
            </a:avLst>
          </a:prstGeom>
          <a:solidFill>
            <a:srgbClr val="F2F5F3"/>
          </a:solidFill>
          <a:ln w="12700">
            <a:solidFill>
              <a:srgbClr val="D7DFDB"/>
            </a:solidFill>
            <a:prstDash val="solid"/>
          </a:ln>
        </p:spPr>
      </p:sp>
      <p:sp>
        <p:nvSpPr>
          <p:cNvPr id="18" name="Text 15"/>
          <p:cNvSpPr/>
          <p:nvPr/>
        </p:nvSpPr>
        <p:spPr>
          <a:xfrm>
            <a:off x="5238780" y="5102352"/>
            <a:ext cx="1714134" cy="237744"/>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FW の成熟度</a:t>
            </a:r>
            <a:endParaRPr lang="en-US" sz="1050" dirty="0"/>
          </a:p>
        </p:txBody>
      </p:sp>
      <p:sp>
        <p:nvSpPr>
          <p:cNvPr id="19" name="Text 16"/>
          <p:cNvSpPr/>
          <p:nvPr/>
        </p:nvSpPr>
        <p:spPr>
          <a:xfrm>
            <a:off x="5238780" y="5358384"/>
            <a:ext cx="1714134" cy="530352"/>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SLAC・ISO 15118 の適合試験に通った実績があるか</a:t>
            </a:r>
            <a:endParaRPr lang="en-US" sz="900" dirty="0"/>
          </a:p>
        </p:txBody>
      </p:sp>
      <p:sp>
        <p:nvSpPr>
          <p:cNvPr id="20" name="Shape 17"/>
          <p:cNvSpPr/>
          <p:nvPr/>
        </p:nvSpPr>
        <p:spPr>
          <a:xfrm>
            <a:off x="7336963" y="5029200"/>
            <a:ext cx="2043318" cy="886968"/>
          </a:xfrm>
          <a:prstGeom prst="roundRect">
            <a:avLst>
              <a:gd name="adj" fmla="val 6186"/>
            </a:avLst>
          </a:prstGeom>
          <a:solidFill>
            <a:srgbClr val="F2F5F3"/>
          </a:solidFill>
          <a:ln w="12700">
            <a:solidFill>
              <a:srgbClr val="D7DFDB"/>
            </a:solidFill>
            <a:prstDash val="solid"/>
          </a:ln>
        </p:spPr>
      </p:sp>
      <p:sp>
        <p:nvSpPr>
          <p:cNvPr id="21" name="Text 18"/>
          <p:cNvSpPr/>
          <p:nvPr/>
        </p:nvSpPr>
        <p:spPr>
          <a:xfrm>
            <a:off x="7501555" y="5102352"/>
            <a:ext cx="1714134" cy="237744"/>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供給と第二ソース</a:t>
            </a:r>
            <a:endParaRPr lang="en-US" sz="1050" dirty="0"/>
          </a:p>
        </p:txBody>
      </p:sp>
      <p:sp>
        <p:nvSpPr>
          <p:cNvPr id="22" name="Text 19"/>
          <p:cNvSpPr/>
          <p:nvPr/>
        </p:nvSpPr>
        <p:spPr>
          <a:xfrm>
            <a:off x="7501555" y="5358384"/>
            <a:ext cx="1714134" cy="530352"/>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車両ライフサイクル（10年超）に耐える供給計画があるか</a:t>
            </a:r>
            <a:endParaRPr lang="en-US" sz="900" dirty="0"/>
          </a:p>
        </p:txBody>
      </p:sp>
      <p:sp>
        <p:nvSpPr>
          <p:cNvPr id="23" name="Shape 20"/>
          <p:cNvSpPr/>
          <p:nvPr/>
        </p:nvSpPr>
        <p:spPr>
          <a:xfrm>
            <a:off x="9599737" y="5029200"/>
            <a:ext cx="2043318" cy="886968"/>
          </a:xfrm>
          <a:prstGeom prst="roundRect">
            <a:avLst>
              <a:gd name="adj" fmla="val 6186"/>
            </a:avLst>
          </a:prstGeom>
          <a:solidFill>
            <a:srgbClr val="F2F5F3"/>
          </a:solidFill>
          <a:ln w="12700">
            <a:solidFill>
              <a:srgbClr val="D7DFDB"/>
            </a:solidFill>
            <a:prstDash val="solid"/>
          </a:ln>
        </p:spPr>
      </p:sp>
      <p:sp>
        <p:nvSpPr>
          <p:cNvPr id="24" name="Text 21"/>
          <p:cNvSpPr/>
          <p:nvPr/>
        </p:nvSpPr>
        <p:spPr>
          <a:xfrm>
            <a:off x="9764329" y="5102352"/>
            <a:ext cx="1714134" cy="237744"/>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開発環境</a:t>
            </a:r>
            <a:endParaRPr lang="en-US" sz="1050" dirty="0"/>
          </a:p>
        </p:txBody>
      </p:sp>
      <p:sp>
        <p:nvSpPr>
          <p:cNvPr id="25" name="Text 22"/>
          <p:cNvSpPr/>
          <p:nvPr/>
        </p:nvSpPr>
        <p:spPr>
          <a:xfrm>
            <a:off x="9764329" y="5358384"/>
            <a:ext cx="1714134" cy="530352"/>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評価ボード、PIB 書込みツール、スタック／OSS との相性</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5</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IC の外側：結合回路が何をしているか</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ソフト担当でも、ここだけは知っておくと切り分けが速くなる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11 / 16</a:t>
            </a:r>
            <a:endParaRPr lang="en-US" sz="900" dirty="0"/>
          </a:p>
        </p:txBody>
      </p:sp>
      <p:sp>
        <p:nvSpPr>
          <p:cNvPr id="8" name="Shape 6"/>
          <p:cNvSpPr/>
          <p:nvPr/>
        </p:nvSpPr>
        <p:spPr>
          <a:xfrm>
            <a:off x="548640" y="1481328"/>
            <a:ext cx="5486400" cy="2331720"/>
          </a:xfrm>
          <a:prstGeom prst="roundRect">
            <a:avLst>
              <a:gd name="adj" fmla="val 2353"/>
            </a:avLst>
          </a:prstGeom>
          <a:solidFill>
            <a:srgbClr val="F2F5F3"/>
          </a:solidFill>
          <a:ln w="12700">
            <a:solidFill>
              <a:srgbClr val="D7DFDB"/>
            </a:solidFill>
            <a:prstDash val="solid"/>
          </a:ln>
        </p:spPr>
      </p:sp>
      <p:sp>
        <p:nvSpPr>
          <p:cNvPr id="9" name="Text 7"/>
          <p:cNvSpPr/>
          <p:nvPr/>
        </p:nvSpPr>
        <p:spPr>
          <a:xfrm>
            <a:off x="786384" y="1627632"/>
            <a:ext cx="502920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信号の通り道</a:t>
            </a:r>
            <a:endParaRPr lang="en-US" sz="1200" dirty="0"/>
          </a:p>
        </p:txBody>
      </p:sp>
      <p:sp>
        <p:nvSpPr>
          <p:cNvPr id="10" name="Shape 8"/>
          <p:cNvSpPr/>
          <p:nvPr/>
        </p:nvSpPr>
        <p:spPr>
          <a:xfrm>
            <a:off x="804672" y="2011680"/>
            <a:ext cx="804672" cy="749808"/>
          </a:xfrm>
          <a:prstGeom prst="roundRect">
            <a:avLst>
              <a:gd name="adj" fmla="val 7317"/>
            </a:avLst>
          </a:prstGeom>
          <a:solidFill>
            <a:srgbClr val="FFFFFF"/>
          </a:solidFill>
          <a:ln w="12700">
            <a:solidFill>
              <a:srgbClr val="D7DFDB"/>
            </a:solidFill>
            <a:prstDash val="solid"/>
          </a:ln>
        </p:spPr>
      </p:sp>
      <p:sp>
        <p:nvSpPr>
          <p:cNvPr id="11" name="Text 9"/>
          <p:cNvSpPr/>
          <p:nvPr/>
        </p:nvSpPr>
        <p:spPr>
          <a:xfrm>
            <a:off x="822960" y="2011680"/>
            <a:ext cx="768096" cy="749808"/>
          </a:xfrm>
          <a:prstGeom prst="rect">
            <a:avLst/>
          </a:prstGeom>
          <a:noFill/>
          <a:ln/>
        </p:spPr>
        <p:txBody>
          <a:bodyPr wrap="square" lIns="0" tIns="0" rIns="0" bIns="0" rtlCol="0" anchor="ctr"/>
          <a:lstStyle/>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CP 線</a:t>
            </a:r>
            <a:endParaRPr lang="en-US" sz="850" dirty="0"/>
          </a:p>
        </p:txBody>
      </p:sp>
      <p:sp>
        <p:nvSpPr>
          <p:cNvPr id="12" name="Shape 10"/>
          <p:cNvSpPr/>
          <p:nvPr/>
        </p:nvSpPr>
        <p:spPr>
          <a:xfrm>
            <a:off x="1636776" y="2386584"/>
            <a:ext cx="132588" cy="0"/>
          </a:xfrm>
          <a:prstGeom prst="line">
            <a:avLst/>
          </a:prstGeom>
          <a:noFill/>
          <a:ln w="19050">
            <a:solidFill>
              <a:srgbClr val="6A7B83"/>
            </a:solidFill>
            <a:prstDash val="solid"/>
            <a:tailEnd type="triangle"/>
          </a:ln>
        </p:spPr>
      </p:sp>
      <p:sp>
        <p:nvSpPr>
          <p:cNvPr id="13" name="Shape 11"/>
          <p:cNvSpPr/>
          <p:nvPr/>
        </p:nvSpPr>
        <p:spPr>
          <a:xfrm>
            <a:off x="1796796" y="2011680"/>
            <a:ext cx="804672" cy="749808"/>
          </a:xfrm>
          <a:prstGeom prst="roundRect">
            <a:avLst>
              <a:gd name="adj" fmla="val 7317"/>
            </a:avLst>
          </a:prstGeom>
          <a:solidFill>
            <a:srgbClr val="FFFFFF"/>
          </a:solidFill>
          <a:ln w="12700">
            <a:solidFill>
              <a:srgbClr val="D7DFDB"/>
            </a:solidFill>
            <a:prstDash val="solid"/>
          </a:ln>
        </p:spPr>
      </p:sp>
      <p:sp>
        <p:nvSpPr>
          <p:cNvPr id="14" name="Text 12"/>
          <p:cNvSpPr/>
          <p:nvPr/>
        </p:nvSpPr>
        <p:spPr>
          <a:xfrm>
            <a:off x="1815084" y="2011680"/>
            <a:ext cx="768096" cy="749808"/>
          </a:xfrm>
          <a:prstGeom prst="rect">
            <a:avLst/>
          </a:prstGeom>
          <a:noFill/>
          <a:ln/>
        </p:spPr>
        <p:txBody>
          <a:bodyPr wrap="square" lIns="0" tIns="0" rIns="0" bIns="0" rtlCol="0" anchor="ctr"/>
          <a:lstStyle/>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DCブロック</a:t>
            </a:r>
            <a:endParaRPr lang="en-US" sz="850" dirty="0"/>
          </a:p>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コンデンサ</a:t>
            </a:r>
            <a:endParaRPr lang="en-US" sz="850" dirty="0"/>
          </a:p>
        </p:txBody>
      </p:sp>
      <p:sp>
        <p:nvSpPr>
          <p:cNvPr id="15" name="Shape 13"/>
          <p:cNvSpPr/>
          <p:nvPr/>
        </p:nvSpPr>
        <p:spPr>
          <a:xfrm>
            <a:off x="2628900" y="2386584"/>
            <a:ext cx="132588" cy="0"/>
          </a:xfrm>
          <a:prstGeom prst="line">
            <a:avLst/>
          </a:prstGeom>
          <a:noFill/>
          <a:ln w="19050">
            <a:solidFill>
              <a:srgbClr val="6A7B83"/>
            </a:solidFill>
            <a:prstDash val="solid"/>
            <a:tailEnd type="triangle"/>
          </a:ln>
        </p:spPr>
      </p:sp>
      <p:sp>
        <p:nvSpPr>
          <p:cNvPr id="16" name="Shape 14"/>
          <p:cNvSpPr/>
          <p:nvPr/>
        </p:nvSpPr>
        <p:spPr>
          <a:xfrm>
            <a:off x="2788920" y="2011680"/>
            <a:ext cx="804672" cy="749808"/>
          </a:xfrm>
          <a:prstGeom prst="roundRect">
            <a:avLst>
              <a:gd name="adj" fmla="val 7317"/>
            </a:avLst>
          </a:prstGeom>
          <a:solidFill>
            <a:srgbClr val="FFFFFF"/>
          </a:solidFill>
          <a:ln w="12700">
            <a:solidFill>
              <a:srgbClr val="D7DFDB"/>
            </a:solidFill>
            <a:prstDash val="solid"/>
          </a:ln>
        </p:spPr>
      </p:sp>
      <p:sp>
        <p:nvSpPr>
          <p:cNvPr id="17" name="Text 15"/>
          <p:cNvSpPr/>
          <p:nvPr/>
        </p:nvSpPr>
        <p:spPr>
          <a:xfrm>
            <a:off x="2807208" y="2011680"/>
            <a:ext cx="768096" cy="749808"/>
          </a:xfrm>
          <a:prstGeom prst="rect">
            <a:avLst/>
          </a:prstGeom>
          <a:noFill/>
          <a:ln/>
        </p:spPr>
        <p:txBody>
          <a:bodyPr wrap="square" lIns="0" tIns="0" rIns="0" bIns="0" rtlCol="0" anchor="ctr"/>
          <a:lstStyle/>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1:1:1</a:t>
            </a:r>
            <a:endParaRPr lang="en-US" sz="850" dirty="0"/>
          </a:p>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トランス</a:t>
            </a:r>
            <a:endParaRPr lang="en-US" sz="850" dirty="0"/>
          </a:p>
        </p:txBody>
      </p:sp>
      <p:sp>
        <p:nvSpPr>
          <p:cNvPr id="18" name="Shape 16"/>
          <p:cNvSpPr/>
          <p:nvPr/>
        </p:nvSpPr>
        <p:spPr>
          <a:xfrm>
            <a:off x="3621024" y="2386584"/>
            <a:ext cx="132588" cy="0"/>
          </a:xfrm>
          <a:prstGeom prst="line">
            <a:avLst/>
          </a:prstGeom>
          <a:noFill/>
          <a:ln w="19050">
            <a:solidFill>
              <a:srgbClr val="6A7B83"/>
            </a:solidFill>
            <a:prstDash val="solid"/>
            <a:tailEnd type="triangle"/>
          </a:ln>
        </p:spPr>
      </p:sp>
      <p:sp>
        <p:nvSpPr>
          <p:cNvPr id="19" name="Shape 17"/>
          <p:cNvSpPr/>
          <p:nvPr/>
        </p:nvSpPr>
        <p:spPr>
          <a:xfrm>
            <a:off x="3781044" y="2011680"/>
            <a:ext cx="804672" cy="749808"/>
          </a:xfrm>
          <a:prstGeom prst="roundRect">
            <a:avLst>
              <a:gd name="adj" fmla="val 7317"/>
            </a:avLst>
          </a:prstGeom>
          <a:solidFill>
            <a:srgbClr val="FFFFFF"/>
          </a:solidFill>
          <a:ln w="12700">
            <a:solidFill>
              <a:srgbClr val="D7DFDB"/>
            </a:solidFill>
            <a:prstDash val="solid"/>
          </a:ln>
        </p:spPr>
      </p:sp>
      <p:sp>
        <p:nvSpPr>
          <p:cNvPr id="20" name="Text 18"/>
          <p:cNvSpPr/>
          <p:nvPr/>
        </p:nvSpPr>
        <p:spPr>
          <a:xfrm>
            <a:off x="3799332" y="2011680"/>
            <a:ext cx="768096" cy="749808"/>
          </a:xfrm>
          <a:prstGeom prst="rect">
            <a:avLst/>
          </a:prstGeom>
          <a:noFill/>
          <a:ln/>
        </p:spPr>
        <p:txBody>
          <a:bodyPr wrap="square" lIns="0" tIns="0" rIns="0" bIns="0" rtlCol="0" anchor="ctr"/>
          <a:lstStyle/>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バンドパス</a:t>
            </a:r>
            <a:endParaRPr lang="en-US" sz="850" dirty="0"/>
          </a:p>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フィルタ</a:t>
            </a:r>
            <a:endParaRPr lang="en-US" sz="850" dirty="0"/>
          </a:p>
        </p:txBody>
      </p:sp>
      <p:sp>
        <p:nvSpPr>
          <p:cNvPr id="21" name="Shape 19"/>
          <p:cNvSpPr/>
          <p:nvPr/>
        </p:nvSpPr>
        <p:spPr>
          <a:xfrm>
            <a:off x="4613148" y="2386584"/>
            <a:ext cx="132588" cy="0"/>
          </a:xfrm>
          <a:prstGeom prst="line">
            <a:avLst/>
          </a:prstGeom>
          <a:noFill/>
          <a:ln w="19050">
            <a:solidFill>
              <a:srgbClr val="6A7B83"/>
            </a:solidFill>
            <a:prstDash val="solid"/>
            <a:tailEnd type="triangle"/>
          </a:ln>
        </p:spPr>
      </p:sp>
      <p:sp>
        <p:nvSpPr>
          <p:cNvPr id="22" name="Shape 20"/>
          <p:cNvSpPr/>
          <p:nvPr/>
        </p:nvSpPr>
        <p:spPr>
          <a:xfrm>
            <a:off x="4773168" y="2011680"/>
            <a:ext cx="804672" cy="749808"/>
          </a:xfrm>
          <a:prstGeom prst="roundRect">
            <a:avLst>
              <a:gd name="adj" fmla="val 7317"/>
            </a:avLst>
          </a:prstGeom>
          <a:solidFill>
            <a:srgbClr val="BBE04A"/>
          </a:solidFill>
          <a:ln w="12700">
            <a:solidFill>
              <a:srgbClr val="BBE04A"/>
            </a:solidFill>
            <a:prstDash val="solid"/>
          </a:ln>
        </p:spPr>
      </p:sp>
      <p:sp>
        <p:nvSpPr>
          <p:cNvPr id="23" name="Text 21"/>
          <p:cNvSpPr/>
          <p:nvPr/>
        </p:nvSpPr>
        <p:spPr>
          <a:xfrm>
            <a:off x="4791456" y="2011680"/>
            <a:ext cx="768096" cy="749808"/>
          </a:xfrm>
          <a:prstGeom prst="rect">
            <a:avLst/>
          </a:prstGeom>
          <a:noFill/>
          <a:ln/>
        </p:spPr>
        <p:txBody>
          <a:bodyPr wrap="square" lIns="0" tIns="0" rIns="0" bIns="0" rtlCol="0" anchor="ctr"/>
          <a:lstStyle/>
          <a:p>
            <a:pPr algn="ctr" indent="0" marL="0">
              <a:lnSpc>
                <a:spcPts val="1100"/>
              </a:lnSpc>
              <a:buNone/>
            </a:pPr>
            <a:r>
              <a:rPr lang="en-US" sz="850" b="1" dirty="0">
                <a:solidFill>
                  <a:srgbClr val="0E1F2A"/>
                </a:solidFill>
                <a:latin typeface="Meiryo" pitchFamily="34" charset="0"/>
                <a:ea typeface="Meiryo" pitchFamily="34" charset="-122"/>
                <a:cs typeface="Meiryo" pitchFamily="34" charset="-120"/>
              </a:rPr>
              <a:t>AFE</a:t>
            </a:r>
            <a:endParaRPr lang="en-US" sz="850" dirty="0"/>
          </a:p>
        </p:txBody>
      </p:sp>
      <p:sp>
        <p:nvSpPr>
          <p:cNvPr id="24" name="Shape 22"/>
          <p:cNvSpPr/>
          <p:nvPr/>
        </p:nvSpPr>
        <p:spPr>
          <a:xfrm>
            <a:off x="1207008" y="2761488"/>
            <a:ext cx="0" cy="384048"/>
          </a:xfrm>
          <a:prstGeom prst="line">
            <a:avLst/>
          </a:prstGeom>
          <a:noFill/>
          <a:ln w="15875">
            <a:solidFill>
              <a:srgbClr val="C85A2B"/>
            </a:solidFill>
            <a:prstDash val="solid"/>
          </a:ln>
        </p:spPr>
      </p:sp>
      <p:sp>
        <p:nvSpPr>
          <p:cNvPr id="25" name="Shape 23"/>
          <p:cNvSpPr/>
          <p:nvPr/>
        </p:nvSpPr>
        <p:spPr>
          <a:xfrm>
            <a:off x="804672" y="3145536"/>
            <a:ext cx="1463040" cy="384048"/>
          </a:xfrm>
          <a:prstGeom prst="roundRect">
            <a:avLst>
              <a:gd name="adj" fmla="val 14286"/>
            </a:avLst>
          </a:prstGeom>
          <a:solidFill>
            <a:srgbClr val="FBEFE9"/>
          </a:solidFill>
          <a:ln w="12700">
            <a:solidFill>
              <a:srgbClr val="F0D3C4"/>
            </a:solidFill>
            <a:prstDash val="solid"/>
          </a:ln>
        </p:spPr>
      </p:sp>
      <p:sp>
        <p:nvSpPr>
          <p:cNvPr id="26" name="Text 24"/>
          <p:cNvSpPr/>
          <p:nvPr/>
        </p:nvSpPr>
        <p:spPr>
          <a:xfrm>
            <a:off x="804672" y="3145536"/>
            <a:ext cx="1463040" cy="384048"/>
          </a:xfrm>
          <a:prstGeom prst="rect">
            <a:avLst/>
          </a:prstGeom>
          <a:noFill/>
          <a:ln/>
        </p:spPr>
        <p:txBody>
          <a:bodyPr wrap="square" lIns="0" tIns="0" rIns="0" bIns="0" rtlCol="0" anchor="ctr"/>
          <a:lstStyle/>
          <a:p>
            <a:pPr algn="ctr" indent="0" marL="0">
              <a:buNone/>
            </a:pPr>
            <a:r>
              <a:rPr lang="en-US" sz="900" b="1" dirty="0">
                <a:solidFill>
                  <a:srgbClr val="C85A2B"/>
                </a:solidFill>
                <a:latin typeface="Meiryo" pitchFamily="34" charset="0"/>
                <a:ea typeface="Meiryo" pitchFamily="34" charset="-122"/>
                <a:cs typeface="Meiryo" pitchFamily="34" charset="-120"/>
              </a:rPr>
              <a:t>TVS / ESD 保護</a:t>
            </a:r>
            <a:endParaRPr lang="en-US" sz="900" dirty="0"/>
          </a:p>
        </p:txBody>
      </p:sp>
      <p:sp>
        <p:nvSpPr>
          <p:cNvPr id="27" name="Text 25"/>
          <p:cNvSpPr/>
          <p:nvPr/>
        </p:nvSpPr>
        <p:spPr>
          <a:xfrm>
            <a:off x="2423160" y="3145536"/>
            <a:ext cx="3474720" cy="384048"/>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 コモンモードチョーク（EMC 対策）は各段に併用</a:t>
            </a:r>
            <a:endParaRPr lang="en-US" sz="950" dirty="0"/>
          </a:p>
        </p:txBody>
      </p:sp>
      <p:sp>
        <p:nvSpPr>
          <p:cNvPr id="28" name="Shape 26"/>
          <p:cNvSpPr/>
          <p:nvPr/>
        </p:nvSpPr>
        <p:spPr>
          <a:xfrm>
            <a:off x="548640" y="3913632"/>
            <a:ext cx="5486400" cy="2002536"/>
          </a:xfrm>
          <a:prstGeom prst="roundRect">
            <a:avLst>
              <a:gd name="adj" fmla="val 2740"/>
            </a:avLst>
          </a:prstGeom>
          <a:solidFill>
            <a:srgbClr val="FBEFE9"/>
          </a:solidFill>
          <a:ln w="12700">
            <a:solidFill>
              <a:srgbClr val="F0D3C4"/>
            </a:solidFill>
            <a:prstDash val="solid"/>
          </a:ln>
        </p:spPr>
      </p:sp>
      <p:sp>
        <p:nvSpPr>
          <p:cNvPr id="29" name="Text 27"/>
          <p:cNvSpPr/>
          <p:nvPr/>
        </p:nvSpPr>
        <p:spPr>
          <a:xfrm>
            <a:off x="786384" y="4059936"/>
            <a:ext cx="5010912" cy="274320"/>
          </a:xfrm>
          <a:prstGeom prst="rect">
            <a:avLst/>
          </a:prstGeom>
          <a:noFill/>
          <a:ln/>
        </p:spPr>
        <p:txBody>
          <a:bodyPr wrap="square" lIns="0" tIns="0" rIns="0" bIns="0" rtlCol="0" anchor="ctr"/>
          <a:lstStyle/>
          <a:p>
            <a:pPr indent="0" marL="0">
              <a:buNone/>
            </a:pPr>
            <a:r>
              <a:rPr lang="en-US" sz="1200" b="1" dirty="0">
                <a:solidFill>
                  <a:srgbClr val="C85A2B"/>
                </a:solidFill>
                <a:latin typeface="Meiryo" pitchFamily="34" charset="0"/>
                <a:ea typeface="Meiryo" pitchFamily="34" charset="-122"/>
                <a:cs typeface="Meiryo" pitchFamily="34" charset="-120"/>
              </a:rPr>
              <a:t>ソフト担当への一言</a:t>
            </a:r>
            <a:endParaRPr lang="en-US" sz="1200" dirty="0"/>
          </a:p>
        </p:txBody>
      </p:sp>
      <p:sp>
        <p:nvSpPr>
          <p:cNvPr id="30" name="Text 28"/>
          <p:cNvSpPr/>
          <p:nvPr/>
        </p:nvSpPr>
        <p:spPr>
          <a:xfrm>
            <a:off x="786384" y="4370832"/>
            <a:ext cx="5010912" cy="1444752"/>
          </a:xfrm>
          <a:prstGeom prst="rect">
            <a:avLst/>
          </a:prstGeom>
          <a:noFill/>
          <a:ln/>
        </p:spPr>
        <p:txBody>
          <a:bodyPr wrap="square" lIns="0" tIns="0" rIns="0" bIns="0" rtlCol="0" anchor="ctr"/>
          <a:lstStyle/>
          <a:p>
            <a:pPr indent="0" marL="0">
              <a:lnSpc>
                <a:spcPts val="1500"/>
              </a:lnSpc>
              <a:buNone/>
            </a:pPr>
            <a:r>
              <a:rPr lang="en-US" sz="950" dirty="0">
                <a:solidFill>
                  <a:srgbClr val="22343C"/>
                </a:solidFill>
                <a:latin typeface="Meiryo" pitchFamily="34" charset="0"/>
                <a:ea typeface="Meiryo" pitchFamily="34" charset="-122"/>
                <a:cs typeface="Meiryo" pitchFamily="34" charset="-120"/>
              </a:rPr>
              <a:t>「通信が通らない」の原因は、ソフトよりも結合回路と減衰にあることが多い。</a:t>
            </a:r>
            <a:endParaRPr lang="en-US" sz="950" dirty="0"/>
          </a:p>
          <a:p>
            <a:pPr indent="0" marL="0">
              <a:lnSpc>
                <a:spcPts val="1500"/>
              </a:lnSpc>
              <a:buNone/>
            </a:pPr>
            <a:endParaRPr lang="en-US" sz="950" dirty="0"/>
          </a:p>
          <a:p>
            <a:pPr indent="0" marL="0">
              <a:lnSpc>
                <a:spcPts val="1500"/>
              </a:lnSpc>
              <a:buNone/>
            </a:pPr>
            <a:r>
              <a:rPr lang="en-US" sz="950" dirty="0">
                <a:solidFill>
                  <a:srgbClr val="22343C"/>
                </a:solidFill>
                <a:latin typeface="Meiryo" pitchFamily="34" charset="0"/>
                <a:ea typeface="Meiryo" pitchFamily="34" charset="-122"/>
                <a:cs typeface="Meiryo" pitchFamily="34" charset="-120"/>
              </a:rPr>
              <a:t>SLAC の CM_ATTEN_CHAR で報告される減衰量（dB）は、そのままハードの健康診断に使える。同じ構成で値が普段と違えば、コネクタの接触・はんだ・部品定数を疑う。</a:t>
            </a:r>
            <a:endParaRPr lang="en-US" sz="950" dirty="0"/>
          </a:p>
          <a:p>
            <a:pPr indent="0" marL="0">
              <a:lnSpc>
                <a:spcPts val="1500"/>
              </a:lnSpc>
              <a:buNone/>
            </a:pPr>
            <a:endParaRPr lang="en-US" sz="950" dirty="0"/>
          </a:p>
          <a:p>
            <a:pPr indent="0" marL="0">
              <a:lnSpc>
                <a:spcPts val="1500"/>
              </a:lnSpc>
              <a:buNone/>
            </a:pPr>
            <a:r>
              <a:rPr lang="en-US" sz="950" dirty="0">
                <a:solidFill>
                  <a:srgbClr val="22343C"/>
                </a:solidFill>
                <a:latin typeface="Meiryo" pitchFamily="34" charset="0"/>
                <a:ea typeface="Meiryo" pitchFamily="34" charset="-122"/>
                <a:cs typeface="Meiryo" pitchFamily="34" charset="-120"/>
              </a:rPr>
              <a:t>この dB 値をログに残す設計にしておくと、フィールド不具合の切り分けが劇的に速くなる。</a:t>
            </a:r>
            <a:endParaRPr lang="en-US" sz="950" dirty="0"/>
          </a:p>
        </p:txBody>
      </p:sp>
      <p:sp>
        <p:nvSpPr>
          <p:cNvPr id="31" name="Shape 29"/>
          <p:cNvSpPr/>
          <p:nvPr/>
        </p:nvSpPr>
        <p:spPr>
          <a:xfrm>
            <a:off x="6309360" y="1481328"/>
            <a:ext cx="5330952" cy="685800"/>
          </a:xfrm>
          <a:prstGeom prst="roundRect">
            <a:avLst>
              <a:gd name="adj" fmla="val 8000"/>
            </a:avLst>
          </a:prstGeom>
          <a:solidFill>
            <a:srgbClr val="FFFFFF"/>
          </a:solidFill>
          <a:ln w="12700">
            <a:solidFill>
              <a:srgbClr val="D7DFDB"/>
            </a:solidFill>
            <a:prstDash val="solid"/>
          </a:ln>
        </p:spPr>
      </p:sp>
      <p:sp>
        <p:nvSpPr>
          <p:cNvPr id="32" name="Shape 30"/>
          <p:cNvSpPr/>
          <p:nvPr/>
        </p:nvSpPr>
        <p:spPr>
          <a:xfrm>
            <a:off x="6473952" y="1609344"/>
            <a:ext cx="274320" cy="274320"/>
          </a:xfrm>
          <a:prstGeom prst="ellipse">
            <a:avLst/>
          </a:prstGeom>
          <a:solidFill>
            <a:srgbClr val="BBE04A"/>
          </a:solidFill>
          <a:ln w="12700">
            <a:solidFill>
              <a:srgbClr val="BBE04A"/>
            </a:solidFill>
            <a:prstDash val="solid"/>
          </a:ln>
        </p:spPr>
      </p:sp>
      <p:sp>
        <p:nvSpPr>
          <p:cNvPr id="33" name="Text 31"/>
          <p:cNvSpPr/>
          <p:nvPr/>
        </p:nvSpPr>
        <p:spPr>
          <a:xfrm>
            <a:off x="6473952" y="1609344"/>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1</a:t>
            </a:r>
            <a:endParaRPr lang="en-US" sz="1100" dirty="0"/>
          </a:p>
        </p:txBody>
      </p:sp>
      <p:sp>
        <p:nvSpPr>
          <p:cNvPr id="34" name="Text 32"/>
          <p:cNvSpPr/>
          <p:nvPr/>
        </p:nvSpPr>
        <p:spPr>
          <a:xfrm>
            <a:off x="6839712" y="1572768"/>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1:1:1 の結合トランス</a:t>
            </a:r>
            <a:endParaRPr lang="en-US" sz="1050" dirty="0"/>
          </a:p>
        </p:txBody>
      </p:sp>
      <p:sp>
        <p:nvSpPr>
          <p:cNvPr id="35" name="Text 33"/>
          <p:cNvSpPr/>
          <p:nvPr/>
        </p:nvSpPr>
        <p:spPr>
          <a:xfrm>
            <a:off x="6839712" y="1810512"/>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家庭用 PLC は昇圧する巻線比を使うが、EV は逆に送信レベルを下げる。充電ケーブルは短く減衰が小さいため、そのままでは強すぎる。</a:t>
            </a:r>
            <a:endParaRPr lang="en-US" sz="850" dirty="0"/>
          </a:p>
        </p:txBody>
      </p:sp>
      <p:sp>
        <p:nvSpPr>
          <p:cNvPr id="36" name="Shape 34"/>
          <p:cNvSpPr/>
          <p:nvPr/>
        </p:nvSpPr>
        <p:spPr>
          <a:xfrm>
            <a:off x="6309360" y="2221992"/>
            <a:ext cx="5330952" cy="685800"/>
          </a:xfrm>
          <a:prstGeom prst="roundRect">
            <a:avLst>
              <a:gd name="adj" fmla="val 8000"/>
            </a:avLst>
          </a:prstGeom>
          <a:solidFill>
            <a:srgbClr val="FFFFFF"/>
          </a:solidFill>
          <a:ln w="12700">
            <a:solidFill>
              <a:srgbClr val="D7DFDB"/>
            </a:solidFill>
            <a:prstDash val="solid"/>
          </a:ln>
        </p:spPr>
      </p:sp>
      <p:sp>
        <p:nvSpPr>
          <p:cNvPr id="37" name="Shape 35"/>
          <p:cNvSpPr/>
          <p:nvPr/>
        </p:nvSpPr>
        <p:spPr>
          <a:xfrm>
            <a:off x="6473952" y="2350008"/>
            <a:ext cx="274320" cy="274320"/>
          </a:xfrm>
          <a:prstGeom prst="ellipse">
            <a:avLst/>
          </a:prstGeom>
          <a:solidFill>
            <a:srgbClr val="BBE04A"/>
          </a:solidFill>
          <a:ln w="12700">
            <a:solidFill>
              <a:srgbClr val="BBE04A"/>
            </a:solidFill>
            <a:prstDash val="solid"/>
          </a:ln>
        </p:spPr>
      </p:sp>
      <p:sp>
        <p:nvSpPr>
          <p:cNvPr id="38" name="Text 36"/>
          <p:cNvSpPr/>
          <p:nvPr/>
        </p:nvSpPr>
        <p:spPr>
          <a:xfrm>
            <a:off x="6473952" y="2350008"/>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2</a:t>
            </a:r>
            <a:endParaRPr lang="en-US" sz="1100" dirty="0"/>
          </a:p>
        </p:txBody>
      </p:sp>
      <p:sp>
        <p:nvSpPr>
          <p:cNvPr id="39" name="Text 37"/>
          <p:cNvSpPr/>
          <p:nvPr/>
        </p:nvSpPr>
        <p:spPr>
          <a:xfrm>
            <a:off x="6839712" y="2313432"/>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DC ブロックコンデンサ</a:t>
            </a:r>
            <a:endParaRPr lang="en-US" sz="1050" dirty="0"/>
          </a:p>
        </p:txBody>
      </p:sp>
      <p:sp>
        <p:nvSpPr>
          <p:cNvPr id="40" name="Text 38"/>
          <p:cNvSpPr/>
          <p:nvPr/>
        </p:nvSpPr>
        <p:spPr>
          <a:xfrm>
            <a:off x="6839712" y="2551176"/>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±12 V の PWM（直流〜kHz）を IC 側に入れないための直流阻止。劣化や実装不良は IC 入力の破壊につながる。</a:t>
            </a:r>
            <a:endParaRPr lang="en-US" sz="850" dirty="0"/>
          </a:p>
        </p:txBody>
      </p:sp>
      <p:sp>
        <p:nvSpPr>
          <p:cNvPr id="41" name="Shape 39"/>
          <p:cNvSpPr/>
          <p:nvPr/>
        </p:nvSpPr>
        <p:spPr>
          <a:xfrm>
            <a:off x="6309360" y="2962656"/>
            <a:ext cx="5330952" cy="685800"/>
          </a:xfrm>
          <a:prstGeom prst="roundRect">
            <a:avLst>
              <a:gd name="adj" fmla="val 8000"/>
            </a:avLst>
          </a:prstGeom>
          <a:solidFill>
            <a:srgbClr val="FFFFFF"/>
          </a:solidFill>
          <a:ln w="12700">
            <a:solidFill>
              <a:srgbClr val="D7DFDB"/>
            </a:solidFill>
            <a:prstDash val="solid"/>
          </a:ln>
        </p:spPr>
      </p:sp>
      <p:sp>
        <p:nvSpPr>
          <p:cNvPr id="42" name="Shape 40"/>
          <p:cNvSpPr/>
          <p:nvPr/>
        </p:nvSpPr>
        <p:spPr>
          <a:xfrm>
            <a:off x="6473952" y="3090672"/>
            <a:ext cx="274320" cy="274320"/>
          </a:xfrm>
          <a:prstGeom prst="ellipse">
            <a:avLst/>
          </a:prstGeom>
          <a:solidFill>
            <a:srgbClr val="BBE04A"/>
          </a:solidFill>
          <a:ln w="12700">
            <a:solidFill>
              <a:srgbClr val="BBE04A"/>
            </a:solidFill>
            <a:prstDash val="solid"/>
          </a:ln>
        </p:spPr>
      </p:sp>
      <p:sp>
        <p:nvSpPr>
          <p:cNvPr id="43" name="Text 41"/>
          <p:cNvSpPr/>
          <p:nvPr/>
        </p:nvSpPr>
        <p:spPr>
          <a:xfrm>
            <a:off x="6473952" y="3090672"/>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3</a:t>
            </a:r>
            <a:endParaRPr lang="en-US" sz="1100" dirty="0"/>
          </a:p>
        </p:txBody>
      </p:sp>
      <p:sp>
        <p:nvSpPr>
          <p:cNvPr id="44" name="Text 42"/>
          <p:cNvSpPr/>
          <p:nvPr/>
        </p:nvSpPr>
        <p:spPr>
          <a:xfrm>
            <a:off x="6839712" y="3054096"/>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バンドパスフィルタ</a:t>
            </a:r>
            <a:endParaRPr lang="en-US" sz="1050" dirty="0"/>
          </a:p>
        </p:txBody>
      </p:sp>
      <p:sp>
        <p:nvSpPr>
          <p:cNvPr id="45" name="Text 43"/>
          <p:cNvSpPr/>
          <p:nvPr/>
        </p:nvSpPr>
        <p:spPr>
          <a:xfrm>
            <a:off x="6839712" y="3291840"/>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1.8〜30 MHz だけを通す。下は 1 kHz の PWM、上は車載機器由来の高周波ノイズを落とす。</a:t>
            </a:r>
            <a:endParaRPr lang="en-US" sz="850" dirty="0"/>
          </a:p>
        </p:txBody>
      </p:sp>
      <p:sp>
        <p:nvSpPr>
          <p:cNvPr id="46" name="Shape 44"/>
          <p:cNvSpPr/>
          <p:nvPr/>
        </p:nvSpPr>
        <p:spPr>
          <a:xfrm>
            <a:off x="6309360" y="3703320"/>
            <a:ext cx="5330952" cy="685800"/>
          </a:xfrm>
          <a:prstGeom prst="roundRect">
            <a:avLst>
              <a:gd name="adj" fmla="val 8000"/>
            </a:avLst>
          </a:prstGeom>
          <a:solidFill>
            <a:srgbClr val="FFFFFF"/>
          </a:solidFill>
          <a:ln w="12700">
            <a:solidFill>
              <a:srgbClr val="D7DFDB"/>
            </a:solidFill>
            <a:prstDash val="solid"/>
          </a:ln>
        </p:spPr>
      </p:sp>
      <p:sp>
        <p:nvSpPr>
          <p:cNvPr id="47" name="Shape 45"/>
          <p:cNvSpPr/>
          <p:nvPr/>
        </p:nvSpPr>
        <p:spPr>
          <a:xfrm>
            <a:off x="6473952" y="3831336"/>
            <a:ext cx="274320" cy="274320"/>
          </a:xfrm>
          <a:prstGeom prst="ellipse">
            <a:avLst/>
          </a:prstGeom>
          <a:solidFill>
            <a:srgbClr val="BBE04A"/>
          </a:solidFill>
          <a:ln w="12700">
            <a:solidFill>
              <a:srgbClr val="BBE04A"/>
            </a:solidFill>
            <a:prstDash val="solid"/>
          </a:ln>
        </p:spPr>
      </p:sp>
      <p:sp>
        <p:nvSpPr>
          <p:cNvPr id="48" name="Text 46"/>
          <p:cNvSpPr/>
          <p:nvPr/>
        </p:nvSpPr>
        <p:spPr>
          <a:xfrm>
            <a:off x="6473952" y="3831336"/>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4</a:t>
            </a:r>
            <a:endParaRPr lang="en-US" sz="1100" dirty="0"/>
          </a:p>
        </p:txBody>
      </p:sp>
      <p:sp>
        <p:nvSpPr>
          <p:cNvPr id="49" name="Text 47"/>
          <p:cNvSpPr/>
          <p:nvPr/>
        </p:nvSpPr>
        <p:spPr>
          <a:xfrm>
            <a:off x="6839712" y="3794760"/>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コモンモードチョーク／EMC</a:t>
            </a:r>
            <a:endParaRPr lang="en-US" sz="1050" dirty="0"/>
          </a:p>
        </p:txBody>
      </p:sp>
      <p:sp>
        <p:nvSpPr>
          <p:cNvPr id="50" name="Text 48"/>
          <p:cNvSpPr/>
          <p:nvPr/>
        </p:nvSpPr>
        <p:spPr>
          <a:xfrm>
            <a:off x="6839712" y="4032504"/>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CISPR 25 などの車載 EMC 要求と、放送・アマチュア無線帯への送信ノッチ。ここは規格適合そのもの。</a:t>
            </a:r>
            <a:endParaRPr lang="en-US" sz="850" dirty="0"/>
          </a:p>
        </p:txBody>
      </p:sp>
      <p:sp>
        <p:nvSpPr>
          <p:cNvPr id="51" name="Shape 49"/>
          <p:cNvSpPr/>
          <p:nvPr/>
        </p:nvSpPr>
        <p:spPr>
          <a:xfrm>
            <a:off x="6309360" y="4443984"/>
            <a:ext cx="5330952" cy="685800"/>
          </a:xfrm>
          <a:prstGeom prst="roundRect">
            <a:avLst>
              <a:gd name="adj" fmla="val 8000"/>
            </a:avLst>
          </a:prstGeom>
          <a:solidFill>
            <a:srgbClr val="FFFFFF"/>
          </a:solidFill>
          <a:ln w="12700">
            <a:solidFill>
              <a:srgbClr val="D7DFDB"/>
            </a:solidFill>
            <a:prstDash val="solid"/>
          </a:ln>
        </p:spPr>
      </p:sp>
      <p:sp>
        <p:nvSpPr>
          <p:cNvPr id="52" name="Shape 50"/>
          <p:cNvSpPr/>
          <p:nvPr/>
        </p:nvSpPr>
        <p:spPr>
          <a:xfrm>
            <a:off x="6473952" y="4572000"/>
            <a:ext cx="274320" cy="274320"/>
          </a:xfrm>
          <a:prstGeom prst="ellipse">
            <a:avLst/>
          </a:prstGeom>
          <a:solidFill>
            <a:srgbClr val="BBE04A"/>
          </a:solidFill>
          <a:ln w="12700">
            <a:solidFill>
              <a:srgbClr val="BBE04A"/>
            </a:solidFill>
            <a:prstDash val="solid"/>
          </a:ln>
        </p:spPr>
      </p:sp>
      <p:sp>
        <p:nvSpPr>
          <p:cNvPr id="53" name="Text 51"/>
          <p:cNvSpPr/>
          <p:nvPr/>
        </p:nvSpPr>
        <p:spPr>
          <a:xfrm>
            <a:off x="6473952" y="4572000"/>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5</a:t>
            </a:r>
            <a:endParaRPr lang="en-US" sz="1100" dirty="0"/>
          </a:p>
        </p:txBody>
      </p:sp>
      <p:sp>
        <p:nvSpPr>
          <p:cNvPr id="54" name="Text 52"/>
          <p:cNvSpPr/>
          <p:nvPr/>
        </p:nvSpPr>
        <p:spPr>
          <a:xfrm>
            <a:off x="6839712" y="4535424"/>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TVS / ESD 保護</a:t>
            </a:r>
            <a:endParaRPr lang="en-US" sz="1050" dirty="0"/>
          </a:p>
        </p:txBody>
      </p:sp>
      <p:sp>
        <p:nvSpPr>
          <p:cNvPr id="55" name="Text 53"/>
          <p:cNvSpPr/>
          <p:nvPr/>
        </p:nvSpPr>
        <p:spPr>
          <a:xfrm>
            <a:off x="6839712" y="4773168"/>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CP 線は外部コネクタに直結し、人も触る。ISO 10605（ESD）、ISO 7637（サージ）相当の保護が要る。</a:t>
            </a:r>
            <a:endParaRPr lang="en-US" sz="850" dirty="0"/>
          </a:p>
        </p:txBody>
      </p:sp>
      <p:sp>
        <p:nvSpPr>
          <p:cNvPr id="56" name="Shape 54"/>
          <p:cNvSpPr/>
          <p:nvPr/>
        </p:nvSpPr>
        <p:spPr>
          <a:xfrm>
            <a:off x="6309360" y="5184648"/>
            <a:ext cx="5330952" cy="685800"/>
          </a:xfrm>
          <a:prstGeom prst="roundRect">
            <a:avLst>
              <a:gd name="adj" fmla="val 8000"/>
            </a:avLst>
          </a:prstGeom>
          <a:solidFill>
            <a:srgbClr val="FFFFFF"/>
          </a:solidFill>
          <a:ln w="12700">
            <a:solidFill>
              <a:srgbClr val="D7DFDB"/>
            </a:solidFill>
            <a:prstDash val="solid"/>
          </a:ln>
        </p:spPr>
      </p:sp>
      <p:sp>
        <p:nvSpPr>
          <p:cNvPr id="57" name="Shape 55"/>
          <p:cNvSpPr/>
          <p:nvPr/>
        </p:nvSpPr>
        <p:spPr>
          <a:xfrm>
            <a:off x="6473952" y="5312664"/>
            <a:ext cx="274320" cy="274320"/>
          </a:xfrm>
          <a:prstGeom prst="ellipse">
            <a:avLst/>
          </a:prstGeom>
          <a:solidFill>
            <a:srgbClr val="BBE04A"/>
          </a:solidFill>
          <a:ln w="12700">
            <a:solidFill>
              <a:srgbClr val="BBE04A"/>
            </a:solidFill>
            <a:prstDash val="solid"/>
          </a:ln>
        </p:spPr>
      </p:sp>
      <p:sp>
        <p:nvSpPr>
          <p:cNvPr id="58" name="Text 56"/>
          <p:cNvSpPr/>
          <p:nvPr/>
        </p:nvSpPr>
        <p:spPr>
          <a:xfrm>
            <a:off x="6473952" y="5312664"/>
            <a:ext cx="274320" cy="274320"/>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6</a:t>
            </a:r>
            <a:endParaRPr lang="en-US" sz="1100" dirty="0"/>
          </a:p>
        </p:txBody>
      </p:sp>
      <p:sp>
        <p:nvSpPr>
          <p:cNvPr id="59" name="Text 57"/>
          <p:cNvSpPr/>
          <p:nvPr/>
        </p:nvSpPr>
        <p:spPr>
          <a:xfrm>
            <a:off x="6839712" y="5276088"/>
            <a:ext cx="4681728" cy="228600"/>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CP 側のアナログ回路</a:t>
            </a:r>
            <a:endParaRPr lang="en-US" sz="1050" dirty="0"/>
          </a:p>
        </p:txBody>
      </p:sp>
      <p:sp>
        <p:nvSpPr>
          <p:cNvPr id="60" name="Text 58"/>
          <p:cNvSpPr/>
          <p:nvPr/>
        </p:nvSpPr>
        <p:spPr>
          <a:xfrm>
            <a:off x="6839712" y="5513832"/>
            <a:ext cx="4681728" cy="310896"/>
          </a:xfrm>
          <a:prstGeom prst="rect">
            <a:avLst/>
          </a:prstGeom>
          <a:noFill/>
          <a:ln/>
        </p:spPr>
        <p:txBody>
          <a:bodyPr wrap="square" lIns="0" tIns="0" rIns="0" bIns="0" rtlCol="0" anchor="ctr"/>
          <a:lstStyle/>
          <a:p>
            <a:pPr indent="0" marL="0">
              <a:lnSpc>
                <a:spcPts val="1200"/>
              </a:lnSpc>
              <a:buNone/>
            </a:pPr>
            <a:r>
              <a:rPr lang="en-US" sz="850" dirty="0">
                <a:solidFill>
                  <a:srgbClr val="22343C"/>
                </a:solidFill>
                <a:latin typeface="Meiryo" pitchFamily="34" charset="0"/>
                <a:ea typeface="Meiryo" pitchFamily="34" charset="-122"/>
                <a:cs typeface="Meiryo" pitchFamily="34" charset="-120"/>
              </a:rPr>
              <a:t>EVSE 側は ±12 V の発振回路、EV 側は分圧抵抗と S2 スイッチ。PLC の結合回路はこれに並列にぶら下がる。</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5</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ソフトから見た作り：何を自分で書き、何を借りるか</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下位はドライバとICのファームに任せ、作り込みは SLAC 制御・証明書・EXI に集中する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12 / 16</a:t>
            </a:r>
            <a:endParaRPr lang="en-US" sz="900" dirty="0"/>
          </a:p>
        </p:txBody>
      </p:sp>
      <p:sp>
        <p:nvSpPr>
          <p:cNvPr id="8" name="Shape 6"/>
          <p:cNvSpPr/>
          <p:nvPr/>
        </p:nvSpPr>
        <p:spPr>
          <a:xfrm>
            <a:off x="548640" y="1481328"/>
            <a:ext cx="5349240" cy="2395728"/>
          </a:xfrm>
          <a:prstGeom prst="roundRect">
            <a:avLst>
              <a:gd name="adj" fmla="val 2290"/>
            </a:avLst>
          </a:prstGeom>
          <a:solidFill>
            <a:srgbClr val="0E1F2A"/>
          </a:solidFill>
          <a:ln w="12700">
            <a:solidFill>
              <a:srgbClr val="0E1F2A"/>
            </a:solidFill>
            <a:prstDash val="solid"/>
          </a:ln>
        </p:spPr>
      </p:sp>
      <p:sp>
        <p:nvSpPr>
          <p:cNvPr id="9" name="Text 7"/>
          <p:cNvSpPr/>
          <p:nvPr/>
        </p:nvSpPr>
        <p:spPr>
          <a:xfrm>
            <a:off x="804672" y="1645920"/>
            <a:ext cx="4846320" cy="274320"/>
          </a:xfrm>
          <a:prstGeom prst="rect">
            <a:avLst/>
          </a:prstGeom>
          <a:noFill/>
          <a:ln/>
        </p:spPr>
        <p:txBody>
          <a:bodyPr wrap="square" lIns="0" tIns="0" rIns="0" bIns="0" rtlCol="0" anchor="ctr"/>
          <a:lstStyle/>
          <a:p>
            <a:pPr indent="0" marL="0">
              <a:buNone/>
            </a:pPr>
            <a:r>
              <a:rPr lang="en-US" sz="1250" b="1" dirty="0">
                <a:solidFill>
                  <a:srgbClr val="BBE04A"/>
                </a:solidFill>
                <a:latin typeface="Meiryo" pitchFamily="34" charset="0"/>
                <a:ea typeface="Meiryo" pitchFamily="34" charset="-122"/>
                <a:cs typeface="Meiryo" pitchFamily="34" charset="-120"/>
              </a:rPr>
              <a:t>ホストから見えるもの</a:t>
            </a:r>
            <a:endParaRPr lang="en-US" sz="1250" dirty="0"/>
          </a:p>
        </p:txBody>
      </p:sp>
      <p:sp>
        <p:nvSpPr>
          <p:cNvPr id="10" name="Text 8"/>
          <p:cNvSpPr/>
          <p:nvPr/>
        </p:nvSpPr>
        <p:spPr>
          <a:xfrm>
            <a:off x="804672" y="2048256"/>
            <a:ext cx="4846320" cy="219456"/>
          </a:xfrm>
          <a:prstGeom prst="rect">
            <a:avLst/>
          </a:prstGeom>
          <a:noFill/>
          <a:ln/>
        </p:spPr>
        <p:txBody>
          <a:bodyPr wrap="square" lIns="0" tIns="0" rIns="0" bIns="0" rtlCol="0" anchor="ctr"/>
          <a:lstStyle/>
          <a:p>
            <a:pPr indent="0" marL="0">
              <a:buNone/>
            </a:pPr>
            <a:r>
              <a:rPr lang="en-US" sz="1050" b="1" dirty="0">
                <a:solidFill>
                  <a:srgbClr val="FFFFFF"/>
                </a:solidFill>
                <a:latin typeface="Meiryo" pitchFamily="34" charset="0"/>
                <a:ea typeface="Meiryo" pitchFamily="34" charset="-122"/>
                <a:cs typeface="Meiryo" pitchFamily="34" charset="-120"/>
              </a:rPr>
              <a:t>ネットワークインタフェース</a:t>
            </a:r>
            <a:endParaRPr lang="en-US" sz="1050" dirty="0"/>
          </a:p>
        </p:txBody>
      </p:sp>
      <p:sp>
        <p:nvSpPr>
          <p:cNvPr id="11" name="Text 9"/>
          <p:cNvSpPr/>
          <p:nvPr/>
        </p:nvSpPr>
        <p:spPr>
          <a:xfrm>
            <a:off x="804672" y="2276856"/>
            <a:ext cx="4846320" cy="347472"/>
          </a:xfrm>
          <a:prstGeom prst="rect">
            <a:avLst/>
          </a:prstGeom>
          <a:noFill/>
          <a:ln/>
        </p:spPr>
        <p:txBody>
          <a:bodyPr wrap="square" lIns="0" tIns="0" rIns="0" bIns="0" rtlCol="0" anchor="ctr"/>
          <a:lstStyle/>
          <a:p>
            <a:pPr indent="0" marL="0">
              <a:lnSpc>
                <a:spcPts val="1300"/>
              </a:lnSpc>
              <a:buNone/>
            </a:pPr>
            <a:r>
              <a:rPr lang="en-US" sz="900" dirty="0">
                <a:solidFill>
                  <a:srgbClr val="AABAC2"/>
                </a:solidFill>
                <a:latin typeface="Meiryo" pitchFamily="34" charset="0"/>
                <a:ea typeface="Meiryo" pitchFamily="34" charset="-122"/>
                <a:cs typeface="Meiryo" pitchFamily="34" charset="-120"/>
              </a:rPr>
              <a:t>SPI 接続なら「SPI 経由の Ethernet NIC」。Linux は qcaspi ドライバが mainline に入っており、eth1 のように見える。Ethernet 接続なら通常の MAC ドライバ。</a:t>
            </a:r>
            <a:endParaRPr lang="en-US" sz="900" dirty="0"/>
          </a:p>
        </p:txBody>
      </p:sp>
      <p:sp>
        <p:nvSpPr>
          <p:cNvPr id="12" name="Text 10"/>
          <p:cNvSpPr/>
          <p:nvPr/>
        </p:nvSpPr>
        <p:spPr>
          <a:xfrm>
            <a:off x="804672" y="2633472"/>
            <a:ext cx="4846320" cy="219456"/>
          </a:xfrm>
          <a:prstGeom prst="rect">
            <a:avLst/>
          </a:prstGeom>
          <a:noFill/>
          <a:ln/>
        </p:spPr>
        <p:txBody>
          <a:bodyPr wrap="square" lIns="0" tIns="0" rIns="0" bIns="0" rtlCol="0" anchor="ctr"/>
          <a:lstStyle/>
          <a:p>
            <a:pPr indent="0" marL="0">
              <a:buNone/>
            </a:pPr>
            <a:r>
              <a:rPr lang="en-US" sz="1050" b="1" dirty="0">
                <a:solidFill>
                  <a:srgbClr val="FFFFFF"/>
                </a:solidFill>
                <a:latin typeface="Meiryo" pitchFamily="34" charset="0"/>
                <a:ea typeface="Meiryo" pitchFamily="34" charset="-122"/>
                <a:cs typeface="Meiryo" pitchFamily="34" charset="-120"/>
              </a:rPr>
              <a:t>生 Ethernet フレーム</a:t>
            </a:r>
            <a:endParaRPr lang="en-US" sz="1050" dirty="0"/>
          </a:p>
        </p:txBody>
      </p:sp>
      <p:sp>
        <p:nvSpPr>
          <p:cNvPr id="13" name="Text 11"/>
          <p:cNvSpPr/>
          <p:nvPr/>
        </p:nvSpPr>
        <p:spPr>
          <a:xfrm>
            <a:off x="804672" y="2862072"/>
            <a:ext cx="4846320" cy="347472"/>
          </a:xfrm>
          <a:prstGeom prst="rect">
            <a:avLst/>
          </a:prstGeom>
          <a:noFill/>
          <a:ln/>
        </p:spPr>
        <p:txBody>
          <a:bodyPr wrap="square" lIns="0" tIns="0" rIns="0" bIns="0" rtlCol="0" anchor="ctr"/>
          <a:lstStyle/>
          <a:p>
            <a:pPr indent="0" marL="0">
              <a:lnSpc>
                <a:spcPts val="1300"/>
              </a:lnSpc>
              <a:buNone/>
            </a:pPr>
            <a:r>
              <a:rPr lang="en-US" sz="900" dirty="0">
                <a:solidFill>
                  <a:srgbClr val="AABAC2"/>
                </a:solidFill>
                <a:latin typeface="Meiryo" pitchFamily="34" charset="0"/>
                <a:ea typeface="Meiryo" pitchFamily="34" charset="-122"/>
                <a:cs typeface="Meiryo" pitchFamily="34" charset="-120"/>
              </a:rPr>
              <a:t>SLAC で使う HomePlug の管理メッセージ（MME）は Ethertype 0x88E1 の生フレーム。IP ではないので raw socket で扱う。</a:t>
            </a:r>
            <a:endParaRPr lang="en-US" sz="900" dirty="0"/>
          </a:p>
        </p:txBody>
      </p:sp>
      <p:sp>
        <p:nvSpPr>
          <p:cNvPr id="14" name="Text 12"/>
          <p:cNvSpPr/>
          <p:nvPr/>
        </p:nvSpPr>
        <p:spPr>
          <a:xfrm>
            <a:off x="804672" y="3218688"/>
            <a:ext cx="4846320" cy="219456"/>
          </a:xfrm>
          <a:prstGeom prst="rect">
            <a:avLst/>
          </a:prstGeom>
          <a:noFill/>
          <a:ln/>
        </p:spPr>
        <p:txBody>
          <a:bodyPr wrap="square" lIns="0" tIns="0" rIns="0" bIns="0" rtlCol="0" anchor="ctr"/>
          <a:lstStyle/>
          <a:p>
            <a:pPr indent="0" marL="0">
              <a:buNone/>
            </a:pPr>
            <a:r>
              <a:rPr lang="en-US" sz="1050" b="1" dirty="0">
                <a:solidFill>
                  <a:srgbClr val="FFFFFF"/>
                </a:solidFill>
                <a:latin typeface="Meiryo" pitchFamily="34" charset="0"/>
                <a:ea typeface="Meiryo" pitchFamily="34" charset="-122"/>
                <a:cs typeface="Meiryo" pitchFamily="34" charset="-120"/>
              </a:rPr>
              <a:t>普通の IPv6 スタック</a:t>
            </a:r>
            <a:endParaRPr lang="en-US" sz="1050" dirty="0"/>
          </a:p>
        </p:txBody>
      </p:sp>
      <p:sp>
        <p:nvSpPr>
          <p:cNvPr id="15" name="Text 13"/>
          <p:cNvSpPr/>
          <p:nvPr/>
        </p:nvSpPr>
        <p:spPr>
          <a:xfrm>
            <a:off x="804672" y="3447288"/>
            <a:ext cx="4846320" cy="347472"/>
          </a:xfrm>
          <a:prstGeom prst="rect">
            <a:avLst/>
          </a:prstGeom>
          <a:noFill/>
          <a:ln/>
        </p:spPr>
        <p:txBody>
          <a:bodyPr wrap="square" lIns="0" tIns="0" rIns="0" bIns="0" rtlCol="0" anchor="ctr"/>
          <a:lstStyle/>
          <a:p>
            <a:pPr indent="0" marL="0">
              <a:lnSpc>
                <a:spcPts val="1300"/>
              </a:lnSpc>
              <a:buNone/>
            </a:pPr>
            <a:r>
              <a:rPr lang="en-US" sz="900" dirty="0">
                <a:solidFill>
                  <a:srgbClr val="AABAC2"/>
                </a:solidFill>
                <a:latin typeface="Meiryo" pitchFamily="34" charset="0"/>
                <a:ea typeface="Meiryo" pitchFamily="34" charset="-122"/>
                <a:cs typeface="Meiryo" pitchFamily="34" charset="-120"/>
              </a:rPr>
              <a:t>SLAC 成立後は、リンクローカルアドレス上で UDP と TCP。特殊な作法は不要。</a:t>
            </a:r>
            <a:endParaRPr lang="en-US" sz="900" dirty="0"/>
          </a:p>
        </p:txBody>
      </p:sp>
      <p:sp>
        <p:nvSpPr>
          <p:cNvPr id="16" name="Shape 14"/>
          <p:cNvSpPr/>
          <p:nvPr/>
        </p:nvSpPr>
        <p:spPr>
          <a:xfrm>
            <a:off x="548640" y="4041648"/>
            <a:ext cx="5349240" cy="1874520"/>
          </a:xfrm>
          <a:prstGeom prst="roundRect">
            <a:avLst>
              <a:gd name="adj" fmla="val 2927"/>
            </a:avLst>
          </a:prstGeom>
          <a:solidFill>
            <a:srgbClr val="F2F5F3"/>
          </a:solidFill>
          <a:ln w="12700">
            <a:solidFill>
              <a:srgbClr val="D7DFDB"/>
            </a:solidFill>
            <a:prstDash val="solid"/>
          </a:ln>
        </p:spPr>
      </p:sp>
      <p:sp>
        <p:nvSpPr>
          <p:cNvPr id="17" name="Text 15"/>
          <p:cNvSpPr/>
          <p:nvPr/>
        </p:nvSpPr>
        <p:spPr>
          <a:xfrm>
            <a:off x="804672" y="4187952"/>
            <a:ext cx="48463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使える資産（自作しない）</a:t>
            </a:r>
            <a:endParaRPr lang="en-US" sz="1200" dirty="0"/>
          </a:p>
        </p:txBody>
      </p:sp>
      <p:sp>
        <p:nvSpPr>
          <p:cNvPr id="18" name="Shape 16"/>
          <p:cNvSpPr/>
          <p:nvPr/>
        </p:nvSpPr>
        <p:spPr>
          <a:xfrm>
            <a:off x="822960" y="4526280"/>
            <a:ext cx="219456" cy="219456"/>
          </a:xfrm>
          <a:prstGeom prst="ellipse">
            <a:avLst/>
          </a:prstGeom>
          <a:solidFill>
            <a:srgbClr val="BBE04A"/>
          </a:solidFill>
          <a:ln w="12700">
            <a:solidFill>
              <a:srgbClr val="BBE04A"/>
            </a:solidFill>
            <a:prstDash val="solid"/>
          </a:ln>
        </p:spPr>
      </p:sp>
      <p:sp>
        <p:nvSpPr>
          <p:cNvPr id="19" name="Text 17"/>
          <p:cNvSpPr/>
          <p:nvPr/>
        </p:nvSpPr>
        <p:spPr>
          <a:xfrm>
            <a:off x="822960" y="4526280"/>
            <a:ext cx="219456" cy="219456"/>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20" name="Text 18"/>
          <p:cNvSpPr/>
          <p:nvPr/>
        </p:nvSpPr>
        <p:spPr>
          <a:xfrm>
            <a:off x="1115568" y="4498848"/>
            <a:ext cx="1920240" cy="274320"/>
          </a:xfrm>
          <a:prstGeom prst="rect">
            <a:avLst/>
          </a:prstGeom>
          <a:noFill/>
          <a:ln/>
        </p:spPr>
        <p:txBody>
          <a:bodyPr wrap="square" lIns="0" tIns="0" rIns="0" bIns="0" rtlCol="0" anchor="ctr"/>
          <a:lstStyle/>
          <a:p>
            <a:pPr indent="0" marL="0">
              <a:buNone/>
            </a:pPr>
            <a:r>
              <a:rPr lang="en-US" sz="1000" b="1" dirty="0">
                <a:solidFill>
                  <a:srgbClr val="0E1F2A"/>
                </a:solidFill>
                <a:latin typeface="Meiryo" pitchFamily="34" charset="0"/>
                <a:ea typeface="Meiryo" pitchFamily="34" charset="-122"/>
                <a:cs typeface="Meiryo" pitchFamily="34" charset="-120"/>
              </a:rPr>
              <a:t>EVerest</a:t>
            </a:r>
            <a:endParaRPr lang="en-US" sz="1000" dirty="0"/>
          </a:p>
        </p:txBody>
      </p:sp>
      <p:sp>
        <p:nvSpPr>
          <p:cNvPr id="21" name="Text 19"/>
          <p:cNvSpPr/>
          <p:nvPr/>
        </p:nvSpPr>
        <p:spPr>
          <a:xfrm>
            <a:off x="3072384" y="4498848"/>
            <a:ext cx="2578608" cy="274320"/>
          </a:xfrm>
          <a:prstGeom prst="rect">
            <a:avLst/>
          </a:prstGeom>
          <a:noFill/>
          <a:ln/>
        </p:spPr>
        <p:txBody>
          <a:bodyPr wrap="square" lIns="0" tIns="0" rIns="0" bIns="0" rtlCol="0" anchor="ctr"/>
          <a:lstStyle/>
          <a:p>
            <a:pPr indent="0" marL="0">
              <a:buNone/>
            </a:pPr>
            <a:r>
              <a:rPr lang="en-US" sz="900" dirty="0">
                <a:solidFill>
                  <a:srgbClr val="22343C"/>
                </a:solidFill>
                <a:latin typeface="Meiryo" pitchFamily="34" charset="0"/>
                <a:ea typeface="Meiryo" pitchFamily="34" charset="-122"/>
                <a:cs typeface="Meiryo" pitchFamily="34" charset="-120"/>
              </a:rPr>
              <a:t>EVSE 側のフルスタック実装（LF Energy）</a:t>
            </a:r>
            <a:endParaRPr lang="en-US" sz="900" dirty="0"/>
          </a:p>
        </p:txBody>
      </p:sp>
      <p:sp>
        <p:nvSpPr>
          <p:cNvPr id="22" name="Shape 20"/>
          <p:cNvSpPr/>
          <p:nvPr/>
        </p:nvSpPr>
        <p:spPr>
          <a:xfrm>
            <a:off x="822960" y="4855464"/>
            <a:ext cx="219456" cy="219456"/>
          </a:xfrm>
          <a:prstGeom prst="ellipse">
            <a:avLst/>
          </a:prstGeom>
          <a:solidFill>
            <a:srgbClr val="BBE04A"/>
          </a:solidFill>
          <a:ln w="12700">
            <a:solidFill>
              <a:srgbClr val="BBE04A"/>
            </a:solidFill>
            <a:prstDash val="solid"/>
          </a:ln>
        </p:spPr>
      </p:sp>
      <p:sp>
        <p:nvSpPr>
          <p:cNvPr id="23" name="Text 21"/>
          <p:cNvSpPr/>
          <p:nvPr/>
        </p:nvSpPr>
        <p:spPr>
          <a:xfrm>
            <a:off x="822960" y="4855464"/>
            <a:ext cx="219456" cy="219456"/>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24" name="Text 22"/>
          <p:cNvSpPr/>
          <p:nvPr/>
        </p:nvSpPr>
        <p:spPr>
          <a:xfrm>
            <a:off x="1115568" y="4828032"/>
            <a:ext cx="1920240" cy="274320"/>
          </a:xfrm>
          <a:prstGeom prst="rect">
            <a:avLst/>
          </a:prstGeom>
          <a:noFill/>
          <a:ln/>
        </p:spPr>
        <p:txBody>
          <a:bodyPr wrap="square" lIns="0" tIns="0" rIns="0" bIns="0" rtlCol="0" anchor="ctr"/>
          <a:lstStyle/>
          <a:p>
            <a:pPr indent="0" marL="0">
              <a:buNone/>
            </a:pPr>
            <a:r>
              <a:rPr lang="en-US" sz="1000" b="1" dirty="0">
                <a:solidFill>
                  <a:srgbClr val="0E1F2A"/>
                </a:solidFill>
                <a:latin typeface="Meiryo" pitchFamily="34" charset="0"/>
                <a:ea typeface="Meiryo" pitchFamily="34" charset="-122"/>
                <a:cs typeface="Meiryo" pitchFamily="34" charset="-120"/>
              </a:rPr>
              <a:t>pyslac / iso15118</a:t>
            </a:r>
            <a:endParaRPr lang="en-US" sz="1000" dirty="0"/>
          </a:p>
        </p:txBody>
      </p:sp>
      <p:sp>
        <p:nvSpPr>
          <p:cNvPr id="25" name="Text 23"/>
          <p:cNvSpPr/>
          <p:nvPr/>
        </p:nvSpPr>
        <p:spPr>
          <a:xfrm>
            <a:off x="3072384" y="4828032"/>
            <a:ext cx="2578608" cy="274320"/>
          </a:xfrm>
          <a:prstGeom prst="rect">
            <a:avLst/>
          </a:prstGeom>
          <a:noFill/>
          <a:ln/>
        </p:spPr>
        <p:txBody>
          <a:bodyPr wrap="square" lIns="0" tIns="0" rIns="0" bIns="0" rtlCol="0" anchor="ctr"/>
          <a:lstStyle/>
          <a:p>
            <a:pPr indent="0" marL="0">
              <a:buNone/>
            </a:pPr>
            <a:r>
              <a:rPr lang="en-US" sz="900" dirty="0">
                <a:solidFill>
                  <a:srgbClr val="22343C"/>
                </a:solidFill>
                <a:latin typeface="Meiryo" pitchFamily="34" charset="0"/>
                <a:ea typeface="Meiryo" pitchFamily="34" charset="-122"/>
                <a:cs typeface="Meiryo" pitchFamily="34" charset="-120"/>
              </a:rPr>
              <a:t>SLAC と ISO 15118 の Python 実装</a:t>
            </a:r>
            <a:endParaRPr lang="en-US" sz="900" dirty="0"/>
          </a:p>
        </p:txBody>
      </p:sp>
      <p:sp>
        <p:nvSpPr>
          <p:cNvPr id="26" name="Shape 24"/>
          <p:cNvSpPr/>
          <p:nvPr/>
        </p:nvSpPr>
        <p:spPr>
          <a:xfrm>
            <a:off x="822960" y="5184648"/>
            <a:ext cx="219456" cy="219456"/>
          </a:xfrm>
          <a:prstGeom prst="ellipse">
            <a:avLst/>
          </a:prstGeom>
          <a:solidFill>
            <a:srgbClr val="BBE04A"/>
          </a:solidFill>
          <a:ln w="12700">
            <a:solidFill>
              <a:srgbClr val="BBE04A"/>
            </a:solidFill>
            <a:prstDash val="solid"/>
          </a:ln>
        </p:spPr>
      </p:sp>
      <p:sp>
        <p:nvSpPr>
          <p:cNvPr id="27" name="Text 25"/>
          <p:cNvSpPr/>
          <p:nvPr/>
        </p:nvSpPr>
        <p:spPr>
          <a:xfrm>
            <a:off x="822960" y="5184648"/>
            <a:ext cx="219456" cy="219456"/>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28" name="Text 26"/>
          <p:cNvSpPr/>
          <p:nvPr/>
        </p:nvSpPr>
        <p:spPr>
          <a:xfrm>
            <a:off x="1115568" y="5157216"/>
            <a:ext cx="1920240" cy="274320"/>
          </a:xfrm>
          <a:prstGeom prst="rect">
            <a:avLst/>
          </a:prstGeom>
          <a:noFill/>
          <a:ln/>
        </p:spPr>
        <p:txBody>
          <a:bodyPr wrap="square" lIns="0" tIns="0" rIns="0" bIns="0" rtlCol="0" anchor="ctr"/>
          <a:lstStyle/>
          <a:p>
            <a:pPr indent="0" marL="0">
              <a:buNone/>
            </a:pPr>
            <a:r>
              <a:rPr lang="en-US" sz="1000" b="1" dirty="0">
                <a:solidFill>
                  <a:srgbClr val="0E1F2A"/>
                </a:solidFill>
                <a:latin typeface="Meiryo" pitchFamily="34" charset="0"/>
                <a:ea typeface="Meiryo" pitchFamily="34" charset="-122"/>
                <a:cs typeface="Meiryo" pitchFamily="34" charset="-120"/>
              </a:rPr>
              <a:t>RISE-V2G</a:t>
            </a:r>
            <a:endParaRPr lang="en-US" sz="1000" dirty="0"/>
          </a:p>
        </p:txBody>
      </p:sp>
      <p:sp>
        <p:nvSpPr>
          <p:cNvPr id="29" name="Text 27"/>
          <p:cNvSpPr/>
          <p:nvPr/>
        </p:nvSpPr>
        <p:spPr>
          <a:xfrm>
            <a:off x="3072384" y="5157216"/>
            <a:ext cx="2578608" cy="274320"/>
          </a:xfrm>
          <a:prstGeom prst="rect">
            <a:avLst/>
          </a:prstGeom>
          <a:noFill/>
          <a:ln/>
        </p:spPr>
        <p:txBody>
          <a:bodyPr wrap="square" lIns="0" tIns="0" rIns="0" bIns="0" rtlCol="0" anchor="ctr"/>
          <a:lstStyle/>
          <a:p>
            <a:pPr indent="0" marL="0">
              <a:buNone/>
            </a:pPr>
            <a:r>
              <a:rPr lang="en-US" sz="900" dirty="0">
                <a:solidFill>
                  <a:srgbClr val="22343C"/>
                </a:solidFill>
                <a:latin typeface="Meiryo" pitchFamily="34" charset="0"/>
                <a:ea typeface="Meiryo" pitchFamily="34" charset="-122"/>
                <a:cs typeface="Meiryo" pitchFamily="34" charset="-120"/>
              </a:rPr>
              <a:t>Java 実装。アーカイブ済だが参照用</a:t>
            </a:r>
            <a:endParaRPr lang="en-US" sz="900" dirty="0"/>
          </a:p>
        </p:txBody>
      </p:sp>
      <p:sp>
        <p:nvSpPr>
          <p:cNvPr id="30" name="Shape 28"/>
          <p:cNvSpPr/>
          <p:nvPr/>
        </p:nvSpPr>
        <p:spPr>
          <a:xfrm>
            <a:off x="822960" y="5513832"/>
            <a:ext cx="219456" cy="219456"/>
          </a:xfrm>
          <a:prstGeom prst="ellipse">
            <a:avLst/>
          </a:prstGeom>
          <a:solidFill>
            <a:srgbClr val="BBE04A"/>
          </a:solidFill>
          <a:ln w="12700">
            <a:solidFill>
              <a:srgbClr val="BBE04A"/>
            </a:solidFill>
            <a:prstDash val="solid"/>
          </a:ln>
        </p:spPr>
      </p:sp>
      <p:sp>
        <p:nvSpPr>
          <p:cNvPr id="31" name="Text 29"/>
          <p:cNvSpPr/>
          <p:nvPr/>
        </p:nvSpPr>
        <p:spPr>
          <a:xfrm>
            <a:off x="822960" y="5513832"/>
            <a:ext cx="219456" cy="219456"/>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32" name="Text 30"/>
          <p:cNvSpPr/>
          <p:nvPr/>
        </p:nvSpPr>
        <p:spPr>
          <a:xfrm>
            <a:off x="1115568" y="5486400"/>
            <a:ext cx="1920240" cy="274320"/>
          </a:xfrm>
          <a:prstGeom prst="rect">
            <a:avLst/>
          </a:prstGeom>
          <a:noFill/>
          <a:ln/>
        </p:spPr>
        <p:txBody>
          <a:bodyPr wrap="square" lIns="0" tIns="0" rIns="0" bIns="0" rtlCol="0" anchor="ctr"/>
          <a:lstStyle/>
          <a:p>
            <a:pPr indent="0" marL="0">
              <a:buNone/>
            </a:pPr>
            <a:r>
              <a:rPr lang="en-US" sz="1000" b="1" dirty="0">
                <a:solidFill>
                  <a:srgbClr val="0E1F2A"/>
                </a:solidFill>
                <a:latin typeface="Meiryo" pitchFamily="34" charset="0"/>
                <a:ea typeface="Meiryo" pitchFamily="34" charset="-122"/>
                <a:cs typeface="Meiryo" pitchFamily="34" charset="-120"/>
              </a:rPr>
              <a:t>商用ツール</a:t>
            </a:r>
            <a:endParaRPr lang="en-US" sz="1000" dirty="0"/>
          </a:p>
        </p:txBody>
      </p:sp>
      <p:sp>
        <p:nvSpPr>
          <p:cNvPr id="33" name="Text 31"/>
          <p:cNvSpPr/>
          <p:nvPr/>
        </p:nvSpPr>
        <p:spPr>
          <a:xfrm>
            <a:off x="3072384" y="5486400"/>
            <a:ext cx="2578608" cy="274320"/>
          </a:xfrm>
          <a:prstGeom prst="rect">
            <a:avLst/>
          </a:prstGeom>
          <a:noFill/>
          <a:ln/>
        </p:spPr>
        <p:txBody>
          <a:bodyPr wrap="square" lIns="0" tIns="0" rIns="0" bIns="0" rtlCol="0" anchor="ctr"/>
          <a:lstStyle/>
          <a:p>
            <a:pPr indent="0" marL="0">
              <a:buNone/>
            </a:pPr>
            <a:r>
              <a:rPr lang="en-US" sz="900" dirty="0">
                <a:solidFill>
                  <a:srgbClr val="22343C"/>
                </a:solidFill>
                <a:latin typeface="Meiryo" pitchFamily="34" charset="0"/>
                <a:ea typeface="Meiryo" pitchFamily="34" charset="-122"/>
                <a:cs typeface="Meiryo" pitchFamily="34" charset="-120"/>
              </a:rPr>
              <a:t>Vector、dSPACE ほか。PLC アナライザ</a:t>
            </a:r>
            <a:endParaRPr lang="en-US" sz="900" dirty="0"/>
          </a:p>
        </p:txBody>
      </p:sp>
      <p:sp>
        <p:nvSpPr>
          <p:cNvPr id="34" name="Text 32"/>
          <p:cNvSpPr/>
          <p:nvPr/>
        </p:nvSpPr>
        <p:spPr>
          <a:xfrm>
            <a:off x="6172200" y="1481328"/>
            <a:ext cx="5468112"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自分たちで作り込むところ</a:t>
            </a:r>
            <a:endParaRPr lang="en-US" sz="1300" dirty="0"/>
          </a:p>
        </p:txBody>
      </p:sp>
      <p:sp>
        <p:nvSpPr>
          <p:cNvPr id="35" name="Shape 33"/>
          <p:cNvSpPr/>
          <p:nvPr/>
        </p:nvSpPr>
        <p:spPr>
          <a:xfrm>
            <a:off x="6172200" y="1883664"/>
            <a:ext cx="5468112" cy="731520"/>
          </a:xfrm>
          <a:prstGeom prst="roundRect">
            <a:avLst>
              <a:gd name="adj" fmla="val 7500"/>
            </a:avLst>
          </a:prstGeom>
          <a:solidFill>
            <a:srgbClr val="FFFFFF"/>
          </a:solidFill>
          <a:ln w="12700">
            <a:solidFill>
              <a:srgbClr val="D7DFDB"/>
            </a:solidFill>
            <a:prstDash val="solid"/>
          </a:ln>
        </p:spPr>
      </p:sp>
      <p:sp>
        <p:nvSpPr>
          <p:cNvPr id="36" name="Text 34"/>
          <p:cNvSpPr/>
          <p:nvPr/>
        </p:nvSpPr>
        <p:spPr>
          <a:xfrm>
            <a:off x="6391656" y="1965960"/>
            <a:ext cx="3977640" cy="228600"/>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SLAC 制御</a:t>
            </a:r>
            <a:endParaRPr lang="en-US" sz="1100" dirty="0"/>
          </a:p>
        </p:txBody>
      </p:sp>
      <p:sp>
        <p:nvSpPr>
          <p:cNvPr id="37" name="Text 35"/>
          <p:cNvSpPr/>
          <p:nvPr/>
        </p:nvSpPr>
        <p:spPr>
          <a:xfrm>
            <a:off x="6391656" y="2212848"/>
            <a:ext cx="3977640" cy="329184"/>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MME の送受信と状態機械。IC ファームとの分担境界を最初に確定させる。タイムアウトとリトライは規格どおりに。</a:t>
            </a:r>
            <a:endParaRPr lang="en-US" sz="900" dirty="0"/>
          </a:p>
        </p:txBody>
      </p:sp>
      <p:sp>
        <p:nvSpPr>
          <p:cNvPr id="38" name="Shape 36"/>
          <p:cNvSpPr/>
          <p:nvPr/>
        </p:nvSpPr>
        <p:spPr>
          <a:xfrm>
            <a:off x="10561320" y="2093976"/>
            <a:ext cx="868680" cy="310896"/>
          </a:xfrm>
          <a:prstGeom prst="roundRect">
            <a:avLst>
              <a:gd name="adj" fmla="val 23529"/>
            </a:avLst>
          </a:prstGeom>
          <a:solidFill>
            <a:srgbClr val="BBE04A"/>
          </a:solidFill>
          <a:ln w="12700">
            <a:solidFill>
              <a:srgbClr val="BBE04A"/>
            </a:solidFill>
            <a:prstDash val="solid"/>
          </a:ln>
        </p:spPr>
      </p:sp>
      <p:sp>
        <p:nvSpPr>
          <p:cNvPr id="39" name="Text 37"/>
          <p:cNvSpPr/>
          <p:nvPr/>
        </p:nvSpPr>
        <p:spPr>
          <a:xfrm>
            <a:off x="10561320" y="2093976"/>
            <a:ext cx="868680" cy="310896"/>
          </a:xfrm>
          <a:prstGeom prst="rect">
            <a:avLst/>
          </a:prstGeom>
          <a:noFill/>
          <a:ln/>
        </p:spPr>
        <p:txBody>
          <a:bodyPr wrap="square" lIns="0" tIns="0" rIns="0" bIns="0" rtlCol="0" anchor="ctr"/>
          <a:lstStyle/>
          <a:p>
            <a:pPr algn="ctr" indent="0" marL="0">
              <a:buNone/>
            </a:pPr>
            <a:r>
              <a:rPr lang="en-US" sz="900" b="1" dirty="0">
                <a:solidFill>
                  <a:srgbClr val="0E1F2A"/>
                </a:solidFill>
                <a:latin typeface="Meiryo" pitchFamily="34" charset="0"/>
                <a:ea typeface="Meiryo" pitchFamily="34" charset="-122"/>
                <a:cs typeface="Meiryo" pitchFamily="34" charset="-120"/>
              </a:rPr>
              <a:t>工数 中</a:t>
            </a:r>
            <a:endParaRPr lang="en-US" sz="900" dirty="0"/>
          </a:p>
        </p:txBody>
      </p:sp>
      <p:sp>
        <p:nvSpPr>
          <p:cNvPr id="40" name="Shape 38"/>
          <p:cNvSpPr/>
          <p:nvPr/>
        </p:nvSpPr>
        <p:spPr>
          <a:xfrm>
            <a:off x="6172200" y="2679192"/>
            <a:ext cx="5468112" cy="731520"/>
          </a:xfrm>
          <a:prstGeom prst="roundRect">
            <a:avLst>
              <a:gd name="adj" fmla="val 7500"/>
            </a:avLst>
          </a:prstGeom>
          <a:solidFill>
            <a:srgbClr val="FFFFFF"/>
          </a:solidFill>
          <a:ln w="12700">
            <a:solidFill>
              <a:srgbClr val="D7DFDB"/>
            </a:solidFill>
            <a:prstDash val="solid"/>
          </a:ln>
        </p:spPr>
      </p:sp>
      <p:sp>
        <p:nvSpPr>
          <p:cNvPr id="41" name="Text 39"/>
          <p:cNvSpPr/>
          <p:nvPr/>
        </p:nvSpPr>
        <p:spPr>
          <a:xfrm>
            <a:off x="6391656" y="2761488"/>
            <a:ext cx="3977640" cy="228600"/>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SDP</a:t>
            </a:r>
            <a:endParaRPr lang="en-US" sz="1100" dirty="0"/>
          </a:p>
        </p:txBody>
      </p:sp>
      <p:sp>
        <p:nvSpPr>
          <p:cNvPr id="42" name="Text 40"/>
          <p:cNvSpPr/>
          <p:nvPr/>
        </p:nvSpPr>
        <p:spPr>
          <a:xfrm>
            <a:off x="6391656" y="3008376"/>
            <a:ext cx="3977640" cy="329184"/>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UDP マルチキャストで SECC を探す。実装量は小さい。</a:t>
            </a:r>
            <a:endParaRPr lang="en-US" sz="900" dirty="0"/>
          </a:p>
        </p:txBody>
      </p:sp>
      <p:sp>
        <p:nvSpPr>
          <p:cNvPr id="43" name="Shape 41"/>
          <p:cNvSpPr/>
          <p:nvPr/>
        </p:nvSpPr>
        <p:spPr>
          <a:xfrm>
            <a:off x="10561320" y="2889504"/>
            <a:ext cx="868680" cy="310896"/>
          </a:xfrm>
          <a:prstGeom prst="roundRect">
            <a:avLst>
              <a:gd name="adj" fmla="val 23529"/>
            </a:avLst>
          </a:prstGeom>
          <a:solidFill>
            <a:srgbClr val="BBE04A"/>
          </a:solidFill>
          <a:ln w="12700">
            <a:solidFill>
              <a:srgbClr val="BBE04A"/>
            </a:solidFill>
            <a:prstDash val="solid"/>
          </a:ln>
        </p:spPr>
      </p:sp>
      <p:sp>
        <p:nvSpPr>
          <p:cNvPr id="44" name="Text 42"/>
          <p:cNvSpPr/>
          <p:nvPr/>
        </p:nvSpPr>
        <p:spPr>
          <a:xfrm>
            <a:off x="10561320" y="2889504"/>
            <a:ext cx="868680" cy="310896"/>
          </a:xfrm>
          <a:prstGeom prst="rect">
            <a:avLst/>
          </a:prstGeom>
          <a:noFill/>
          <a:ln/>
        </p:spPr>
        <p:txBody>
          <a:bodyPr wrap="square" lIns="0" tIns="0" rIns="0" bIns="0" rtlCol="0" anchor="ctr"/>
          <a:lstStyle/>
          <a:p>
            <a:pPr algn="ctr" indent="0" marL="0">
              <a:buNone/>
            </a:pPr>
            <a:r>
              <a:rPr lang="en-US" sz="900" b="1" dirty="0">
                <a:solidFill>
                  <a:srgbClr val="0E1F2A"/>
                </a:solidFill>
                <a:latin typeface="Meiryo" pitchFamily="34" charset="0"/>
                <a:ea typeface="Meiryo" pitchFamily="34" charset="-122"/>
                <a:cs typeface="Meiryo" pitchFamily="34" charset="-120"/>
              </a:rPr>
              <a:t>工数 小</a:t>
            </a:r>
            <a:endParaRPr lang="en-US" sz="900" dirty="0"/>
          </a:p>
        </p:txBody>
      </p:sp>
      <p:sp>
        <p:nvSpPr>
          <p:cNvPr id="45" name="Shape 43"/>
          <p:cNvSpPr/>
          <p:nvPr/>
        </p:nvSpPr>
        <p:spPr>
          <a:xfrm>
            <a:off x="6172200" y="3474720"/>
            <a:ext cx="5468112" cy="731520"/>
          </a:xfrm>
          <a:prstGeom prst="roundRect">
            <a:avLst>
              <a:gd name="adj" fmla="val 7500"/>
            </a:avLst>
          </a:prstGeom>
          <a:solidFill>
            <a:srgbClr val="FBEFE9"/>
          </a:solidFill>
          <a:ln w="12700">
            <a:solidFill>
              <a:srgbClr val="F0D3C4"/>
            </a:solidFill>
            <a:prstDash val="solid"/>
          </a:ln>
        </p:spPr>
      </p:sp>
      <p:sp>
        <p:nvSpPr>
          <p:cNvPr id="46" name="Text 44"/>
          <p:cNvSpPr/>
          <p:nvPr/>
        </p:nvSpPr>
        <p:spPr>
          <a:xfrm>
            <a:off x="6391656" y="3557016"/>
            <a:ext cx="3977640" cy="228600"/>
          </a:xfrm>
          <a:prstGeom prst="rect">
            <a:avLst/>
          </a:prstGeom>
          <a:noFill/>
          <a:ln/>
        </p:spPr>
        <p:txBody>
          <a:bodyPr wrap="square" lIns="0" tIns="0" rIns="0" bIns="0" rtlCol="0" anchor="ctr"/>
          <a:lstStyle/>
          <a:p>
            <a:pPr indent="0" marL="0">
              <a:buNone/>
            </a:pPr>
            <a:r>
              <a:rPr lang="en-US" sz="1100" b="1" dirty="0">
                <a:solidFill>
                  <a:srgbClr val="C85A2B"/>
                </a:solidFill>
                <a:latin typeface="Meiryo" pitchFamily="34" charset="0"/>
                <a:ea typeface="Meiryo" pitchFamily="34" charset="-122"/>
                <a:cs typeface="Meiryo" pitchFamily="34" charset="-120"/>
              </a:rPr>
              <a:t>TLS ／ 証明書チェーン</a:t>
            </a:r>
            <a:endParaRPr lang="en-US" sz="1100" dirty="0"/>
          </a:p>
        </p:txBody>
      </p:sp>
      <p:sp>
        <p:nvSpPr>
          <p:cNvPr id="47" name="Text 45"/>
          <p:cNvSpPr/>
          <p:nvPr/>
        </p:nvSpPr>
        <p:spPr>
          <a:xfrm>
            <a:off x="6391656" y="3803904"/>
            <a:ext cx="3977640" cy="329184"/>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Plug &amp; Charge の中核。契約証明書、OEM プロビジョニング証明書、失効確認、時刻同期。運用まで含めると最重量。</a:t>
            </a:r>
            <a:endParaRPr lang="en-US" sz="900" dirty="0"/>
          </a:p>
        </p:txBody>
      </p:sp>
      <p:sp>
        <p:nvSpPr>
          <p:cNvPr id="48" name="Shape 46"/>
          <p:cNvSpPr/>
          <p:nvPr/>
        </p:nvSpPr>
        <p:spPr>
          <a:xfrm>
            <a:off x="10561320" y="3685032"/>
            <a:ext cx="868680" cy="310896"/>
          </a:xfrm>
          <a:prstGeom prst="roundRect">
            <a:avLst>
              <a:gd name="adj" fmla="val 23529"/>
            </a:avLst>
          </a:prstGeom>
          <a:solidFill>
            <a:srgbClr val="C85A2B"/>
          </a:solidFill>
          <a:ln w="12700">
            <a:solidFill>
              <a:srgbClr val="C85A2B"/>
            </a:solidFill>
            <a:prstDash val="solid"/>
          </a:ln>
        </p:spPr>
      </p:sp>
      <p:sp>
        <p:nvSpPr>
          <p:cNvPr id="49" name="Text 47"/>
          <p:cNvSpPr/>
          <p:nvPr/>
        </p:nvSpPr>
        <p:spPr>
          <a:xfrm>
            <a:off x="10561320" y="3685032"/>
            <a:ext cx="868680" cy="31089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工数 大</a:t>
            </a:r>
            <a:endParaRPr lang="en-US" sz="900" dirty="0"/>
          </a:p>
        </p:txBody>
      </p:sp>
      <p:sp>
        <p:nvSpPr>
          <p:cNvPr id="50" name="Shape 48"/>
          <p:cNvSpPr/>
          <p:nvPr/>
        </p:nvSpPr>
        <p:spPr>
          <a:xfrm>
            <a:off x="6172200" y="4270248"/>
            <a:ext cx="5468112" cy="731520"/>
          </a:xfrm>
          <a:prstGeom prst="roundRect">
            <a:avLst>
              <a:gd name="adj" fmla="val 7500"/>
            </a:avLst>
          </a:prstGeom>
          <a:solidFill>
            <a:srgbClr val="FBEFE9"/>
          </a:solidFill>
          <a:ln w="12700">
            <a:solidFill>
              <a:srgbClr val="F0D3C4"/>
            </a:solidFill>
            <a:prstDash val="solid"/>
          </a:ln>
        </p:spPr>
      </p:sp>
      <p:sp>
        <p:nvSpPr>
          <p:cNvPr id="51" name="Text 49"/>
          <p:cNvSpPr/>
          <p:nvPr/>
        </p:nvSpPr>
        <p:spPr>
          <a:xfrm>
            <a:off x="6391656" y="4352544"/>
            <a:ext cx="3977640" cy="228600"/>
          </a:xfrm>
          <a:prstGeom prst="rect">
            <a:avLst/>
          </a:prstGeom>
          <a:noFill/>
          <a:ln/>
        </p:spPr>
        <p:txBody>
          <a:bodyPr wrap="square" lIns="0" tIns="0" rIns="0" bIns="0" rtlCol="0" anchor="ctr"/>
          <a:lstStyle/>
          <a:p>
            <a:pPr indent="0" marL="0">
              <a:buNone/>
            </a:pPr>
            <a:r>
              <a:rPr lang="en-US" sz="1100" b="1" dirty="0">
                <a:solidFill>
                  <a:srgbClr val="C85A2B"/>
                </a:solidFill>
                <a:latin typeface="Meiryo" pitchFamily="34" charset="0"/>
                <a:ea typeface="Meiryo" pitchFamily="34" charset="-122"/>
                <a:cs typeface="Meiryo" pitchFamily="34" charset="-120"/>
              </a:rPr>
              <a:t>V2G メッセージ ／ EXI</a:t>
            </a:r>
            <a:endParaRPr lang="en-US" sz="1100" dirty="0"/>
          </a:p>
        </p:txBody>
      </p:sp>
      <p:sp>
        <p:nvSpPr>
          <p:cNvPr id="52" name="Text 50"/>
          <p:cNvSpPr/>
          <p:nvPr/>
        </p:nvSpPr>
        <p:spPr>
          <a:xfrm>
            <a:off x="6391656" y="4599432"/>
            <a:ext cx="3977640" cy="329184"/>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XML スキーマからコーデックを生成。手書きせず生成ツールを使う。バージョン差分の吸収が地味に効く。</a:t>
            </a:r>
            <a:endParaRPr lang="en-US" sz="900" dirty="0"/>
          </a:p>
        </p:txBody>
      </p:sp>
      <p:sp>
        <p:nvSpPr>
          <p:cNvPr id="53" name="Shape 51"/>
          <p:cNvSpPr/>
          <p:nvPr/>
        </p:nvSpPr>
        <p:spPr>
          <a:xfrm>
            <a:off x="10561320" y="4480560"/>
            <a:ext cx="868680" cy="310896"/>
          </a:xfrm>
          <a:prstGeom prst="roundRect">
            <a:avLst>
              <a:gd name="adj" fmla="val 23529"/>
            </a:avLst>
          </a:prstGeom>
          <a:solidFill>
            <a:srgbClr val="C85A2B"/>
          </a:solidFill>
          <a:ln w="12700">
            <a:solidFill>
              <a:srgbClr val="C85A2B"/>
            </a:solidFill>
            <a:prstDash val="solid"/>
          </a:ln>
        </p:spPr>
      </p:sp>
      <p:sp>
        <p:nvSpPr>
          <p:cNvPr id="54" name="Text 52"/>
          <p:cNvSpPr/>
          <p:nvPr/>
        </p:nvSpPr>
        <p:spPr>
          <a:xfrm>
            <a:off x="10561320" y="4480560"/>
            <a:ext cx="868680" cy="31089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工数 大</a:t>
            </a:r>
            <a:endParaRPr lang="en-US" sz="900" dirty="0"/>
          </a:p>
        </p:txBody>
      </p:sp>
      <p:sp>
        <p:nvSpPr>
          <p:cNvPr id="55" name="Shape 53"/>
          <p:cNvSpPr/>
          <p:nvPr/>
        </p:nvSpPr>
        <p:spPr>
          <a:xfrm>
            <a:off x="6172200" y="5065776"/>
            <a:ext cx="5468112" cy="731520"/>
          </a:xfrm>
          <a:prstGeom prst="roundRect">
            <a:avLst>
              <a:gd name="adj" fmla="val 7500"/>
            </a:avLst>
          </a:prstGeom>
          <a:solidFill>
            <a:srgbClr val="FBEFE9"/>
          </a:solidFill>
          <a:ln w="12700">
            <a:solidFill>
              <a:srgbClr val="F0D3C4"/>
            </a:solidFill>
            <a:prstDash val="solid"/>
          </a:ln>
        </p:spPr>
      </p:sp>
      <p:sp>
        <p:nvSpPr>
          <p:cNvPr id="56" name="Text 54"/>
          <p:cNvSpPr/>
          <p:nvPr/>
        </p:nvSpPr>
        <p:spPr>
          <a:xfrm>
            <a:off x="6391656" y="5148072"/>
            <a:ext cx="3977640" cy="228600"/>
          </a:xfrm>
          <a:prstGeom prst="rect">
            <a:avLst/>
          </a:prstGeom>
          <a:noFill/>
          <a:ln/>
        </p:spPr>
        <p:txBody>
          <a:bodyPr wrap="square" lIns="0" tIns="0" rIns="0" bIns="0" rtlCol="0" anchor="ctr"/>
          <a:lstStyle/>
          <a:p>
            <a:pPr indent="0" marL="0">
              <a:buNone/>
            </a:pPr>
            <a:r>
              <a:rPr lang="en-US" sz="1100" b="1" dirty="0">
                <a:solidFill>
                  <a:srgbClr val="C85A2B"/>
                </a:solidFill>
                <a:latin typeface="Meiryo" pitchFamily="34" charset="0"/>
                <a:ea typeface="Meiryo" pitchFamily="34" charset="-122"/>
                <a:cs typeface="Meiryo" pitchFamily="34" charset="-120"/>
              </a:rPr>
              <a:t>状態管理とタイムアウト</a:t>
            </a:r>
            <a:endParaRPr lang="en-US" sz="1100" dirty="0"/>
          </a:p>
        </p:txBody>
      </p:sp>
      <p:sp>
        <p:nvSpPr>
          <p:cNvPr id="57" name="Text 55"/>
          <p:cNvSpPr/>
          <p:nvPr/>
        </p:nvSpPr>
        <p:spPr>
          <a:xfrm>
            <a:off x="6391656" y="5394960"/>
            <a:ext cx="3977640" cy="329184"/>
          </a:xfrm>
          <a:prstGeom prst="rect">
            <a:avLst/>
          </a:prstGeom>
          <a:noFill/>
          <a:ln/>
        </p:spPr>
        <p:txBody>
          <a:bodyPr wrap="square" lIns="0" tIns="0" rIns="0" bIns="0" rtlCol="0" anchor="ctr"/>
          <a:lstStyle/>
          <a:p>
            <a:pPr indent="0" marL="0">
              <a:lnSpc>
                <a:spcPts val="1300"/>
              </a:lnSpc>
              <a:buNone/>
            </a:pPr>
            <a:r>
              <a:rPr lang="en-US" sz="900" dirty="0">
                <a:solidFill>
                  <a:srgbClr val="22343C"/>
                </a:solidFill>
                <a:latin typeface="Meiryo" pitchFamily="34" charset="0"/>
                <a:ea typeface="Meiryo" pitchFamily="34" charset="-122"/>
                <a:cs typeface="Meiryo" pitchFamily="34" charset="-120"/>
              </a:rPr>
              <a:t>CP 状態、PLC リンク、V2G セッションの3系統の状態を破綻なく束ねる。異常系の設計がそのまま品質になる。</a:t>
            </a:r>
            <a:endParaRPr lang="en-US" sz="900" dirty="0"/>
          </a:p>
        </p:txBody>
      </p:sp>
      <p:sp>
        <p:nvSpPr>
          <p:cNvPr id="58" name="Shape 56"/>
          <p:cNvSpPr/>
          <p:nvPr/>
        </p:nvSpPr>
        <p:spPr>
          <a:xfrm>
            <a:off x="10561320" y="5276088"/>
            <a:ext cx="868680" cy="310896"/>
          </a:xfrm>
          <a:prstGeom prst="roundRect">
            <a:avLst>
              <a:gd name="adj" fmla="val 23529"/>
            </a:avLst>
          </a:prstGeom>
          <a:solidFill>
            <a:srgbClr val="C85A2B"/>
          </a:solidFill>
          <a:ln w="12700">
            <a:solidFill>
              <a:srgbClr val="C85A2B"/>
            </a:solidFill>
            <a:prstDash val="solid"/>
          </a:ln>
        </p:spPr>
      </p:sp>
      <p:sp>
        <p:nvSpPr>
          <p:cNvPr id="59" name="Text 57"/>
          <p:cNvSpPr/>
          <p:nvPr/>
        </p:nvSpPr>
        <p:spPr>
          <a:xfrm>
            <a:off x="10561320" y="5276088"/>
            <a:ext cx="868680" cy="31089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工数 大</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5</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現場でよく踏む落とし穴 6 つ</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正常系はライブラリが面倒を見てくれる。難しいのは、つながらないときの切り分け</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13 / 16</a:t>
            </a:r>
            <a:endParaRPr lang="en-US" sz="900" dirty="0"/>
          </a:p>
        </p:txBody>
      </p:sp>
      <p:sp>
        <p:nvSpPr>
          <p:cNvPr id="8" name="Shape 6"/>
          <p:cNvSpPr/>
          <p:nvPr/>
        </p:nvSpPr>
        <p:spPr>
          <a:xfrm>
            <a:off x="548640" y="1536192"/>
            <a:ext cx="3490874" cy="2048256"/>
          </a:xfrm>
          <a:prstGeom prst="roundRect">
            <a:avLst>
              <a:gd name="adj" fmla="val 2679"/>
            </a:avLst>
          </a:prstGeom>
          <a:solidFill>
            <a:srgbClr val="FFFFFF"/>
          </a:solidFill>
          <a:ln w="12700">
            <a:solidFill>
              <a:srgbClr val="D7DFDB"/>
            </a:solidFill>
            <a:prstDash val="solid"/>
          </a:ln>
        </p:spPr>
      </p:sp>
      <p:sp>
        <p:nvSpPr>
          <p:cNvPr id="9" name="Shape 7"/>
          <p:cNvSpPr/>
          <p:nvPr/>
        </p:nvSpPr>
        <p:spPr>
          <a:xfrm>
            <a:off x="786384" y="1773936"/>
            <a:ext cx="384048" cy="384048"/>
          </a:xfrm>
          <a:prstGeom prst="ellipse">
            <a:avLst/>
          </a:prstGeom>
          <a:solidFill>
            <a:srgbClr val="C85A2B"/>
          </a:solidFill>
          <a:ln w="12700">
            <a:solidFill>
              <a:srgbClr val="C85A2B"/>
            </a:solidFill>
            <a:prstDash val="solid"/>
          </a:ln>
        </p:spPr>
      </p:sp>
      <p:sp>
        <p:nvSpPr>
          <p:cNvPr id="10" name="Text 8"/>
          <p:cNvSpPr/>
          <p:nvPr/>
        </p:nvSpPr>
        <p:spPr>
          <a:xfrm>
            <a:off x="786384" y="1773936"/>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1</a:t>
            </a:r>
            <a:endParaRPr lang="en-US" sz="1300" dirty="0"/>
          </a:p>
        </p:txBody>
      </p:sp>
      <p:sp>
        <p:nvSpPr>
          <p:cNvPr id="11" name="Text 9"/>
          <p:cNvSpPr/>
          <p:nvPr/>
        </p:nvSpPr>
        <p:spPr>
          <a:xfrm>
            <a:off x="1261872" y="1755648"/>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SLAC が成立しない</a:t>
            </a:r>
            <a:endParaRPr lang="en-US" sz="1200" dirty="0"/>
          </a:p>
        </p:txBody>
      </p:sp>
      <p:sp>
        <p:nvSpPr>
          <p:cNvPr id="12" name="Text 10"/>
          <p:cNvSpPr/>
          <p:nvPr/>
        </p:nvSpPr>
        <p:spPr>
          <a:xfrm>
            <a:off x="786384" y="2066544"/>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まず CP を疑う。5% の PWM が出ていない／状態Bに入っていない、が最頻。次に減衰量。大きすぎれば接触・結線、小さすぎると隣のスタンドとマッチしてしまう。</a:t>
            </a:r>
            <a:endParaRPr lang="en-US" sz="1000" dirty="0"/>
          </a:p>
        </p:txBody>
      </p:sp>
      <p:sp>
        <p:nvSpPr>
          <p:cNvPr id="13" name="Shape 11"/>
          <p:cNvSpPr/>
          <p:nvPr/>
        </p:nvSpPr>
        <p:spPr>
          <a:xfrm>
            <a:off x="4350410" y="1536192"/>
            <a:ext cx="3490874" cy="2048256"/>
          </a:xfrm>
          <a:prstGeom prst="roundRect">
            <a:avLst>
              <a:gd name="adj" fmla="val 2679"/>
            </a:avLst>
          </a:prstGeom>
          <a:solidFill>
            <a:srgbClr val="FFFFFF"/>
          </a:solidFill>
          <a:ln w="12700">
            <a:solidFill>
              <a:srgbClr val="D7DFDB"/>
            </a:solidFill>
            <a:prstDash val="solid"/>
          </a:ln>
        </p:spPr>
      </p:sp>
      <p:sp>
        <p:nvSpPr>
          <p:cNvPr id="14" name="Shape 12"/>
          <p:cNvSpPr/>
          <p:nvPr/>
        </p:nvSpPr>
        <p:spPr>
          <a:xfrm>
            <a:off x="4588154" y="1773936"/>
            <a:ext cx="384048" cy="384048"/>
          </a:xfrm>
          <a:prstGeom prst="ellipse">
            <a:avLst/>
          </a:prstGeom>
          <a:solidFill>
            <a:srgbClr val="C85A2B"/>
          </a:solidFill>
          <a:ln w="12700">
            <a:solidFill>
              <a:srgbClr val="C85A2B"/>
            </a:solidFill>
            <a:prstDash val="solid"/>
          </a:ln>
        </p:spPr>
      </p:sp>
      <p:sp>
        <p:nvSpPr>
          <p:cNvPr id="15" name="Text 13"/>
          <p:cNvSpPr/>
          <p:nvPr/>
        </p:nvSpPr>
        <p:spPr>
          <a:xfrm>
            <a:off x="4588154" y="1773936"/>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2</a:t>
            </a:r>
            <a:endParaRPr lang="en-US" sz="1300" dirty="0"/>
          </a:p>
        </p:txBody>
      </p:sp>
      <p:sp>
        <p:nvSpPr>
          <p:cNvPr id="16" name="Text 14"/>
          <p:cNvSpPr/>
          <p:nvPr/>
        </p:nvSpPr>
        <p:spPr>
          <a:xfrm>
            <a:off x="5063642" y="1755648"/>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充電を始めた途端に切れる</a:t>
            </a:r>
            <a:endParaRPr lang="en-US" sz="1200" dirty="0"/>
          </a:p>
        </p:txBody>
      </p:sp>
      <p:sp>
        <p:nvSpPr>
          <p:cNvPr id="17" name="Text 15"/>
          <p:cNvSpPr/>
          <p:nvPr/>
        </p:nvSpPr>
        <p:spPr>
          <a:xfrm>
            <a:off x="4588154" y="2066544"/>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車載充電器や DC-DC、インバータのスイッチング高調波が 1.8〜30 MHz を直撃する。停止中は通るのに通電すると落ちる、なら真っ先にこれ。</a:t>
            </a:r>
            <a:endParaRPr lang="en-US" sz="1000" dirty="0"/>
          </a:p>
        </p:txBody>
      </p:sp>
      <p:sp>
        <p:nvSpPr>
          <p:cNvPr id="18" name="Shape 16"/>
          <p:cNvSpPr/>
          <p:nvPr/>
        </p:nvSpPr>
        <p:spPr>
          <a:xfrm>
            <a:off x="8152181" y="1536192"/>
            <a:ext cx="3490874" cy="2048256"/>
          </a:xfrm>
          <a:prstGeom prst="roundRect">
            <a:avLst>
              <a:gd name="adj" fmla="val 2679"/>
            </a:avLst>
          </a:prstGeom>
          <a:solidFill>
            <a:srgbClr val="FFFFFF"/>
          </a:solidFill>
          <a:ln w="12700">
            <a:solidFill>
              <a:srgbClr val="D7DFDB"/>
            </a:solidFill>
            <a:prstDash val="solid"/>
          </a:ln>
        </p:spPr>
      </p:sp>
      <p:sp>
        <p:nvSpPr>
          <p:cNvPr id="19" name="Shape 17"/>
          <p:cNvSpPr/>
          <p:nvPr/>
        </p:nvSpPr>
        <p:spPr>
          <a:xfrm>
            <a:off x="8389925" y="1773936"/>
            <a:ext cx="384048" cy="384048"/>
          </a:xfrm>
          <a:prstGeom prst="ellipse">
            <a:avLst/>
          </a:prstGeom>
          <a:solidFill>
            <a:srgbClr val="C85A2B"/>
          </a:solidFill>
          <a:ln w="12700">
            <a:solidFill>
              <a:srgbClr val="C85A2B"/>
            </a:solidFill>
            <a:prstDash val="solid"/>
          </a:ln>
        </p:spPr>
      </p:sp>
      <p:sp>
        <p:nvSpPr>
          <p:cNvPr id="20" name="Text 18"/>
          <p:cNvSpPr/>
          <p:nvPr/>
        </p:nvSpPr>
        <p:spPr>
          <a:xfrm>
            <a:off x="8389925" y="1773936"/>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3</a:t>
            </a:r>
            <a:endParaRPr lang="en-US" sz="1300" dirty="0"/>
          </a:p>
        </p:txBody>
      </p:sp>
      <p:sp>
        <p:nvSpPr>
          <p:cNvPr id="21" name="Text 19"/>
          <p:cNvSpPr/>
          <p:nvPr/>
        </p:nvSpPr>
        <p:spPr>
          <a:xfrm>
            <a:off x="8865413" y="1755648"/>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タイムアウト設計の甘さ</a:t>
            </a:r>
            <a:endParaRPr lang="en-US" sz="1200" dirty="0"/>
          </a:p>
        </p:txBody>
      </p:sp>
      <p:sp>
        <p:nvSpPr>
          <p:cNvPr id="22" name="Text 20"/>
          <p:cNvSpPr/>
          <p:nvPr/>
        </p:nvSpPr>
        <p:spPr>
          <a:xfrm>
            <a:off x="8389925" y="2066544"/>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V2G_SECC_Sequence_Timeout は 60 秒。上位処理が重いとセッションごと落ちる。応答を先に返し、重い処理は非同期にする。</a:t>
            </a:r>
            <a:endParaRPr lang="en-US" sz="1000" dirty="0"/>
          </a:p>
        </p:txBody>
      </p:sp>
      <p:sp>
        <p:nvSpPr>
          <p:cNvPr id="23" name="Shape 21"/>
          <p:cNvSpPr/>
          <p:nvPr/>
        </p:nvSpPr>
        <p:spPr>
          <a:xfrm>
            <a:off x="548640" y="3767328"/>
            <a:ext cx="3490874" cy="2048256"/>
          </a:xfrm>
          <a:prstGeom prst="roundRect">
            <a:avLst>
              <a:gd name="adj" fmla="val 2679"/>
            </a:avLst>
          </a:prstGeom>
          <a:solidFill>
            <a:srgbClr val="FFFFFF"/>
          </a:solidFill>
          <a:ln w="12700">
            <a:solidFill>
              <a:srgbClr val="D7DFDB"/>
            </a:solidFill>
            <a:prstDash val="solid"/>
          </a:ln>
        </p:spPr>
      </p:sp>
      <p:sp>
        <p:nvSpPr>
          <p:cNvPr id="24" name="Shape 22"/>
          <p:cNvSpPr/>
          <p:nvPr/>
        </p:nvSpPr>
        <p:spPr>
          <a:xfrm>
            <a:off x="786384" y="4005072"/>
            <a:ext cx="384048" cy="384048"/>
          </a:xfrm>
          <a:prstGeom prst="ellipse">
            <a:avLst/>
          </a:prstGeom>
          <a:solidFill>
            <a:srgbClr val="C85A2B"/>
          </a:solidFill>
          <a:ln w="12700">
            <a:solidFill>
              <a:srgbClr val="C85A2B"/>
            </a:solidFill>
            <a:prstDash val="solid"/>
          </a:ln>
        </p:spPr>
      </p:sp>
      <p:sp>
        <p:nvSpPr>
          <p:cNvPr id="25" name="Text 23"/>
          <p:cNvSpPr/>
          <p:nvPr/>
        </p:nvSpPr>
        <p:spPr>
          <a:xfrm>
            <a:off x="786384" y="4005072"/>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4</a:t>
            </a:r>
            <a:endParaRPr lang="en-US" sz="1300" dirty="0"/>
          </a:p>
        </p:txBody>
      </p:sp>
      <p:sp>
        <p:nvSpPr>
          <p:cNvPr id="26" name="Text 24"/>
          <p:cNvSpPr/>
          <p:nvPr/>
        </p:nvSpPr>
        <p:spPr>
          <a:xfrm>
            <a:off x="1261872" y="3986784"/>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証明書の運用</a:t>
            </a:r>
            <a:endParaRPr lang="en-US" sz="1200" dirty="0"/>
          </a:p>
        </p:txBody>
      </p:sp>
      <p:sp>
        <p:nvSpPr>
          <p:cNvPr id="27" name="Text 25"/>
          <p:cNvSpPr/>
          <p:nvPr/>
        </p:nvSpPr>
        <p:spPr>
          <a:xfrm>
            <a:off x="786384" y="4297680"/>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Plug &amp; Charge 障害の大半はここ。期限切れ、チェーン不整合、失効リストの未更新、そして車両の時刻ずれ。実装より運用設計の話。</a:t>
            </a:r>
            <a:endParaRPr lang="en-US" sz="1000" dirty="0"/>
          </a:p>
        </p:txBody>
      </p:sp>
      <p:sp>
        <p:nvSpPr>
          <p:cNvPr id="28" name="Shape 26"/>
          <p:cNvSpPr/>
          <p:nvPr/>
        </p:nvSpPr>
        <p:spPr>
          <a:xfrm>
            <a:off x="4350410" y="3767328"/>
            <a:ext cx="3490874" cy="2048256"/>
          </a:xfrm>
          <a:prstGeom prst="roundRect">
            <a:avLst>
              <a:gd name="adj" fmla="val 2679"/>
            </a:avLst>
          </a:prstGeom>
          <a:solidFill>
            <a:srgbClr val="FFFFFF"/>
          </a:solidFill>
          <a:ln w="12700">
            <a:solidFill>
              <a:srgbClr val="D7DFDB"/>
            </a:solidFill>
            <a:prstDash val="solid"/>
          </a:ln>
        </p:spPr>
      </p:sp>
      <p:sp>
        <p:nvSpPr>
          <p:cNvPr id="29" name="Shape 27"/>
          <p:cNvSpPr/>
          <p:nvPr/>
        </p:nvSpPr>
        <p:spPr>
          <a:xfrm>
            <a:off x="4588154" y="4005072"/>
            <a:ext cx="384048" cy="384048"/>
          </a:xfrm>
          <a:prstGeom prst="ellipse">
            <a:avLst/>
          </a:prstGeom>
          <a:solidFill>
            <a:srgbClr val="C85A2B"/>
          </a:solidFill>
          <a:ln w="12700">
            <a:solidFill>
              <a:srgbClr val="C85A2B"/>
            </a:solidFill>
            <a:prstDash val="solid"/>
          </a:ln>
        </p:spPr>
      </p:sp>
      <p:sp>
        <p:nvSpPr>
          <p:cNvPr id="30" name="Text 28"/>
          <p:cNvSpPr/>
          <p:nvPr/>
        </p:nvSpPr>
        <p:spPr>
          <a:xfrm>
            <a:off x="4588154" y="4005072"/>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5</a:t>
            </a:r>
            <a:endParaRPr lang="en-US" sz="1300" dirty="0"/>
          </a:p>
        </p:txBody>
      </p:sp>
      <p:sp>
        <p:nvSpPr>
          <p:cNvPr id="31" name="Text 29"/>
          <p:cNvSpPr/>
          <p:nvPr/>
        </p:nvSpPr>
        <p:spPr>
          <a:xfrm>
            <a:off x="5063642" y="3986784"/>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規格の“方言”</a:t>
            </a:r>
            <a:endParaRPr lang="en-US" sz="1200" dirty="0"/>
          </a:p>
        </p:txBody>
      </p:sp>
      <p:sp>
        <p:nvSpPr>
          <p:cNvPr id="32" name="Text 30"/>
          <p:cNvSpPr/>
          <p:nvPr/>
        </p:nvSpPr>
        <p:spPr>
          <a:xfrm>
            <a:off x="4588154" y="4297680"/>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DIN 70121 と ISO 15118-2 が市場に混在し、メーカーごとの解釈差もある。自社試験機だけで OK にせず、持ち寄り試験（CharIN Testival 等）で潰す。</a:t>
            </a:r>
            <a:endParaRPr lang="en-US" sz="1000" dirty="0"/>
          </a:p>
        </p:txBody>
      </p:sp>
      <p:sp>
        <p:nvSpPr>
          <p:cNvPr id="33" name="Shape 31"/>
          <p:cNvSpPr/>
          <p:nvPr/>
        </p:nvSpPr>
        <p:spPr>
          <a:xfrm>
            <a:off x="8152181" y="3767328"/>
            <a:ext cx="3490874" cy="2048256"/>
          </a:xfrm>
          <a:prstGeom prst="roundRect">
            <a:avLst>
              <a:gd name="adj" fmla="val 2679"/>
            </a:avLst>
          </a:prstGeom>
          <a:solidFill>
            <a:srgbClr val="FFFFFF"/>
          </a:solidFill>
          <a:ln w="12700">
            <a:solidFill>
              <a:srgbClr val="D7DFDB"/>
            </a:solidFill>
            <a:prstDash val="solid"/>
          </a:ln>
        </p:spPr>
      </p:sp>
      <p:sp>
        <p:nvSpPr>
          <p:cNvPr id="34" name="Shape 32"/>
          <p:cNvSpPr/>
          <p:nvPr/>
        </p:nvSpPr>
        <p:spPr>
          <a:xfrm>
            <a:off x="8389925" y="4005072"/>
            <a:ext cx="384048" cy="384048"/>
          </a:xfrm>
          <a:prstGeom prst="ellipse">
            <a:avLst/>
          </a:prstGeom>
          <a:solidFill>
            <a:srgbClr val="C85A2B"/>
          </a:solidFill>
          <a:ln w="12700">
            <a:solidFill>
              <a:srgbClr val="C85A2B"/>
            </a:solidFill>
            <a:prstDash val="solid"/>
          </a:ln>
        </p:spPr>
      </p:sp>
      <p:sp>
        <p:nvSpPr>
          <p:cNvPr id="35" name="Text 33"/>
          <p:cNvSpPr/>
          <p:nvPr/>
        </p:nvSpPr>
        <p:spPr>
          <a:xfrm>
            <a:off x="8389925" y="4005072"/>
            <a:ext cx="384048" cy="384048"/>
          </a:xfrm>
          <a:prstGeom prst="rect">
            <a:avLst/>
          </a:prstGeom>
          <a:noFill/>
          <a:ln/>
        </p:spPr>
        <p:txBody>
          <a:bodyPr wrap="square" lIns="0" tIns="0" rIns="0" bIns="0" rtlCol="0" anchor="ctr"/>
          <a:lstStyle/>
          <a:p>
            <a:pPr algn="ctr" indent="0" marL="0">
              <a:buNone/>
            </a:pPr>
            <a:r>
              <a:rPr lang="en-US" sz="1300" b="1" dirty="0">
                <a:solidFill>
                  <a:srgbClr val="FFFFFF"/>
                </a:solidFill>
                <a:latin typeface="Meiryo" pitchFamily="34" charset="0"/>
                <a:ea typeface="Meiryo" pitchFamily="34" charset="-122"/>
                <a:cs typeface="Meiryo" pitchFamily="34" charset="-120"/>
              </a:rPr>
              <a:t>6</a:t>
            </a:r>
            <a:endParaRPr lang="en-US" sz="1300" dirty="0"/>
          </a:p>
        </p:txBody>
      </p:sp>
      <p:sp>
        <p:nvSpPr>
          <p:cNvPr id="36" name="Text 34"/>
          <p:cNvSpPr/>
          <p:nvPr/>
        </p:nvSpPr>
        <p:spPr>
          <a:xfrm>
            <a:off x="8865413" y="3986784"/>
            <a:ext cx="2539898" cy="420624"/>
          </a:xfrm>
          <a:prstGeom prst="rect">
            <a:avLst/>
          </a:prstGeom>
          <a:noFill/>
          <a:ln/>
        </p:spPr>
        <p:txBody>
          <a:bodyPr wrap="square" lIns="0" tIns="0" rIns="0" bIns="0" rtlCol="0" anchor="ctr"/>
          <a:lstStyle/>
          <a:p>
            <a:pPr indent="0" marL="0">
              <a:lnSpc>
                <a:spcPts val="1500"/>
              </a:lnSpc>
              <a:buNone/>
            </a:pPr>
            <a:r>
              <a:rPr lang="en-US" sz="1200" b="1" dirty="0">
                <a:solidFill>
                  <a:srgbClr val="0E1F2A"/>
                </a:solidFill>
                <a:latin typeface="Meiryo" pitchFamily="34" charset="0"/>
                <a:ea typeface="Meiryo" pitchFamily="34" charset="-122"/>
                <a:cs typeface="Meiryo" pitchFamily="34" charset="-120"/>
              </a:rPr>
              <a:t>ログが取れない</a:t>
            </a:r>
            <a:endParaRPr lang="en-US" sz="1200" dirty="0"/>
          </a:p>
        </p:txBody>
      </p:sp>
      <p:sp>
        <p:nvSpPr>
          <p:cNvPr id="37" name="Text 35"/>
          <p:cNvSpPr/>
          <p:nvPr/>
        </p:nvSpPr>
        <p:spPr>
          <a:xfrm>
            <a:off x="8389925" y="4297680"/>
            <a:ext cx="3015386" cy="1316736"/>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CP 線上の PLC は CAN ツールでは一切見えない。専用アナライザか、IC のスニファ機能をログ経路として設計に最初から組み込んでおく。</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6</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充電以外の車載 PLC：ハーネスを減らす用途</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「新しく線を引けない／引きたくない場所」の特効薬。全体最適の主役ではない</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14 / 16</a:t>
            </a:r>
            <a:endParaRPr lang="en-US" sz="900" dirty="0"/>
          </a:p>
        </p:txBody>
      </p:sp>
      <p:sp>
        <p:nvSpPr>
          <p:cNvPr id="8" name="Shape 6"/>
          <p:cNvSpPr/>
          <p:nvPr/>
        </p:nvSpPr>
        <p:spPr>
          <a:xfrm>
            <a:off x="548640" y="1481328"/>
            <a:ext cx="3515258" cy="2487168"/>
          </a:xfrm>
          <a:prstGeom prst="roundRect">
            <a:avLst>
              <a:gd name="adj" fmla="val 2206"/>
            </a:avLst>
          </a:prstGeom>
          <a:solidFill>
            <a:srgbClr val="FFFFFF"/>
          </a:solidFill>
          <a:ln w="12700">
            <a:solidFill>
              <a:srgbClr val="D7DFDB"/>
            </a:solidFill>
            <a:prstDash val="solid"/>
          </a:ln>
        </p:spPr>
      </p:sp>
      <p:sp>
        <p:nvSpPr>
          <p:cNvPr id="9" name="Text 7"/>
          <p:cNvSpPr/>
          <p:nvPr/>
        </p:nvSpPr>
        <p:spPr>
          <a:xfrm>
            <a:off x="786384" y="1664208"/>
            <a:ext cx="3039770" cy="274320"/>
          </a:xfrm>
          <a:prstGeom prst="rect">
            <a:avLst/>
          </a:prstGeom>
          <a:noFill/>
          <a:ln/>
        </p:spPr>
        <p:txBody>
          <a:bodyPr wrap="square" lIns="0" tIns="0" rIns="0" bIns="0" rtlCol="0" anchor="ctr"/>
          <a:lstStyle/>
          <a:p>
            <a:pPr indent="0" marL="0">
              <a:buNone/>
            </a:pPr>
            <a:r>
              <a:rPr lang="en-US" sz="1100" b="1" dirty="0">
                <a:solidFill>
                  <a:srgbClr val="6F8F16"/>
                </a:solidFill>
                <a:latin typeface="Meiryo" pitchFamily="34" charset="0"/>
                <a:ea typeface="Meiryo" pitchFamily="34" charset="-122"/>
                <a:cs typeface="Meiryo" pitchFamily="34" charset="-120"/>
              </a:rPr>
              <a:t>12 V / 24 V 電源線に載せる</a:t>
            </a:r>
            <a:endParaRPr lang="en-US" sz="1100" dirty="0"/>
          </a:p>
        </p:txBody>
      </p:sp>
      <p:sp>
        <p:nvSpPr>
          <p:cNvPr id="10" name="Text 8"/>
          <p:cNvSpPr/>
          <p:nvPr/>
        </p:nvSpPr>
        <p:spPr>
          <a:xfrm>
            <a:off x="786384" y="1956816"/>
            <a:ext cx="3039770" cy="420624"/>
          </a:xfrm>
          <a:prstGeom prst="rect">
            <a:avLst/>
          </a:prstGeom>
          <a:noFill/>
          <a:ln/>
        </p:spPr>
        <p:txBody>
          <a:bodyPr wrap="square" lIns="0" tIns="0" rIns="0" bIns="0" rtlCol="0" anchor="ctr"/>
          <a:lstStyle/>
          <a:p>
            <a:pPr indent="0" marL="0">
              <a:lnSpc>
                <a:spcPts val="1600"/>
              </a:lnSpc>
              <a:buNone/>
            </a:pPr>
            <a:r>
              <a:rPr lang="en-US" sz="1250" b="1" dirty="0">
                <a:solidFill>
                  <a:srgbClr val="0E1F2A"/>
                </a:solidFill>
                <a:latin typeface="Meiryo" pitchFamily="34" charset="0"/>
                <a:ea typeface="Meiryo" pitchFamily="34" charset="-122"/>
                <a:cs typeface="Meiryo" pitchFamily="34" charset="-120"/>
              </a:rPr>
              <a:t>Yamar Electronics の DC-BUS（SIG60 / SIG100）</a:t>
            </a:r>
            <a:endParaRPr lang="en-US" sz="1250" dirty="0"/>
          </a:p>
        </p:txBody>
      </p:sp>
      <p:sp>
        <p:nvSpPr>
          <p:cNvPr id="11" name="Text 9"/>
          <p:cNvSpPr/>
          <p:nvPr/>
        </p:nvSpPr>
        <p:spPr>
          <a:xfrm>
            <a:off x="786384" y="2450592"/>
            <a:ext cx="3039770" cy="1371600"/>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バッテリの電源線の上に UART や LIN を通す車載 PLC トランシーバ。5〜30 MHz の中から 251 のキャリアを選べ、ビットレートは 9.6 kbps〜115.2 kbps。照明、センサ、アクチュエータ、空調、BMS などが対象。</a:t>
            </a:r>
            <a:endParaRPr lang="en-US" sz="1000" dirty="0"/>
          </a:p>
        </p:txBody>
      </p:sp>
      <p:sp>
        <p:nvSpPr>
          <p:cNvPr id="12" name="Shape 10"/>
          <p:cNvSpPr/>
          <p:nvPr/>
        </p:nvSpPr>
        <p:spPr>
          <a:xfrm>
            <a:off x="4338218" y="1481328"/>
            <a:ext cx="3515258" cy="2487168"/>
          </a:xfrm>
          <a:prstGeom prst="roundRect">
            <a:avLst>
              <a:gd name="adj" fmla="val 2206"/>
            </a:avLst>
          </a:prstGeom>
          <a:solidFill>
            <a:srgbClr val="FFFFFF"/>
          </a:solidFill>
          <a:ln w="12700">
            <a:solidFill>
              <a:srgbClr val="D7DFDB"/>
            </a:solidFill>
            <a:prstDash val="solid"/>
          </a:ln>
        </p:spPr>
      </p:sp>
      <p:sp>
        <p:nvSpPr>
          <p:cNvPr id="13" name="Text 11"/>
          <p:cNvSpPr/>
          <p:nvPr/>
        </p:nvSpPr>
        <p:spPr>
          <a:xfrm>
            <a:off x="4575962" y="1664208"/>
            <a:ext cx="3039770" cy="274320"/>
          </a:xfrm>
          <a:prstGeom prst="rect">
            <a:avLst/>
          </a:prstGeom>
          <a:noFill/>
          <a:ln/>
        </p:spPr>
        <p:txBody>
          <a:bodyPr wrap="square" lIns="0" tIns="0" rIns="0" bIns="0" rtlCol="0" anchor="ctr"/>
          <a:lstStyle/>
          <a:p>
            <a:pPr indent="0" marL="0">
              <a:buNone/>
            </a:pPr>
            <a:r>
              <a:rPr lang="en-US" sz="1100" b="1" dirty="0">
                <a:solidFill>
                  <a:srgbClr val="6F8F16"/>
                </a:solidFill>
                <a:latin typeface="Meiryo" pitchFamily="34" charset="0"/>
                <a:ea typeface="Meiryo" pitchFamily="34" charset="-122"/>
                <a:cs typeface="Meiryo" pitchFamily="34" charset="-120"/>
              </a:rPr>
              <a:t>トラクタ ⇄ トレーラ</a:t>
            </a:r>
            <a:endParaRPr lang="en-US" sz="1100" dirty="0"/>
          </a:p>
        </p:txBody>
      </p:sp>
      <p:sp>
        <p:nvSpPr>
          <p:cNvPr id="14" name="Text 12"/>
          <p:cNvSpPr/>
          <p:nvPr/>
        </p:nvSpPr>
        <p:spPr>
          <a:xfrm>
            <a:off x="4575962" y="1956816"/>
            <a:ext cx="3039770" cy="420624"/>
          </a:xfrm>
          <a:prstGeom prst="rect">
            <a:avLst/>
          </a:prstGeom>
          <a:noFill/>
          <a:ln/>
        </p:spPr>
        <p:txBody>
          <a:bodyPr wrap="square" lIns="0" tIns="0" rIns="0" bIns="0" rtlCol="0" anchor="ctr"/>
          <a:lstStyle/>
          <a:p>
            <a:pPr indent="0" marL="0">
              <a:lnSpc>
                <a:spcPts val="1600"/>
              </a:lnSpc>
              <a:buNone/>
            </a:pPr>
            <a:r>
              <a:rPr lang="en-US" sz="1250" b="1" dirty="0">
                <a:solidFill>
                  <a:srgbClr val="0E1F2A"/>
                </a:solidFill>
                <a:latin typeface="Meiryo" pitchFamily="34" charset="0"/>
                <a:ea typeface="Meiryo" pitchFamily="34" charset="-122"/>
                <a:cs typeface="Meiryo" pitchFamily="34" charset="-120"/>
              </a:rPr>
              <a:t>SAE J2497（PLC4TRUCKS）</a:t>
            </a:r>
            <a:endParaRPr lang="en-US" sz="1250" dirty="0"/>
          </a:p>
        </p:txBody>
      </p:sp>
      <p:sp>
        <p:nvSpPr>
          <p:cNvPr id="15" name="Text 13"/>
          <p:cNvSpPr/>
          <p:nvPr/>
        </p:nvSpPr>
        <p:spPr>
          <a:xfrm>
            <a:off x="4575962" y="2450592"/>
            <a:ext cx="3039770" cy="1371600"/>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北米の大型車で、トレーラの ABS 警告灯をトラクタ側に伝えるために電源線を使う。連結・解放を繰り返す用途で「信号線を増やせない」典型例。実運用の歴史が長い。</a:t>
            </a:r>
            <a:endParaRPr lang="en-US" sz="1000" dirty="0"/>
          </a:p>
        </p:txBody>
      </p:sp>
      <p:sp>
        <p:nvSpPr>
          <p:cNvPr id="16" name="Shape 14"/>
          <p:cNvSpPr/>
          <p:nvPr/>
        </p:nvSpPr>
        <p:spPr>
          <a:xfrm>
            <a:off x="8127797" y="1481328"/>
            <a:ext cx="3515258" cy="2487168"/>
          </a:xfrm>
          <a:prstGeom prst="roundRect">
            <a:avLst>
              <a:gd name="adj" fmla="val 2206"/>
            </a:avLst>
          </a:prstGeom>
          <a:solidFill>
            <a:srgbClr val="FFFFFF"/>
          </a:solidFill>
          <a:ln w="12700">
            <a:solidFill>
              <a:srgbClr val="D7DFDB"/>
            </a:solidFill>
            <a:prstDash val="solid"/>
          </a:ln>
        </p:spPr>
      </p:sp>
      <p:sp>
        <p:nvSpPr>
          <p:cNvPr id="17" name="Text 15"/>
          <p:cNvSpPr/>
          <p:nvPr/>
        </p:nvSpPr>
        <p:spPr>
          <a:xfrm>
            <a:off x="8365541" y="1664208"/>
            <a:ext cx="3039770" cy="274320"/>
          </a:xfrm>
          <a:prstGeom prst="rect">
            <a:avLst/>
          </a:prstGeom>
          <a:noFill/>
          <a:ln/>
        </p:spPr>
        <p:txBody>
          <a:bodyPr wrap="square" lIns="0" tIns="0" rIns="0" bIns="0" rtlCol="0" anchor="ctr"/>
          <a:lstStyle/>
          <a:p>
            <a:pPr indent="0" marL="0">
              <a:buNone/>
            </a:pPr>
            <a:r>
              <a:rPr lang="en-US" sz="1100" b="1" dirty="0">
                <a:solidFill>
                  <a:srgbClr val="6F8F16"/>
                </a:solidFill>
                <a:latin typeface="Meiryo" pitchFamily="34" charset="0"/>
                <a:ea typeface="Meiryo" pitchFamily="34" charset="-122"/>
                <a:cs typeface="Meiryo" pitchFamily="34" charset="-120"/>
              </a:rPr>
              <a:t>バッテリ監視（BMS）</a:t>
            </a:r>
            <a:endParaRPr lang="en-US" sz="1100" dirty="0"/>
          </a:p>
        </p:txBody>
      </p:sp>
      <p:sp>
        <p:nvSpPr>
          <p:cNvPr id="18" name="Text 16"/>
          <p:cNvSpPr/>
          <p:nvPr/>
        </p:nvSpPr>
        <p:spPr>
          <a:xfrm>
            <a:off x="8365541" y="1956816"/>
            <a:ext cx="3039770" cy="420624"/>
          </a:xfrm>
          <a:prstGeom prst="rect">
            <a:avLst/>
          </a:prstGeom>
          <a:noFill/>
          <a:ln/>
        </p:spPr>
        <p:txBody>
          <a:bodyPr wrap="square" lIns="0" tIns="0" rIns="0" bIns="0" rtlCol="0" anchor="ctr"/>
          <a:lstStyle/>
          <a:p>
            <a:pPr indent="0" marL="0">
              <a:lnSpc>
                <a:spcPts val="1600"/>
              </a:lnSpc>
              <a:buNone/>
            </a:pPr>
            <a:r>
              <a:rPr lang="en-US" sz="1250" b="1" dirty="0">
                <a:solidFill>
                  <a:srgbClr val="0E1F2A"/>
                </a:solidFill>
                <a:latin typeface="Meiryo" pitchFamily="34" charset="0"/>
                <a:ea typeface="Meiryo" pitchFamily="34" charset="-122"/>
                <a:cs typeface="Meiryo" pitchFamily="34" charset="-120"/>
              </a:rPr>
              <a:t>セル監視 IC ⇄ 制御ボード</a:t>
            </a:r>
            <a:endParaRPr lang="en-US" sz="1250" dirty="0"/>
          </a:p>
        </p:txBody>
      </p:sp>
      <p:sp>
        <p:nvSpPr>
          <p:cNvPr id="19" name="Text 17"/>
          <p:cNvSpPr/>
          <p:nvPr/>
        </p:nvSpPr>
        <p:spPr>
          <a:xfrm>
            <a:off x="8365541" y="2450592"/>
            <a:ext cx="3039770" cy="1371600"/>
          </a:xfrm>
          <a:prstGeom prst="rect">
            <a:avLst/>
          </a:prstGeom>
          <a:noFill/>
          <a:ln/>
        </p:spPr>
        <p:txBody>
          <a:bodyPr wrap="square" lIns="0" tIns="0" rIns="0" bIns="0" rtlCol="0" anchor="ctr"/>
          <a:lstStyle/>
          <a:p>
            <a:pPr indent="0" marL="0">
              <a:lnSpc>
                <a:spcPts val="1600"/>
              </a:lnSpc>
              <a:buNone/>
            </a:pPr>
            <a:r>
              <a:rPr lang="en-US" sz="1000" dirty="0">
                <a:solidFill>
                  <a:srgbClr val="22343C"/>
                </a:solidFill>
                <a:latin typeface="Meiryo" pitchFamily="34" charset="0"/>
                <a:ea typeface="Meiryo" pitchFamily="34" charset="-122"/>
                <a:cs typeface="Meiryo" pitchFamily="34" charset="-120"/>
              </a:rPr>
              <a:t>従来はデイジーチェーン接続の絶縁シリアル（isoSPI 等）や CAN が主流。そこを電力線経由に置き換えて配線と絶縁部品を減らす提案があるが、量産採用はまだ限定的。</a:t>
            </a:r>
            <a:endParaRPr lang="en-US" sz="1000" dirty="0"/>
          </a:p>
        </p:txBody>
      </p:sp>
      <p:sp>
        <p:nvSpPr>
          <p:cNvPr id="20" name="Shape 18"/>
          <p:cNvSpPr/>
          <p:nvPr/>
        </p:nvSpPr>
        <p:spPr>
          <a:xfrm>
            <a:off x="548640" y="4160520"/>
            <a:ext cx="5349240" cy="1755648"/>
          </a:xfrm>
          <a:prstGeom prst="roundRect">
            <a:avLst>
              <a:gd name="adj" fmla="val 3125"/>
            </a:avLst>
          </a:prstGeom>
          <a:solidFill>
            <a:srgbClr val="F3F8E4"/>
          </a:solidFill>
          <a:ln w="12700">
            <a:solidFill>
              <a:srgbClr val="BBE04A"/>
            </a:solidFill>
            <a:prstDash val="solid"/>
          </a:ln>
        </p:spPr>
      </p:sp>
      <p:sp>
        <p:nvSpPr>
          <p:cNvPr id="21" name="Text 19"/>
          <p:cNvSpPr/>
          <p:nvPr/>
        </p:nvSpPr>
        <p:spPr>
          <a:xfrm>
            <a:off x="804672" y="4315968"/>
            <a:ext cx="4846320" cy="274320"/>
          </a:xfrm>
          <a:prstGeom prst="rect">
            <a:avLst/>
          </a:prstGeom>
          <a:noFill/>
          <a:ln/>
        </p:spPr>
        <p:txBody>
          <a:bodyPr wrap="square" lIns="0" tIns="0" rIns="0" bIns="0" rtlCol="0" anchor="ctr"/>
          <a:lstStyle/>
          <a:p>
            <a:pPr indent="0" marL="0">
              <a:buNone/>
            </a:pPr>
            <a:r>
              <a:rPr lang="en-US" sz="1200" b="1" dirty="0">
                <a:solidFill>
                  <a:srgbClr val="6F8F16"/>
                </a:solidFill>
                <a:latin typeface="Meiryo" pitchFamily="34" charset="0"/>
                <a:ea typeface="Meiryo" pitchFamily="34" charset="-122"/>
                <a:cs typeface="Meiryo" pitchFamily="34" charset="-120"/>
              </a:rPr>
              <a:t>向いている場面</a:t>
            </a:r>
            <a:endParaRPr lang="en-US" sz="1200" dirty="0"/>
          </a:p>
        </p:txBody>
      </p:sp>
      <p:sp>
        <p:nvSpPr>
          <p:cNvPr id="22" name="Text 20"/>
          <p:cNvSpPr/>
          <p:nvPr/>
        </p:nvSpPr>
        <p:spPr>
          <a:xfrm>
            <a:off x="804672" y="4626864"/>
            <a:ext cx="4846320" cy="1170432"/>
          </a:xfrm>
          <a:prstGeom prst="rect">
            <a:avLst/>
          </a:prstGeom>
          <a:noFill/>
          <a:ln/>
        </p:spPr>
        <p:txBody>
          <a:bodyPr wrap="square" lIns="0" tIns="0" rIns="0" bIns="0" rtlCol="0" anchor="ctr"/>
          <a:lstStyle/>
          <a:p>
            <a:pPr indent="0" marL="0">
              <a:lnSpc>
                <a:spcPts val="1900"/>
              </a:lnSpc>
              <a:buNone/>
            </a:pPr>
            <a:r>
              <a:rPr lang="en-US" sz="1050" dirty="0">
                <a:solidFill>
                  <a:srgbClr val="22343C"/>
                </a:solidFill>
                <a:latin typeface="Meiryo" pitchFamily="34" charset="0"/>
                <a:ea typeface="Meiryo" pitchFamily="34" charset="-122"/>
                <a:cs typeface="Meiryo" pitchFamily="34" charset="-120"/>
              </a:rPr>
              <a:t>・可動部・連結部をまたぐ（スライドドア、トレーラ、シート）</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・後付け／改造で新たに信号線を引けない</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・ノード数が多く、1本あたりの配線コストが効く</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・必要な帯域が数十〜数百 kbps 程度で足りる</a:t>
            </a:r>
            <a:endParaRPr lang="en-US" sz="1050" dirty="0"/>
          </a:p>
        </p:txBody>
      </p:sp>
      <p:sp>
        <p:nvSpPr>
          <p:cNvPr id="23" name="Shape 21"/>
          <p:cNvSpPr/>
          <p:nvPr/>
        </p:nvSpPr>
        <p:spPr>
          <a:xfrm>
            <a:off x="6309360" y="4160520"/>
            <a:ext cx="5330952" cy="1755648"/>
          </a:xfrm>
          <a:prstGeom prst="roundRect">
            <a:avLst>
              <a:gd name="adj" fmla="val 3125"/>
            </a:avLst>
          </a:prstGeom>
          <a:solidFill>
            <a:srgbClr val="F2F5F3"/>
          </a:solidFill>
          <a:ln w="12700">
            <a:solidFill>
              <a:srgbClr val="D7DFDB"/>
            </a:solidFill>
            <a:prstDash val="solid"/>
          </a:ln>
        </p:spPr>
      </p:sp>
      <p:sp>
        <p:nvSpPr>
          <p:cNvPr id="24" name="Text 22"/>
          <p:cNvSpPr/>
          <p:nvPr/>
        </p:nvSpPr>
        <p:spPr>
          <a:xfrm>
            <a:off x="6565392" y="4315968"/>
            <a:ext cx="48463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それでも主流にならない理由</a:t>
            </a:r>
            <a:endParaRPr lang="en-US" sz="1200" dirty="0"/>
          </a:p>
        </p:txBody>
      </p:sp>
      <p:sp>
        <p:nvSpPr>
          <p:cNvPr id="25" name="Text 23"/>
          <p:cNvSpPr/>
          <p:nvPr/>
        </p:nvSpPr>
        <p:spPr>
          <a:xfrm>
            <a:off x="6565392" y="4626864"/>
            <a:ext cx="4846320" cy="1170432"/>
          </a:xfrm>
          <a:prstGeom prst="rect">
            <a:avLst/>
          </a:prstGeom>
          <a:noFill/>
          <a:ln/>
        </p:spPr>
        <p:txBody>
          <a:bodyPr wrap="square" lIns="0" tIns="0" rIns="0" bIns="0" rtlCol="0" anchor="ctr"/>
          <a:lstStyle/>
          <a:p>
            <a:pPr indent="0" marL="0">
              <a:lnSpc>
                <a:spcPts val="1900"/>
              </a:lnSpc>
              <a:buNone/>
            </a:pPr>
            <a:r>
              <a:rPr lang="en-US" sz="1050" dirty="0">
                <a:solidFill>
                  <a:srgbClr val="22343C"/>
                </a:solidFill>
                <a:latin typeface="Meiryo" pitchFamily="34" charset="0"/>
                <a:ea typeface="Meiryo" pitchFamily="34" charset="-122"/>
                <a:cs typeface="Meiryo" pitchFamily="34" charset="-120"/>
              </a:rPr>
              <a:t>・帯域が小さく、電源線のノイズ環境が過酷</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・機能安全（ISO 26262）と診断の作り込みが重い</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・CAN / LIN / 10BASE-T1S が十分に安く、成熟している</a:t>
            </a:r>
            <a:endParaRPr lang="en-US" sz="1050" dirty="0"/>
          </a:p>
          <a:p>
            <a:pPr indent="0" marL="0">
              <a:lnSpc>
                <a:spcPts val="1900"/>
              </a:lnSpc>
              <a:buNone/>
            </a:pPr>
            <a:r>
              <a:rPr lang="en-US" sz="1050" dirty="0">
                <a:solidFill>
                  <a:srgbClr val="22343C"/>
                </a:solidFill>
                <a:latin typeface="Meiryo" pitchFamily="34" charset="0"/>
                <a:ea typeface="Meiryo" pitchFamily="34" charset="-122"/>
                <a:cs typeface="Meiryo" pitchFamily="34" charset="-120"/>
              </a:rPr>
              <a:t>・部品点数（結合回路）が増え、EMC 適合の手間も増える</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E1F2A"/>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6</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FFFFFF"/>
                </a:solidFill>
                <a:latin typeface="Meiryo" pitchFamily="34" charset="0"/>
                <a:ea typeface="Meiryo" pitchFamily="34" charset="-122"/>
                <a:cs typeface="Meiryo" pitchFamily="34" charset="-120"/>
              </a:rPr>
              <a:t>まとめと、これから見ておくべきこと</a:t>
            </a:r>
            <a:endParaRPr lang="en-US" sz="2600" dirty="0"/>
          </a:p>
        </p:txBody>
      </p:sp>
      <p:sp>
        <p:nvSpPr>
          <p:cNvPr id="5" name="Text 3"/>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5C6E77"/>
                </a:solidFill>
                <a:latin typeface="Meiryo" pitchFamily="34" charset="0"/>
                <a:ea typeface="Meiryo" pitchFamily="34" charset="-122"/>
                <a:cs typeface="Meiryo" pitchFamily="34" charset="-120"/>
              </a:rPr>
              <a:t>EVのPLC-IC入門</a:t>
            </a:r>
            <a:endParaRPr lang="en-US" sz="900" dirty="0"/>
          </a:p>
        </p:txBody>
      </p:sp>
      <p:sp>
        <p:nvSpPr>
          <p:cNvPr id="6" name="Text 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C6E77"/>
                </a:solidFill>
                <a:latin typeface="Meiryo" pitchFamily="34" charset="0"/>
                <a:ea typeface="Meiryo" pitchFamily="34" charset="-122"/>
                <a:cs typeface="Meiryo" pitchFamily="34" charset="-120"/>
              </a:rPr>
              <a:t>15 / 15</a:t>
            </a:r>
            <a:endParaRPr lang="en-US" sz="900" dirty="0"/>
          </a:p>
        </p:txBody>
      </p:sp>
      <p:sp>
        <p:nvSpPr>
          <p:cNvPr id="7" name="Text 5"/>
          <p:cNvSpPr/>
          <p:nvPr/>
        </p:nvSpPr>
        <p:spPr>
          <a:xfrm>
            <a:off x="548640" y="1097280"/>
            <a:ext cx="5349240" cy="310896"/>
          </a:xfrm>
          <a:prstGeom prst="rect">
            <a:avLst/>
          </a:prstGeom>
          <a:noFill/>
          <a:ln/>
        </p:spPr>
        <p:txBody>
          <a:bodyPr wrap="square" lIns="0" tIns="0" rIns="0" bIns="0" rtlCol="0" anchor="ctr"/>
          <a:lstStyle/>
          <a:p>
            <a:pPr indent="0" marL="0">
              <a:buNone/>
            </a:pPr>
            <a:r>
              <a:rPr lang="en-US" sz="1400" b="1" dirty="0">
                <a:solidFill>
                  <a:srgbClr val="BBE04A"/>
                </a:solidFill>
                <a:latin typeface="Meiryo" pitchFamily="34" charset="0"/>
                <a:ea typeface="Meiryo" pitchFamily="34" charset="-122"/>
                <a:cs typeface="Meiryo" pitchFamily="34" charset="-120"/>
              </a:rPr>
              <a:t>今日のまとめ</a:t>
            </a:r>
            <a:endParaRPr lang="en-US" sz="1400" dirty="0"/>
          </a:p>
        </p:txBody>
      </p:sp>
      <p:sp>
        <p:nvSpPr>
          <p:cNvPr id="8" name="Shape 6"/>
          <p:cNvSpPr/>
          <p:nvPr/>
        </p:nvSpPr>
        <p:spPr>
          <a:xfrm>
            <a:off x="548640" y="1499616"/>
            <a:ext cx="5349240" cy="1371600"/>
          </a:xfrm>
          <a:prstGeom prst="roundRect">
            <a:avLst>
              <a:gd name="adj" fmla="val 4000"/>
            </a:avLst>
          </a:prstGeom>
          <a:solidFill>
            <a:srgbClr val="17323F"/>
          </a:solidFill>
          <a:ln w="12700">
            <a:solidFill>
              <a:srgbClr val="2C4A58"/>
            </a:solidFill>
            <a:prstDash val="solid"/>
          </a:ln>
        </p:spPr>
      </p:sp>
      <p:sp>
        <p:nvSpPr>
          <p:cNvPr id="9" name="Shape 7"/>
          <p:cNvSpPr/>
          <p:nvPr/>
        </p:nvSpPr>
        <p:spPr>
          <a:xfrm>
            <a:off x="786384" y="1755648"/>
            <a:ext cx="365760" cy="365760"/>
          </a:xfrm>
          <a:prstGeom prst="ellipse">
            <a:avLst/>
          </a:prstGeom>
          <a:solidFill>
            <a:srgbClr val="BBE04A"/>
          </a:solidFill>
          <a:ln w="12700">
            <a:solidFill>
              <a:srgbClr val="BBE04A"/>
            </a:solidFill>
            <a:prstDash val="solid"/>
          </a:ln>
        </p:spPr>
      </p:sp>
      <p:sp>
        <p:nvSpPr>
          <p:cNvPr id="10" name="Text 8"/>
          <p:cNvSpPr/>
          <p:nvPr/>
        </p:nvSpPr>
        <p:spPr>
          <a:xfrm>
            <a:off x="786384" y="1755648"/>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1</a:t>
            </a:r>
            <a:endParaRPr lang="en-US" sz="1300" dirty="0"/>
          </a:p>
        </p:txBody>
      </p:sp>
      <p:sp>
        <p:nvSpPr>
          <p:cNvPr id="11" name="Text 9"/>
          <p:cNvSpPr/>
          <p:nvPr/>
        </p:nvSpPr>
        <p:spPr>
          <a:xfrm>
            <a:off x="1280160" y="1737360"/>
            <a:ext cx="4389120" cy="402336"/>
          </a:xfrm>
          <a:prstGeom prst="rect">
            <a:avLst/>
          </a:prstGeom>
          <a:noFill/>
          <a:ln/>
        </p:spPr>
        <p:txBody>
          <a:bodyPr wrap="square" lIns="0" tIns="0" rIns="0" bIns="0" rtlCol="0" anchor="ctr"/>
          <a:lstStyle/>
          <a:p>
            <a:pPr indent="0" marL="0">
              <a:lnSpc>
                <a:spcPts val="1500"/>
              </a:lnSpc>
              <a:buNone/>
            </a:pPr>
            <a:r>
              <a:rPr lang="en-US" sz="1200" b="1" dirty="0">
                <a:solidFill>
                  <a:srgbClr val="FFFFFF"/>
                </a:solidFill>
                <a:latin typeface="Meiryo" pitchFamily="34" charset="0"/>
                <a:ea typeface="Meiryo" pitchFamily="34" charset="-122"/>
                <a:cs typeface="Meiryo" pitchFamily="34" charset="-120"/>
              </a:rPr>
              <a:t>CP線を1本のイーサネットに変える技術</a:t>
            </a:r>
            <a:endParaRPr lang="en-US" sz="1200" dirty="0"/>
          </a:p>
        </p:txBody>
      </p:sp>
      <p:sp>
        <p:nvSpPr>
          <p:cNvPr id="12" name="Text 10"/>
          <p:cNvSpPr/>
          <p:nvPr/>
        </p:nvSpPr>
        <p:spPr>
          <a:xfrm>
            <a:off x="1280160" y="2176272"/>
            <a:ext cx="4389120" cy="548640"/>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PLC-IC 自体は Ethernet カード相当。難しさはその外側 ── 結合回路と減衰、SLAC、証明書、そして相互接続性にある。</a:t>
            </a:r>
            <a:endParaRPr lang="en-US" sz="950" dirty="0"/>
          </a:p>
        </p:txBody>
      </p:sp>
      <p:sp>
        <p:nvSpPr>
          <p:cNvPr id="13" name="Shape 11"/>
          <p:cNvSpPr/>
          <p:nvPr/>
        </p:nvSpPr>
        <p:spPr>
          <a:xfrm>
            <a:off x="548640" y="2980944"/>
            <a:ext cx="5349240" cy="1371600"/>
          </a:xfrm>
          <a:prstGeom prst="roundRect">
            <a:avLst>
              <a:gd name="adj" fmla="val 4000"/>
            </a:avLst>
          </a:prstGeom>
          <a:solidFill>
            <a:srgbClr val="17323F"/>
          </a:solidFill>
          <a:ln w="12700">
            <a:solidFill>
              <a:srgbClr val="2C4A58"/>
            </a:solidFill>
            <a:prstDash val="solid"/>
          </a:ln>
        </p:spPr>
      </p:sp>
      <p:sp>
        <p:nvSpPr>
          <p:cNvPr id="14" name="Shape 12"/>
          <p:cNvSpPr/>
          <p:nvPr/>
        </p:nvSpPr>
        <p:spPr>
          <a:xfrm>
            <a:off x="786384" y="3236976"/>
            <a:ext cx="365760" cy="365760"/>
          </a:xfrm>
          <a:prstGeom prst="ellipse">
            <a:avLst/>
          </a:prstGeom>
          <a:solidFill>
            <a:srgbClr val="BBE04A"/>
          </a:solidFill>
          <a:ln w="12700">
            <a:solidFill>
              <a:srgbClr val="BBE04A"/>
            </a:solidFill>
            <a:prstDash val="solid"/>
          </a:ln>
        </p:spPr>
      </p:sp>
      <p:sp>
        <p:nvSpPr>
          <p:cNvPr id="15" name="Text 13"/>
          <p:cNvSpPr/>
          <p:nvPr/>
        </p:nvSpPr>
        <p:spPr>
          <a:xfrm>
            <a:off x="786384" y="3236976"/>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2</a:t>
            </a:r>
            <a:endParaRPr lang="en-US" sz="1300" dirty="0"/>
          </a:p>
        </p:txBody>
      </p:sp>
      <p:sp>
        <p:nvSpPr>
          <p:cNvPr id="16" name="Text 14"/>
          <p:cNvSpPr/>
          <p:nvPr/>
        </p:nvSpPr>
        <p:spPr>
          <a:xfrm>
            <a:off x="1280160" y="3218688"/>
            <a:ext cx="4389120" cy="402336"/>
          </a:xfrm>
          <a:prstGeom prst="rect">
            <a:avLst/>
          </a:prstGeom>
          <a:noFill/>
          <a:ln/>
        </p:spPr>
        <p:txBody>
          <a:bodyPr wrap="square" lIns="0" tIns="0" rIns="0" bIns="0" rtlCol="0" anchor="ctr"/>
          <a:lstStyle/>
          <a:p>
            <a:pPr indent="0" marL="0">
              <a:lnSpc>
                <a:spcPts val="1500"/>
              </a:lnSpc>
              <a:buNone/>
            </a:pPr>
            <a:r>
              <a:rPr lang="en-US" sz="1200" b="1" dirty="0">
                <a:solidFill>
                  <a:srgbClr val="FFFFFF"/>
                </a:solidFill>
                <a:latin typeface="Meiryo" pitchFamily="34" charset="0"/>
                <a:ea typeface="Meiryo" pitchFamily="34" charset="-122"/>
                <a:cs typeface="Meiryo" pitchFamily="34" charset="-120"/>
              </a:rPr>
              <a:t>デバイスは Qualcomm QCA700x 系が標準</a:t>
            </a:r>
            <a:endParaRPr lang="en-US" sz="1200" dirty="0"/>
          </a:p>
        </p:txBody>
      </p:sp>
      <p:sp>
        <p:nvSpPr>
          <p:cNvPr id="17" name="Text 15"/>
          <p:cNvSpPr/>
          <p:nvPr/>
        </p:nvSpPr>
        <p:spPr>
          <a:xfrm>
            <a:off x="1280160" y="3657600"/>
            <a:ext cx="4389120" cy="548640"/>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QCA7006AQ で AFE・ラインドライバ・Ethernet PHY まで1チップ化。Lumissil などの第二ソースが立ち上がりつつある。</a:t>
            </a:r>
            <a:endParaRPr lang="en-US" sz="950" dirty="0"/>
          </a:p>
        </p:txBody>
      </p:sp>
      <p:sp>
        <p:nvSpPr>
          <p:cNvPr id="18" name="Shape 16"/>
          <p:cNvSpPr/>
          <p:nvPr/>
        </p:nvSpPr>
        <p:spPr>
          <a:xfrm>
            <a:off x="548640" y="4462272"/>
            <a:ext cx="5349240" cy="1371600"/>
          </a:xfrm>
          <a:prstGeom prst="roundRect">
            <a:avLst>
              <a:gd name="adj" fmla="val 4000"/>
            </a:avLst>
          </a:prstGeom>
          <a:solidFill>
            <a:srgbClr val="17323F"/>
          </a:solidFill>
          <a:ln w="12700">
            <a:solidFill>
              <a:srgbClr val="2C4A58"/>
            </a:solidFill>
            <a:prstDash val="solid"/>
          </a:ln>
        </p:spPr>
      </p:sp>
      <p:sp>
        <p:nvSpPr>
          <p:cNvPr id="19" name="Shape 17"/>
          <p:cNvSpPr/>
          <p:nvPr/>
        </p:nvSpPr>
        <p:spPr>
          <a:xfrm>
            <a:off x="786384" y="4718304"/>
            <a:ext cx="365760" cy="365760"/>
          </a:xfrm>
          <a:prstGeom prst="ellipse">
            <a:avLst/>
          </a:prstGeom>
          <a:solidFill>
            <a:srgbClr val="BBE04A"/>
          </a:solidFill>
          <a:ln w="12700">
            <a:solidFill>
              <a:srgbClr val="BBE04A"/>
            </a:solidFill>
            <a:prstDash val="solid"/>
          </a:ln>
        </p:spPr>
      </p:sp>
      <p:sp>
        <p:nvSpPr>
          <p:cNvPr id="20" name="Text 18"/>
          <p:cNvSpPr/>
          <p:nvPr/>
        </p:nvSpPr>
        <p:spPr>
          <a:xfrm>
            <a:off x="786384" y="4718304"/>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3</a:t>
            </a:r>
            <a:endParaRPr lang="en-US" sz="1300" dirty="0"/>
          </a:p>
        </p:txBody>
      </p:sp>
      <p:sp>
        <p:nvSpPr>
          <p:cNvPr id="21" name="Text 19"/>
          <p:cNvSpPr/>
          <p:nvPr/>
        </p:nvSpPr>
        <p:spPr>
          <a:xfrm>
            <a:off x="1280160" y="4700016"/>
            <a:ext cx="4389120" cy="402336"/>
          </a:xfrm>
          <a:prstGeom prst="rect">
            <a:avLst/>
          </a:prstGeom>
          <a:noFill/>
          <a:ln/>
        </p:spPr>
        <p:txBody>
          <a:bodyPr wrap="square" lIns="0" tIns="0" rIns="0" bIns="0" rtlCol="0" anchor="ctr"/>
          <a:lstStyle/>
          <a:p>
            <a:pPr indent="0" marL="0">
              <a:lnSpc>
                <a:spcPts val="1500"/>
              </a:lnSpc>
              <a:buNone/>
            </a:pPr>
            <a:r>
              <a:rPr lang="en-US" sz="1200" b="1" dirty="0">
                <a:solidFill>
                  <a:srgbClr val="FFFFFF"/>
                </a:solidFill>
                <a:latin typeface="Meiryo" pitchFamily="34" charset="0"/>
                <a:ea typeface="Meiryo" pitchFamily="34" charset="-122"/>
                <a:cs typeface="Meiryo" pitchFamily="34" charset="-120"/>
              </a:rPr>
              <a:t>ソフトの主戦場は上下の境目</a:t>
            </a:r>
            <a:endParaRPr lang="en-US" sz="1200" dirty="0"/>
          </a:p>
        </p:txBody>
      </p:sp>
      <p:sp>
        <p:nvSpPr>
          <p:cNvPr id="22" name="Text 20"/>
          <p:cNvSpPr/>
          <p:nvPr/>
        </p:nvSpPr>
        <p:spPr>
          <a:xfrm>
            <a:off x="1280160" y="5138928"/>
            <a:ext cx="4389120" cy="548640"/>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SLAC の状態機械、TLS と証明書運用、EXI コーデック、そして規格どおりのタイムアウト設計。</a:t>
            </a:r>
            <a:endParaRPr lang="en-US" sz="950" dirty="0"/>
          </a:p>
        </p:txBody>
      </p:sp>
      <p:sp>
        <p:nvSpPr>
          <p:cNvPr id="23" name="Text 21"/>
          <p:cNvSpPr/>
          <p:nvPr/>
        </p:nvSpPr>
        <p:spPr>
          <a:xfrm>
            <a:off x="6309360" y="1097280"/>
            <a:ext cx="5330952" cy="310896"/>
          </a:xfrm>
          <a:prstGeom prst="rect">
            <a:avLst/>
          </a:prstGeom>
          <a:noFill/>
          <a:ln/>
        </p:spPr>
        <p:txBody>
          <a:bodyPr wrap="square" lIns="0" tIns="0" rIns="0" bIns="0" rtlCol="0" anchor="ctr"/>
          <a:lstStyle/>
          <a:p>
            <a:pPr indent="0" marL="0">
              <a:buNone/>
            </a:pPr>
            <a:r>
              <a:rPr lang="en-US" sz="1400" b="1" dirty="0">
                <a:solidFill>
                  <a:srgbClr val="BBE04A"/>
                </a:solidFill>
                <a:latin typeface="Meiryo" pitchFamily="34" charset="0"/>
                <a:ea typeface="Meiryo" pitchFamily="34" charset="-122"/>
                <a:cs typeface="Meiryo" pitchFamily="34" charset="-120"/>
              </a:rPr>
              <a:t>これから見ておくべきこと</a:t>
            </a:r>
            <a:endParaRPr lang="en-US" sz="1400" dirty="0"/>
          </a:p>
        </p:txBody>
      </p:sp>
      <p:sp>
        <p:nvSpPr>
          <p:cNvPr id="24" name="Shape 22"/>
          <p:cNvSpPr/>
          <p:nvPr/>
        </p:nvSpPr>
        <p:spPr>
          <a:xfrm>
            <a:off x="6309360" y="1499616"/>
            <a:ext cx="5330952" cy="1207008"/>
          </a:xfrm>
          <a:prstGeom prst="roundRect">
            <a:avLst>
              <a:gd name="adj" fmla="val 4545"/>
            </a:avLst>
          </a:prstGeom>
          <a:solidFill>
            <a:srgbClr val="17323F"/>
          </a:solidFill>
          <a:ln w="12700">
            <a:solidFill>
              <a:srgbClr val="2C4A58"/>
            </a:solidFill>
            <a:prstDash val="solid"/>
          </a:ln>
        </p:spPr>
      </p:sp>
      <p:sp>
        <p:nvSpPr>
          <p:cNvPr id="25" name="Text 23"/>
          <p:cNvSpPr/>
          <p:nvPr/>
        </p:nvSpPr>
        <p:spPr>
          <a:xfrm>
            <a:off x="6547104" y="1627632"/>
            <a:ext cx="4846320" cy="256032"/>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規制が実装を押す</a:t>
            </a:r>
            <a:endParaRPr lang="en-US" sz="1150" dirty="0"/>
          </a:p>
        </p:txBody>
      </p:sp>
      <p:sp>
        <p:nvSpPr>
          <p:cNvPr id="26" name="Text 24"/>
          <p:cNvSpPr/>
          <p:nvPr/>
        </p:nvSpPr>
        <p:spPr>
          <a:xfrm>
            <a:off x="6547104" y="1901952"/>
            <a:ext cx="4846320" cy="676656"/>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欧州では公共 AC 充電器への EN ISO 15118-2 適用が 2026 年から、ISO 15118-20 が 2027 年から求められる方向。適用条件は地域・設置区分で異なるため要確認。</a:t>
            </a:r>
            <a:endParaRPr lang="en-US" sz="950" dirty="0"/>
          </a:p>
        </p:txBody>
      </p:sp>
      <p:sp>
        <p:nvSpPr>
          <p:cNvPr id="27" name="Shape 25"/>
          <p:cNvSpPr/>
          <p:nvPr/>
        </p:nvSpPr>
        <p:spPr>
          <a:xfrm>
            <a:off x="6309360" y="2798064"/>
            <a:ext cx="5330952" cy="969264"/>
          </a:xfrm>
          <a:prstGeom prst="roundRect">
            <a:avLst>
              <a:gd name="adj" fmla="val 5660"/>
            </a:avLst>
          </a:prstGeom>
          <a:solidFill>
            <a:srgbClr val="17323F"/>
          </a:solidFill>
          <a:ln w="12700">
            <a:solidFill>
              <a:srgbClr val="2C4A58"/>
            </a:solidFill>
            <a:prstDash val="solid"/>
          </a:ln>
        </p:spPr>
      </p:sp>
      <p:sp>
        <p:nvSpPr>
          <p:cNvPr id="28" name="Text 26"/>
          <p:cNvSpPr/>
          <p:nvPr/>
        </p:nvSpPr>
        <p:spPr>
          <a:xfrm>
            <a:off x="6547104" y="2926080"/>
            <a:ext cx="4846320" cy="256032"/>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ISO 15118-20（2022 年発行）</a:t>
            </a:r>
            <a:endParaRPr lang="en-US" sz="1150" dirty="0"/>
          </a:p>
        </p:txBody>
      </p:sp>
      <p:sp>
        <p:nvSpPr>
          <p:cNvPr id="29" name="Text 27"/>
          <p:cNvSpPr/>
          <p:nvPr/>
        </p:nvSpPr>
        <p:spPr>
          <a:xfrm>
            <a:off x="6547104" y="3200400"/>
            <a:ext cx="4846320" cy="438912"/>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TLS 1.3 必須、双方向充電（V2G / V2H）、無線（WLAN）も選択肢に。PLC が唯一の物理層ではなくなる。</a:t>
            </a:r>
            <a:endParaRPr lang="en-US" sz="950" dirty="0"/>
          </a:p>
        </p:txBody>
      </p:sp>
      <p:sp>
        <p:nvSpPr>
          <p:cNvPr id="30" name="Shape 28"/>
          <p:cNvSpPr/>
          <p:nvPr/>
        </p:nvSpPr>
        <p:spPr>
          <a:xfrm>
            <a:off x="6309360" y="3858768"/>
            <a:ext cx="5330952" cy="969264"/>
          </a:xfrm>
          <a:prstGeom prst="roundRect">
            <a:avLst>
              <a:gd name="adj" fmla="val 5660"/>
            </a:avLst>
          </a:prstGeom>
          <a:solidFill>
            <a:srgbClr val="17323F"/>
          </a:solidFill>
          <a:ln w="12700">
            <a:solidFill>
              <a:srgbClr val="2C4A58"/>
            </a:solidFill>
            <a:prstDash val="solid"/>
          </a:ln>
        </p:spPr>
      </p:sp>
      <p:sp>
        <p:nvSpPr>
          <p:cNvPr id="31" name="Text 29"/>
          <p:cNvSpPr/>
          <p:nvPr/>
        </p:nvSpPr>
        <p:spPr>
          <a:xfrm>
            <a:off x="6547104" y="3986784"/>
            <a:ext cx="4846320" cy="256032"/>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NACS / SAE J3400</a:t>
            </a:r>
            <a:endParaRPr lang="en-US" sz="1150" dirty="0"/>
          </a:p>
        </p:txBody>
      </p:sp>
      <p:sp>
        <p:nvSpPr>
          <p:cNvPr id="32" name="Text 30"/>
          <p:cNvSpPr/>
          <p:nvPr/>
        </p:nvSpPr>
        <p:spPr>
          <a:xfrm>
            <a:off x="6547104" y="4261104"/>
            <a:ext cx="4846320" cy="438912"/>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コネクタ形状は変わるが「CP 線上の PLC」という枠組みは同じ。主要 IC ベンダーは CCS / NACS 両対応を表明している。</a:t>
            </a:r>
            <a:endParaRPr lang="en-US" sz="950" dirty="0"/>
          </a:p>
        </p:txBody>
      </p:sp>
      <p:sp>
        <p:nvSpPr>
          <p:cNvPr id="33" name="Shape 31"/>
          <p:cNvSpPr/>
          <p:nvPr/>
        </p:nvSpPr>
        <p:spPr>
          <a:xfrm>
            <a:off x="6309360" y="4919472"/>
            <a:ext cx="5330952" cy="969264"/>
          </a:xfrm>
          <a:prstGeom prst="roundRect">
            <a:avLst>
              <a:gd name="adj" fmla="val 5660"/>
            </a:avLst>
          </a:prstGeom>
          <a:solidFill>
            <a:srgbClr val="3A2A1E"/>
          </a:solidFill>
          <a:ln w="12700">
            <a:solidFill>
              <a:srgbClr val="C85A2B"/>
            </a:solidFill>
            <a:prstDash val="solid"/>
          </a:ln>
        </p:spPr>
      </p:sp>
      <p:sp>
        <p:nvSpPr>
          <p:cNvPr id="34" name="Text 32"/>
          <p:cNvSpPr/>
          <p:nvPr/>
        </p:nvSpPr>
        <p:spPr>
          <a:xfrm>
            <a:off x="6547104" y="5047488"/>
            <a:ext cx="4846320" cy="256032"/>
          </a:xfrm>
          <a:prstGeom prst="rect">
            <a:avLst/>
          </a:prstGeom>
          <a:noFill/>
          <a:ln/>
        </p:spPr>
        <p:txBody>
          <a:bodyPr wrap="square" lIns="0" tIns="0" rIns="0" bIns="0" rtlCol="0" anchor="ctr"/>
          <a:lstStyle/>
          <a:p>
            <a:pPr indent="0" marL="0">
              <a:buNone/>
            </a:pPr>
            <a:r>
              <a:rPr lang="en-US" sz="1150" b="1" dirty="0">
                <a:solidFill>
                  <a:srgbClr val="C85A2B"/>
                </a:solidFill>
                <a:latin typeface="Meiryo" pitchFamily="34" charset="0"/>
                <a:ea typeface="Meiryo" pitchFamily="34" charset="-122"/>
                <a:cs typeface="Meiryo" pitchFamily="34" charset="-120"/>
              </a:rPr>
              <a:t>MCS（メガワット充電）</a:t>
            </a:r>
            <a:endParaRPr lang="en-US" sz="1150" dirty="0"/>
          </a:p>
        </p:txBody>
      </p:sp>
      <p:sp>
        <p:nvSpPr>
          <p:cNvPr id="35" name="Text 33"/>
          <p:cNvSpPr/>
          <p:nvPr/>
        </p:nvSpPr>
        <p:spPr>
          <a:xfrm>
            <a:off x="6547104" y="5321808"/>
            <a:ext cx="4846320" cy="438912"/>
          </a:xfrm>
          <a:prstGeom prst="rect">
            <a:avLst/>
          </a:prstGeom>
          <a:noFill/>
          <a:ln/>
        </p:spPr>
        <p:txBody>
          <a:bodyPr wrap="square" lIns="0" tIns="0" rIns="0" bIns="0" rtlCol="0" anchor="ctr"/>
          <a:lstStyle/>
          <a:p>
            <a:pPr indent="0" marL="0">
              <a:lnSpc>
                <a:spcPts val="1400"/>
              </a:lnSpc>
              <a:buNone/>
            </a:pPr>
            <a:r>
              <a:rPr lang="en-US" sz="950" dirty="0">
                <a:solidFill>
                  <a:srgbClr val="AABAC2"/>
                </a:solidFill>
                <a:latin typeface="Meiryo" pitchFamily="34" charset="0"/>
                <a:ea typeface="Meiryo" pitchFamily="34" charset="-122"/>
                <a:cs typeface="Meiryo" pitchFamily="34" charset="-120"/>
              </a:rPr>
              <a:t>ISO 15118-20 ベース。物理層は差動信号の方向で議論が進むが、差動 PLC 案と 10BASE-T1S 案の情報が混在しており未確定。要ウォッチ。</a:t>
            </a:r>
            <a:endParaRPr lang="en-US" sz="950" dirty="0"/>
          </a:p>
        </p:txBody>
      </p:sp>
      <p:sp>
        <p:nvSpPr>
          <p:cNvPr id="36" name="Text 34"/>
          <p:cNvSpPr/>
          <p:nvPr/>
        </p:nvSpPr>
        <p:spPr>
          <a:xfrm>
            <a:off x="548640" y="6053328"/>
            <a:ext cx="11094415" cy="274320"/>
          </a:xfrm>
          <a:prstGeom prst="rect">
            <a:avLst/>
          </a:prstGeom>
          <a:noFill/>
          <a:ln/>
        </p:spPr>
        <p:txBody>
          <a:bodyPr wrap="square" lIns="0" tIns="0" rIns="0" bIns="0" rtlCol="0" anchor="ctr"/>
          <a:lstStyle/>
          <a:p>
            <a:pPr indent="0" marL="0">
              <a:buNone/>
            </a:pPr>
            <a:r>
              <a:rPr lang="en-US" sz="850" dirty="0">
                <a:solidFill>
                  <a:srgbClr val="5C6E77"/>
                </a:solidFill>
                <a:latin typeface="Meiryo" pitchFamily="34" charset="0"/>
                <a:ea typeface="Meiryo" pitchFamily="34" charset="-122"/>
                <a:cs typeface="Meiryo" pitchFamily="34" charset="-120"/>
              </a:rPr>
              <a:t>主な参照先： IEC 61851-1 ／ ISO 15118-2, -3, -20 ／ DIN 70121 ／ HomePlug Green PHY 仕様 ／ Qualcomm QCA7006AQ 製品ページ ／ Lumissil IS32CG5317 ／ CharIN ／ EVerest ／ Yamar Electronics DC-BUS</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この資料について</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自由に使ってください。授業・社内勉強会・セミナーでの利用を歓迎します</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16 / 16</a:t>
            </a:r>
            <a:endParaRPr lang="en-US" sz="900" dirty="0"/>
          </a:p>
        </p:txBody>
      </p:sp>
      <p:sp>
        <p:nvSpPr>
          <p:cNvPr id="8" name="Shape 6"/>
          <p:cNvSpPr/>
          <p:nvPr/>
        </p:nvSpPr>
        <p:spPr>
          <a:xfrm>
            <a:off x="548640" y="1517904"/>
            <a:ext cx="5486400" cy="4297680"/>
          </a:xfrm>
          <a:prstGeom prst="roundRect">
            <a:avLst>
              <a:gd name="adj" fmla="val 1277"/>
            </a:avLst>
          </a:prstGeom>
          <a:solidFill>
            <a:srgbClr val="F3F8E4"/>
          </a:solidFill>
          <a:ln w="12700">
            <a:solidFill>
              <a:srgbClr val="BBE04A"/>
            </a:solidFill>
            <a:prstDash val="solid"/>
          </a:ln>
        </p:spPr>
      </p:sp>
      <p:sp>
        <p:nvSpPr>
          <p:cNvPr id="9" name="Text 7"/>
          <p:cNvSpPr/>
          <p:nvPr/>
        </p:nvSpPr>
        <p:spPr>
          <a:xfrm>
            <a:off x="859536" y="1737360"/>
            <a:ext cx="4864608" cy="603504"/>
          </a:xfrm>
          <a:prstGeom prst="rect">
            <a:avLst/>
          </a:prstGeom>
          <a:noFill/>
          <a:ln/>
        </p:spPr>
        <p:txBody>
          <a:bodyPr wrap="square" lIns="0" tIns="0" rIns="0" bIns="0" rtlCol="0" anchor="ctr"/>
          <a:lstStyle/>
          <a:p>
            <a:pPr indent="0" marL="0">
              <a:buNone/>
            </a:pPr>
            <a:r>
              <a:rPr lang="en-US" sz="3000" b="1" dirty="0">
                <a:solidFill>
                  <a:srgbClr val="6F8F16"/>
                </a:solidFill>
                <a:latin typeface="Meiryo" pitchFamily="34" charset="0"/>
                <a:ea typeface="Meiryo" pitchFamily="34" charset="-122"/>
                <a:cs typeface="Meiryo" pitchFamily="34" charset="-120"/>
              </a:rPr>
              <a:t>CC BY 4.0</a:t>
            </a:r>
            <a:endParaRPr lang="en-US" sz="3000" dirty="0"/>
          </a:p>
        </p:txBody>
      </p:sp>
      <p:sp>
        <p:nvSpPr>
          <p:cNvPr id="10" name="Text 8"/>
          <p:cNvSpPr/>
          <p:nvPr/>
        </p:nvSpPr>
        <p:spPr>
          <a:xfrm>
            <a:off x="859536" y="2359152"/>
            <a:ext cx="4864608" cy="292608"/>
          </a:xfrm>
          <a:prstGeom prst="rect">
            <a:avLst/>
          </a:prstGeom>
          <a:noFill/>
          <a:ln/>
        </p:spPr>
        <p:txBody>
          <a:bodyPr wrap="square" lIns="0" tIns="0" rIns="0" bIns="0" rtlCol="0" anchor="ctr"/>
          <a:lstStyle/>
          <a:p>
            <a:pPr indent="0" marL="0">
              <a:buNone/>
            </a:pPr>
            <a:r>
              <a:rPr lang="en-US" sz="1150" dirty="0">
                <a:solidFill>
                  <a:srgbClr val="22343C"/>
                </a:solidFill>
                <a:latin typeface="Meiryo" pitchFamily="34" charset="0"/>
                <a:ea typeface="Meiryo" pitchFamily="34" charset="-122"/>
                <a:cs typeface="Meiryo" pitchFamily="34" charset="-120"/>
              </a:rPr>
              <a:t>クリエイティブ・コモンズ 表示 4.0 国際</a:t>
            </a:r>
            <a:endParaRPr lang="en-US" sz="1150" dirty="0"/>
          </a:p>
        </p:txBody>
      </p:sp>
      <p:sp>
        <p:nvSpPr>
          <p:cNvPr id="11" name="Shape 9"/>
          <p:cNvSpPr/>
          <p:nvPr/>
        </p:nvSpPr>
        <p:spPr>
          <a:xfrm>
            <a:off x="877824" y="2834640"/>
            <a:ext cx="256032" cy="256032"/>
          </a:xfrm>
          <a:prstGeom prst="ellipse">
            <a:avLst/>
          </a:prstGeom>
          <a:solidFill>
            <a:srgbClr val="BBE04A"/>
          </a:solidFill>
          <a:ln w="12700">
            <a:solidFill>
              <a:srgbClr val="BBE04A"/>
            </a:solidFill>
            <a:prstDash val="solid"/>
          </a:ln>
        </p:spPr>
      </p:sp>
      <p:sp>
        <p:nvSpPr>
          <p:cNvPr id="12" name="Text 10"/>
          <p:cNvSpPr/>
          <p:nvPr/>
        </p:nvSpPr>
        <p:spPr>
          <a:xfrm>
            <a:off x="877824" y="2834640"/>
            <a:ext cx="256032" cy="256032"/>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13" name="Text 11"/>
          <p:cNvSpPr/>
          <p:nvPr/>
        </p:nvSpPr>
        <p:spPr>
          <a:xfrm>
            <a:off x="1261872" y="2798064"/>
            <a:ext cx="4462272"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そのまま使えます</a:t>
            </a:r>
            <a:endParaRPr lang="en-US" sz="1250" dirty="0"/>
          </a:p>
        </p:txBody>
      </p:sp>
      <p:sp>
        <p:nvSpPr>
          <p:cNvPr id="14" name="Text 12"/>
          <p:cNvSpPr/>
          <p:nvPr/>
        </p:nvSpPr>
        <p:spPr>
          <a:xfrm>
            <a:off x="1261872" y="3072384"/>
            <a:ext cx="4462272" cy="274320"/>
          </a:xfrm>
          <a:prstGeom prst="rect">
            <a:avLst/>
          </a:prstGeom>
          <a:noFill/>
          <a:ln/>
        </p:spPr>
        <p:txBody>
          <a:bodyPr wrap="square" lIns="0" tIns="0" rIns="0" bIns="0" rtlCol="0" anchor="ctr"/>
          <a:lstStyle/>
          <a:p>
            <a:pPr indent="0" marL="0">
              <a:buNone/>
            </a:pPr>
            <a:r>
              <a:rPr lang="en-US" sz="1050" dirty="0">
                <a:solidFill>
                  <a:srgbClr val="22343C"/>
                </a:solidFill>
                <a:latin typeface="Meiryo" pitchFamily="34" charset="0"/>
                <a:ea typeface="Meiryo" pitchFamily="34" charset="-122"/>
                <a:cs typeface="Meiryo" pitchFamily="34" charset="-120"/>
              </a:rPr>
              <a:t>学校の授業、社内の勉強会、セミナー。営利・非営利を問いません</a:t>
            </a:r>
            <a:endParaRPr lang="en-US" sz="1050" dirty="0"/>
          </a:p>
        </p:txBody>
      </p:sp>
      <p:sp>
        <p:nvSpPr>
          <p:cNvPr id="15" name="Shape 13"/>
          <p:cNvSpPr/>
          <p:nvPr/>
        </p:nvSpPr>
        <p:spPr>
          <a:xfrm>
            <a:off x="877824" y="3493008"/>
            <a:ext cx="256032" cy="256032"/>
          </a:xfrm>
          <a:prstGeom prst="ellipse">
            <a:avLst/>
          </a:prstGeom>
          <a:solidFill>
            <a:srgbClr val="BBE04A"/>
          </a:solidFill>
          <a:ln w="12700">
            <a:solidFill>
              <a:srgbClr val="BBE04A"/>
            </a:solidFill>
            <a:prstDash val="solid"/>
          </a:ln>
        </p:spPr>
      </p:sp>
      <p:sp>
        <p:nvSpPr>
          <p:cNvPr id="16" name="Text 14"/>
          <p:cNvSpPr/>
          <p:nvPr/>
        </p:nvSpPr>
        <p:spPr>
          <a:xfrm>
            <a:off x="877824" y="3493008"/>
            <a:ext cx="256032" cy="256032"/>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17" name="Text 15"/>
          <p:cNvSpPr/>
          <p:nvPr/>
        </p:nvSpPr>
        <p:spPr>
          <a:xfrm>
            <a:off x="1261872" y="3456432"/>
            <a:ext cx="4462272"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変えても構いません</a:t>
            </a:r>
            <a:endParaRPr lang="en-US" sz="1250" dirty="0"/>
          </a:p>
        </p:txBody>
      </p:sp>
      <p:sp>
        <p:nvSpPr>
          <p:cNvPr id="18" name="Text 16"/>
          <p:cNvSpPr/>
          <p:nvPr/>
        </p:nvSpPr>
        <p:spPr>
          <a:xfrm>
            <a:off x="1261872" y="3730752"/>
            <a:ext cx="4462272" cy="274320"/>
          </a:xfrm>
          <a:prstGeom prst="rect">
            <a:avLst/>
          </a:prstGeom>
          <a:noFill/>
          <a:ln/>
        </p:spPr>
        <p:txBody>
          <a:bodyPr wrap="square" lIns="0" tIns="0" rIns="0" bIns="0" rtlCol="0" anchor="ctr"/>
          <a:lstStyle/>
          <a:p>
            <a:pPr indent="0" marL="0">
              <a:buNone/>
            </a:pPr>
            <a:r>
              <a:rPr lang="en-US" sz="1050" dirty="0">
                <a:solidFill>
                  <a:srgbClr val="22343C"/>
                </a:solidFill>
                <a:latin typeface="Meiryo" pitchFamily="34" charset="0"/>
                <a:ea typeface="Meiryo" pitchFamily="34" charset="-122"/>
                <a:cs typeface="Meiryo" pitchFamily="34" charset="-120"/>
              </a:rPr>
              <a:t>一部だけ抜き出す、順番を変える、直す、翻訳する。すべて自由です</a:t>
            </a:r>
            <a:endParaRPr lang="en-US" sz="1050" dirty="0"/>
          </a:p>
        </p:txBody>
      </p:sp>
      <p:sp>
        <p:nvSpPr>
          <p:cNvPr id="19" name="Shape 17"/>
          <p:cNvSpPr/>
          <p:nvPr/>
        </p:nvSpPr>
        <p:spPr>
          <a:xfrm>
            <a:off x="877824" y="4151376"/>
            <a:ext cx="256032" cy="256032"/>
          </a:xfrm>
          <a:prstGeom prst="ellipse">
            <a:avLst/>
          </a:prstGeom>
          <a:solidFill>
            <a:srgbClr val="BBE04A"/>
          </a:solidFill>
          <a:ln w="12700">
            <a:solidFill>
              <a:srgbClr val="BBE04A"/>
            </a:solidFill>
            <a:prstDash val="solid"/>
          </a:ln>
        </p:spPr>
      </p:sp>
      <p:sp>
        <p:nvSpPr>
          <p:cNvPr id="20" name="Text 18"/>
          <p:cNvSpPr/>
          <p:nvPr/>
        </p:nvSpPr>
        <p:spPr>
          <a:xfrm>
            <a:off x="877824" y="4151376"/>
            <a:ext cx="256032" cy="256032"/>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a:t>
            </a:r>
            <a:endParaRPr lang="en-US" sz="1100" dirty="0"/>
          </a:p>
        </p:txBody>
      </p:sp>
      <p:sp>
        <p:nvSpPr>
          <p:cNvPr id="21" name="Text 19"/>
          <p:cNvSpPr/>
          <p:nvPr/>
        </p:nvSpPr>
        <p:spPr>
          <a:xfrm>
            <a:off x="1261872" y="4114800"/>
            <a:ext cx="4462272"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配り直せます</a:t>
            </a:r>
            <a:endParaRPr lang="en-US" sz="1250" dirty="0"/>
          </a:p>
        </p:txBody>
      </p:sp>
      <p:sp>
        <p:nvSpPr>
          <p:cNvPr id="22" name="Text 20"/>
          <p:cNvSpPr/>
          <p:nvPr/>
        </p:nvSpPr>
        <p:spPr>
          <a:xfrm>
            <a:off x="1261872" y="4389120"/>
            <a:ext cx="4462272" cy="274320"/>
          </a:xfrm>
          <a:prstGeom prst="rect">
            <a:avLst/>
          </a:prstGeom>
          <a:noFill/>
          <a:ln/>
        </p:spPr>
        <p:txBody>
          <a:bodyPr wrap="square" lIns="0" tIns="0" rIns="0" bIns="0" rtlCol="0" anchor="ctr"/>
          <a:lstStyle/>
          <a:p>
            <a:pPr indent="0" marL="0">
              <a:buNone/>
            </a:pPr>
            <a:r>
              <a:rPr lang="en-US" sz="1050" dirty="0">
                <a:solidFill>
                  <a:srgbClr val="22343C"/>
                </a:solidFill>
                <a:latin typeface="Meiryo" pitchFamily="34" charset="0"/>
                <a:ea typeface="Meiryo" pitchFamily="34" charset="-122"/>
                <a:cs typeface="Meiryo" pitchFamily="34" charset="-120"/>
              </a:rPr>
              <a:t>そのまま、あるいは変えたものを、誰にでも再配布できます</a:t>
            </a:r>
            <a:endParaRPr lang="en-US" sz="1050" dirty="0"/>
          </a:p>
        </p:txBody>
      </p:sp>
      <p:sp>
        <p:nvSpPr>
          <p:cNvPr id="23" name="Text 21"/>
          <p:cNvSpPr/>
          <p:nvPr/>
        </p:nvSpPr>
        <p:spPr>
          <a:xfrm>
            <a:off x="859536" y="4828032"/>
            <a:ext cx="4864608" cy="274320"/>
          </a:xfrm>
          <a:prstGeom prst="rect">
            <a:avLst/>
          </a:prstGeom>
          <a:noFill/>
          <a:ln/>
        </p:spPr>
        <p:txBody>
          <a:bodyPr wrap="square" lIns="0" tIns="0" rIns="0" bIns="0" rtlCol="0" anchor="ctr"/>
          <a:lstStyle/>
          <a:p>
            <a:pPr indent="0" marL="0">
              <a:buNone/>
            </a:pPr>
            <a:r>
              <a:rPr lang="en-US" sz="1200" b="1" dirty="0">
                <a:solidFill>
                  <a:srgbClr val="6F8F16"/>
                </a:solidFill>
                <a:latin typeface="Meiryo" pitchFamily="34" charset="0"/>
                <a:ea typeface="Meiryo" pitchFamily="34" charset="-122"/>
                <a:cs typeface="Meiryo" pitchFamily="34" charset="-120"/>
              </a:rPr>
              <a:t>ひとつだけお願い ─ 出典を書いてください</a:t>
            </a:r>
            <a:endParaRPr lang="en-US" sz="1200" dirty="0"/>
          </a:p>
        </p:txBody>
      </p:sp>
      <p:sp>
        <p:nvSpPr>
          <p:cNvPr id="24" name="Shape 22"/>
          <p:cNvSpPr/>
          <p:nvPr/>
        </p:nvSpPr>
        <p:spPr>
          <a:xfrm>
            <a:off x="859536" y="5138928"/>
            <a:ext cx="4864608" cy="566928"/>
          </a:xfrm>
          <a:prstGeom prst="roundRect">
            <a:avLst>
              <a:gd name="adj" fmla="val 9677"/>
            </a:avLst>
          </a:prstGeom>
          <a:solidFill>
            <a:srgbClr val="FFFFFF"/>
          </a:solidFill>
          <a:ln w="12700">
            <a:solidFill>
              <a:srgbClr val="D7DFDB"/>
            </a:solidFill>
            <a:prstDash val="solid"/>
          </a:ln>
        </p:spPr>
      </p:sp>
      <p:sp>
        <p:nvSpPr>
          <p:cNvPr id="25" name="Text 23"/>
          <p:cNvSpPr/>
          <p:nvPr/>
        </p:nvSpPr>
        <p:spPr>
          <a:xfrm>
            <a:off x="1005840" y="5138928"/>
            <a:ext cx="4572000" cy="566928"/>
          </a:xfrm>
          <a:prstGeom prst="rect">
            <a:avLst/>
          </a:prstGeom>
          <a:noFill/>
          <a:ln/>
        </p:spPr>
        <p:txBody>
          <a:bodyPr wrap="square" lIns="0" tIns="0" rIns="0" bIns="0" rtlCol="0" anchor="ctr"/>
          <a:lstStyle/>
          <a:p>
            <a:pPr indent="0" marL="0">
              <a:lnSpc>
                <a:spcPts val="1500"/>
              </a:lnSpc>
              <a:buNone/>
            </a:pPr>
            <a:r>
              <a:rPr lang="en-US" sz="1050" dirty="0">
                <a:solidFill>
                  <a:srgbClr val="22343C"/>
                </a:solidFill>
                <a:latin typeface="Meiryo" pitchFamily="34" charset="0"/>
                <a:ea typeface="Meiryo" pitchFamily="34" charset="-122"/>
                <a:cs typeface="Meiryo" pitchFamily="34" charset="-120"/>
              </a:rPr>
              <a:t>『EVのPLC-IC入門』 ／ Mr.hoge ／ CC BY 4.0</a:t>
            </a:r>
            <a:endParaRPr lang="en-US" sz="1050" dirty="0"/>
          </a:p>
          <a:p>
            <a:pPr indent="0" marL="0">
              <a:lnSpc>
                <a:spcPts val="1500"/>
              </a:lnSpc>
              <a:buNone/>
            </a:pPr>
            <a:r>
              <a:rPr lang="en-US" sz="1050" dirty="0">
                <a:solidFill>
                  <a:srgbClr val="22343C"/>
                </a:solidFill>
                <a:latin typeface="Meiryo" pitchFamily="34" charset="0"/>
                <a:ea typeface="Meiryo" pitchFamily="34" charset="-122"/>
                <a:cs typeface="Meiryo" pitchFamily="34" charset="-120"/>
              </a:rPr>
              <a:t>https://ev-plc-materials.pages.dev</a:t>
            </a:r>
            <a:endParaRPr lang="en-US" sz="1050" dirty="0"/>
          </a:p>
        </p:txBody>
      </p:sp>
      <p:sp>
        <p:nvSpPr>
          <p:cNvPr id="26" name="Shape 24"/>
          <p:cNvSpPr/>
          <p:nvPr/>
        </p:nvSpPr>
        <p:spPr>
          <a:xfrm>
            <a:off x="6309360" y="1517904"/>
            <a:ext cx="5330952" cy="969264"/>
          </a:xfrm>
          <a:prstGeom prst="roundRect">
            <a:avLst>
              <a:gd name="adj" fmla="val 5660"/>
            </a:avLst>
          </a:prstGeom>
          <a:solidFill>
            <a:srgbClr val="FFFFFF"/>
          </a:solidFill>
          <a:ln w="12700">
            <a:solidFill>
              <a:srgbClr val="D7DFDB"/>
            </a:solidFill>
            <a:prstDash val="solid"/>
          </a:ln>
        </p:spPr>
      </p:sp>
      <p:sp>
        <p:nvSpPr>
          <p:cNvPr id="27" name="Text 25"/>
          <p:cNvSpPr/>
          <p:nvPr/>
        </p:nvSpPr>
        <p:spPr>
          <a:xfrm>
            <a:off x="6547104" y="1627632"/>
            <a:ext cx="4855464"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規格の内容は変わります</a:t>
            </a:r>
            <a:endParaRPr lang="en-US" sz="1250" dirty="0"/>
          </a:p>
        </p:txBody>
      </p:sp>
      <p:sp>
        <p:nvSpPr>
          <p:cNvPr id="28" name="Text 26"/>
          <p:cNvSpPr/>
          <p:nvPr/>
        </p:nvSpPr>
        <p:spPr>
          <a:xfrm>
            <a:off x="6547104" y="1920240"/>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22343C"/>
                </a:solidFill>
                <a:latin typeface="Meiryo" pitchFamily="34" charset="0"/>
                <a:ea typeface="Meiryo" pitchFamily="34" charset="-122"/>
                <a:cs typeface="Meiryo" pitchFamily="34" charset="-120"/>
              </a:rPr>
              <a:t>数値や手順は規格の改訂で変わることがあります。実際の開発では、必ず最新の規格書で確認してください。</a:t>
            </a:r>
            <a:endParaRPr lang="en-US" sz="1050" dirty="0"/>
          </a:p>
        </p:txBody>
      </p:sp>
      <p:sp>
        <p:nvSpPr>
          <p:cNvPr id="29" name="Shape 27"/>
          <p:cNvSpPr/>
          <p:nvPr/>
        </p:nvSpPr>
        <p:spPr>
          <a:xfrm>
            <a:off x="6309360" y="2578608"/>
            <a:ext cx="5330952" cy="969264"/>
          </a:xfrm>
          <a:prstGeom prst="roundRect">
            <a:avLst>
              <a:gd name="adj" fmla="val 5660"/>
            </a:avLst>
          </a:prstGeom>
          <a:solidFill>
            <a:srgbClr val="FFFFFF"/>
          </a:solidFill>
          <a:ln w="12700">
            <a:solidFill>
              <a:srgbClr val="D7DFDB"/>
            </a:solidFill>
            <a:prstDash val="solid"/>
          </a:ln>
        </p:spPr>
      </p:sp>
      <p:sp>
        <p:nvSpPr>
          <p:cNvPr id="30" name="Text 28"/>
          <p:cNvSpPr/>
          <p:nvPr/>
        </p:nvSpPr>
        <p:spPr>
          <a:xfrm>
            <a:off x="6547104" y="2688336"/>
            <a:ext cx="4855464"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特定の組織の見解ではありません</a:t>
            </a:r>
            <a:endParaRPr lang="en-US" sz="1250" dirty="0"/>
          </a:p>
        </p:txBody>
      </p:sp>
      <p:sp>
        <p:nvSpPr>
          <p:cNvPr id="31" name="Text 29"/>
          <p:cNvSpPr/>
          <p:nvPr/>
        </p:nvSpPr>
        <p:spPr>
          <a:xfrm>
            <a:off x="6547104" y="2980944"/>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22343C"/>
                </a:solidFill>
                <a:latin typeface="Meiryo" pitchFamily="34" charset="0"/>
                <a:ea typeface="Meiryo" pitchFamily="34" charset="-122"/>
                <a:cs typeface="Meiryo" pitchFamily="34" charset="-120"/>
              </a:rPr>
              <a:t>この資料は学習用にまとめたものです。いかなる企業・団体の公式見解も代表しません。</a:t>
            </a:r>
            <a:endParaRPr lang="en-US" sz="1050" dirty="0"/>
          </a:p>
        </p:txBody>
      </p:sp>
      <p:sp>
        <p:nvSpPr>
          <p:cNvPr id="32" name="Shape 30"/>
          <p:cNvSpPr/>
          <p:nvPr/>
        </p:nvSpPr>
        <p:spPr>
          <a:xfrm>
            <a:off x="6309360" y="3639312"/>
            <a:ext cx="5330952" cy="969264"/>
          </a:xfrm>
          <a:prstGeom prst="roundRect">
            <a:avLst>
              <a:gd name="adj" fmla="val 5660"/>
            </a:avLst>
          </a:prstGeom>
          <a:solidFill>
            <a:srgbClr val="FFFFFF"/>
          </a:solidFill>
          <a:ln w="12700">
            <a:solidFill>
              <a:srgbClr val="D7DFDB"/>
            </a:solidFill>
            <a:prstDash val="solid"/>
          </a:ln>
        </p:spPr>
      </p:sp>
      <p:sp>
        <p:nvSpPr>
          <p:cNvPr id="33" name="Text 31"/>
          <p:cNvSpPr/>
          <p:nvPr/>
        </p:nvSpPr>
        <p:spPr>
          <a:xfrm>
            <a:off x="6547104" y="3749040"/>
            <a:ext cx="4855464"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製品名・会社名について</a:t>
            </a:r>
            <a:endParaRPr lang="en-US" sz="1250" dirty="0"/>
          </a:p>
        </p:txBody>
      </p:sp>
      <p:sp>
        <p:nvSpPr>
          <p:cNvPr id="34" name="Text 32"/>
          <p:cNvSpPr/>
          <p:nvPr/>
        </p:nvSpPr>
        <p:spPr>
          <a:xfrm>
            <a:off x="6547104" y="4041648"/>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22343C"/>
                </a:solidFill>
                <a:latin typeface="Meiryo" pitchFamily="34" charset="0"/>
                <a:ea typeface="Meiryo" pitchFamily="34" charset="-122"/>
                <a:cs typeface="Meiryo" pitchFamily="34" charset="-120"/>
              </a:rPr>
              <a:t>各社の商標です。説明のために挙げているだけで、推奨や提携を示すものではありません。</a:t>
            </a:r>
            <a:endParaRPr lang="en-US" sz="1050" dirty="0"/>
          </a:p>
        </p:txBody>
      </p:sp>
      <p:sp>
        <p:nvSpPr>
          <p:cNvPr id="35" name="Shape 33"/>
          <p:cNvSpPr/>
          <p:nvPr/>
        </p:nvSpPr>
        <p:spPr>
          <a:xfrm>
            <a:off x="6309360" y="4700016"/>
            <a:ext cx="5330952" cy="969264"/>
          </a:xfrm>
          <a:prstGeom prst="roundRect">
            <a:avLst>
              <a:gd name="adj" fmla="val 5660"/>
            </a:avLst>
          </a:prstGeom>
          <a:solidFill>
            <a:srgbClr val="FFFFFF"/>
          </a:solidFill>
          <a:ln w="12700">
            <a:solidFill>
              <a:srgbClr val="D7DFDB"/>
            </a:solidFill>
            <a:prstDash val="solid"/>
          </a:ln>
        </p:spPr>
      </p:sp>
      <p:sp>
        <p:nvSpPr>
          <p:cNvPr id="36" name="Text 34"/>
          <p:cNvSpPr/>
          <p:nvPr/>
        </p:nvSpPr>
        <p:spPr>
          <a:xfrm>
            <a:off x="6547104" y="4809744"/>
            <a:ext cx="4855464" cy="274320"/>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誤りを見つけたら</a:t>
            </a:r>
            <a:endParaRPr lang="en-US" sz="1250" dirty="0"/>
          </a:p>
        </p:txBody>
      </p:sp>
      <p:sp>
        <p:nvSpPr>
          <p:cNvPr id="37" name="Text 35"/>
          <p:cNvSpPr/>
          <p:nvPr/>
        </p:nvSpPr>
        <p:spPr>
          <a:xfrm>
            <a:off x="6547104" y="5102352"/>
            <a:ext cx="4855464" cy="493776"/>
          </a:xfrm>
          <a:prstGeom prst="rect">
            <a:avLst/>
          </a:prstGeom>
          <a:noFill/>
          <a:ln/>
        </p:spPr>
        <p:txBody>
          <a:bodyPr wrap="square" lIns="0" tIns="0" rIns="0" bIns="0" rtlCol="0" anchor="ctr"/>
          <a:lstStyle/>
          <a:p>
            <a:pPr indent="0" marL="0">
              <a:lnSpc>
                <a:spcPts val="1500"/>
              </a:lnSpc>
              <a:buNone/>
            </a:pPr>
            <a:r>
              <a:rPr lang="en-US" sz="1050" dirty="0">
                <a:solidFill>
                  <a:srgbClr val="22343C"/>
                </a:solidFill>
                <a:latin typeface="Meiryo" pitchFamily="34" charset="0"/>
                <a:ea typeface="Meiryo" pitchFamily="34" charset="-122"/>
                <a:cs typeface="Meiryo" pitchFamily="34" charset="-120"/>
              </a:rPr>
              <a:t>教えていただけると助かります。直した版を公開します。</a:t>
            </a:r>
            <a:endParaRPr lang="en-US" sz="1050" dirty="0"/>
          </a:p>
        </p:txBody>
      </p:sp>
      <p:sp>
        <p:nvSpPr>
          <p:cNvPr id="38" name="Text 36"/>
          <p:cNvSpPr/>
          <p:nvPr/>
        </p:nvSpPr>
        <p:spPr>
          <a:xfrm>
            <a:off x="6309360" y="5779008"/>
            <a:ext cx="5330952" cy="274320"/>
          </a:xfrm>
          <a:prstGeom prst="rect">
            <a:avLst/>
          </a:prstGeom>
          <a:noFill/>
          <a:ln/>
        </p:spPr>
        <p:txBody>
          <a:bodyPr wrap="square" lIns="0" tIns="0" rIns="0" bIns="0" rtlCol="0" anchor="ctr"/>
          <a:lstStyle/>
          <a:p>
            <a:pPr indent="0" marL="0">
              <a:buNone/>
            </a:pPr>
            <a:r>
              <a:rPr lang="en-US" sz="1050" dirty="0">
                <a:solidFill>
                  <a:srgbClr val="6A7B83"/>
                </a:solidFill>
                <a:latin typeface="Meiryo" pitchFamily="34" charset="0"/>
                <a:ea typeface="Meiryo" pitchFamily="34" charset="-122"/>
                <a:cs typeface="Meiryo" pitchFamily="34" charset="-120"/>
              </a:rPr>
              <a:t>2026年8月版 v1.0　／　自動車開発経験者向け 30分版</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0</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この30分のゴールと進め方</a:t>
            </a:r>
            <a:endParaRPr lang="en-US" sz="2600" dirty="0"/>
          </a:p>
        </p:txBody>
      </p:sp>
      <p:sp>
        <p:nvSpPr>
          <p:cNvPr id="5" name="Text 3"/>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6" name="Text 4"/>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2 / 16</a:t>
            </a:r>
            <a:endParaRPr lang="en-US" sz="900" dirty="0"/>
          </a:p>
        </p:txBody>
      </p:sp>
      <p:sp>
        <p:nvSpPr>
          <p:cNvPr id="7" name="Text 5"/>
          <p:cNvSpPr/>
          <p:nvPr/>
        </p:nvSpPr>
        <p:spPr>
          <a:xfrm>
            <a:off x="548640" y="1234440"/>
            <a:ext cx="4937760" cy="320040"/>
          </a:xfrm>
          <a:prstGeom prst="rect">
            <a:avLst/>
          </a:prstGeom>
          <a:noFill/>
          <a:ln/>
        </p:spPr>
        <p:txBody>
          <a:bodyPr wrap="square" lIns="0" tIns="0" rIns="0" bIns="0" rtlCol="0" anchor="ctr"/>
          <a:lstStyle/>
          <a:p>
            <a:pPr indent="0" marL="0">
              <a:buNone/>
            </a:pPr>
            <a:r>
              <a:rPr lang="en-US" sz="1500" b="1" dirty="0">
                <a:solidFill>
                  <a:srgbClr val="0E1F2A"/>
                </a:solidFill>
                <a:latin typeface="Meiryo" pitchFamily="34" charset="0"/>
                <a:ea typeface="Meiryo" pitchFamily="34" charset="-122"/>
                <a:cs typeface="Meiryo" pitchFamily="34" charset="-120"/>
              </a:rPr>
              <a:t>この勉強会のゴール</a:t>
            </a:r>
            <a:endParaRPr lang="en-US" sz="1500" dirty="0"/>
          </a:p>
        </p:txBody>
      </p:sp>
      <p:sp>
        <p:nvSpPr>
          <p:cNvPr id="8" name="Shape 6"/>
          <p:cNvSpPr/>
          <p:nvPr/>
        </p:nvSpPr>
        <p:spPr>
          <a:xfrm>
            <a:off x="548640" y="1664208"/>
            <a:ext cx="4937760" cy="1371600"/>
          </a:xfrm>
          <a:prstGeom prst="roundRect">
            <a:avLst>
              <a:gd name="adj" fmla="val 4000"/>
            </a:avLst>
          </a:prstGeom>
          <a:solidFill>
            <a:srgbClr val="FFFFFF"/>
          </a:solidFill>
          <a:ln w="12700">
            <a:solidFill>
              <a:srgbClr val="D7DFDB"/>
            </a:solidFill>
            <a:prstDash val="solid"/>
          </a:ln>
        </p:spPr>
      </p:sp>
      <p:sp>
        <p:nvSpPr>
          <p:cNvPr id="9" name="Shape 7"/>
          <p:cNvSpPr/>
          <p:nvPr/>
        </p:nvSpPr>
        <p:spPr>
          <a:xfrm>
            <a:off x="804672" y="1920240"/>
            <a:ext cx="365760" cy="365760"/>
          </a:xfrm>
          <a:prstGeom prst="ellipse">
            <a:avLst/>
          </a:prstGeom>
          <a:solidFill>
            <a:srgbClr val="BBE04A"/>
          </a:solidFill>
          <a:ln w="12700">
            <a:solidFill>
              <a:srgbClr val="BBE04A"/>
            </a:solidFill>
            <a:prstDash val="solid"/>
          </a:ln>
        </p:spPr>
      </p:sp>
      <p:sp>
        <p:nvSpPr>
          <p:cNvPr id="10" name="Text 8"/>
          <p:cNvSpPr/>
          <p:nvPr/>
        </p:nvSpPr>
        <p:spPr>
          <a:xfrm>
            <a:off x="804672" y="1920240"/>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1</a:t>
            </a:r>
            <a:endParaRPr lang="en-US" sz="1300" dirty="0"/>
          </a:p>
        </p:txBody>
      </p:sp>
      <p:sp>
        <p:nvSpPr>
          <p:cNvPr id="11" name="Text 9"/>
          <p:cNvSpPr/>
          <p:nvPr/>
        </p:nvSpPr>
        <p:spPr>
          <a:xfrm>
            <a:off x="1298448" y="1901952"/>
            <a:ext cx="3931920" cy="292608"/>
          </a:xfrm>
          <a:prstGeom prst="rect">
            <a:avLst/>
          </a:prstGeom>
          <a:noFill/>
          <a:ln/>
        </p:spPr>
        <p:txBody>
          <a:bodyPr wrap="square" lIns="0" tIns="0" rIns="0" bIns="0" rtlCol="0" anchor="ctr"/>
          <a:lstStyle/>
          <a:p>
            <a:pPr indent="0" marL="0">
              <a:buNone/>
            </a:pPr>
            <a:r>
              <a:rPr lang="en-US" sz="1350" b="1" dirty="0">
                <a:solidFill>
                  <a:srgbClr val="0E1F2A"/>
                </a:solidFill>
                <a:latin typeface="Meiryo" pitchFamily="34" charset="0"/>
                <a:ea typeface="Meiryo" pitchFamily="34" charset="-122"/>
                <a:cs typeface="Meiryo" pitchFamily="34" charset="-120"/>
              </a:rPr>
              <a:t>説明できる</a:t>
            </a:r>
            <a:endParaRPr lang="en-US" sz="1350" dirty="0"/>
          </a:p>
        </p:txBody>
      </p:sp>
      <p:sp>
        <p:nvSpPr>
          <p:cNvPr id="12" name="Text 10"/>
          <p:cNvSpPr/>
          <p:nvPr/>
        </p:nvSpPr>
        <p:spPr>
          <a:xfrm>
            <a:off x="1298448" y="2249424"/>
            <a:ext cx="3931920" cy="658368"/>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CCS急速充電で、コントロールパイロット線1本の上に何が乗っていて、車と充電器が何を話しているのかを、人に説明できる</a:t>
            </a:r>
            <a:endParaRPr lang="en-US" sz="1050" dirty="0"/>
          </a:p>
        </p:txBody>
      </p:sp>
      <p:sp>
        <p:nvSpPr>
          <p:cNvPr id="13" name="Shape 11"/>
          <p:cNvSpPr/>
          <p:nvPr/>
        </p:nvSpPr>
        <p:spPr>
          <a:xfrm>
            <a:off x="548640" y="3182112"/>
            <a:ext cx="4937760" cy="1371600"/>
          </a:xfrm>
          <a:prstGeom prst="roundRect">
            <a:avLst>
              <a:gd name="adj" fmla="val 4000"/>
            </a:avLst>
          </a:prstGeom>
          <a:solidFill>
            <a:srgbClr val="FFFFFF"/>
          </a:solidFill>
          <a:ln w="12700">
            <a:solidFill>
              <a:srgbClr val="D7DFDB"/>
            </a:solidFill>
            <a:prstDash val="solid"/>
          </a:ln>
        </p:spPr>
      </p:sp>
      <p:sp>
        <p:nvSpPr>
          <p:cNvPr id="14" name="Shape 12"/>
          <p:cNvSpPr/>
          <p:nvPr/>
        </p:nvSpPr>
        <p:spPr>
          <a:xfrm>
            <a:off x="804672" y="3438144"/>
            <a:ext cx="365760" cy="365760"/>
          </a:xfrm>
          <a:prstGeom prst="ellipse">
            <a:avLst/>
          </a:prstGeom>
          <a:solidFill>
            <a:srgbClr val="BBE04A"/>
          </a:solidFill>
          <a:ln w="12700">
            <a:solidFill>
              <a:srgbClr val="BBE04A"/>
            </a:solidFill>
            <a:prstDash val="solid"/>
          </a:ln>
        </p:spPr>
      </p:sp>
      <p:sp>
        <p:nvSpPr>
          <p:cNvPr id="15" name="Text 13"/>
          <p:cNvSpPr/>
          <p:nvPr/>
        </p:nvSpPr>
        <p:spPr>
          <a:xfrm>
            <a:off x="804672" y="3438144"/>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2</a:t>
            </a:r>
            <a:endParaRPr lang="en-US" sz="1300" dirty="0"/>
          </a:p>
        </p:txBody>
      </p:sp>
      <p:sp>
        <p:nvSpPr>
          <p:cNvPr id="16" name="Text 14"/>
          <p:cNvSpPr/>
          <p:nvPr/>
        </p:nvSpPr>
        <p:spPr>
          <a:xfrm>
            <a:off x="1298448" y="3419856"/>
            <a:ext cx="3931920" cy="292608"/>
          </a:xfrm>
          <a:prstGeom prst="rect">
            <a:avLst/>
          </a:prstGeom>
          <a:noFill/>
          <a:ln/>
        </p:spPr>
        <p:txBody>
          <a:bodyPr wrap="square" lIns="0" tIns="0" rIns="0" bIns="0" rtlCol="0" anchor="ctr"/>
          <a:lstStyle/>
          <a:p>
            <a:pPr indent="0" marL="0">
              <a:buNone/>
            </a:pPr>
            <a:r>
              <a:rPr lang="en-US" sz="1350" b="1" dirty="0">
                <a:solidFill>
                  <a:srgbClr val="0E1F2A"/>
                </a:solidFill>
                <a:latin typeface="Meiryo" pitchFamily="34" charset="0"/>
                <a:ea typeface="Meiryo" pitchFamily="34" charset="-122"/>
                <a:cs typeface="Meiryo" pitchFamily="34" charset="-120"/>
              </a:rPr>
              <a:t>構造が分かる</a:t>
            </a:r>
            <a:endParaRPr lang="en-US" sz="1350" dirty="0"/>
          </a:p>
        </p:txBody>
      </p:sp>
      <p:sp>
        <p:nvSpPr>
          <p:cNvPr id="17" name="Text 15"/>
          <p:cNvSpPr/>
          <p:nvPr/>
        </p:nvSpPr>
        <p:spPr>
          <a:xfrm>
            <a:off x="1298448" y="3767328"/>
            <a:ext cx="3931920" cy="658368"/>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PLC-ICの機能ブロックと、その外側の結合回路が何のためにあるのかが、ブロック図レベルで分かる</a:t>
            </a:r>
            <a:endParaRPr lang="en-US" sz="1050" dirty="0"/>
          </a:p>
        </p:txBody>
      </p:sp>
      <p:sp>
        <p:nvSpPr>
          <p:cNvPr id="18" name="Shape 16"/>
          <p:cNvSpPr/>
          <p:nvPr/>
        </p:nvSpPr>
        <p:spPr>
          <a:xfrm>
            <a:off x="548640" y="4700016"/>
            <a:ext cx="4937760" cy="1371600"/>
          </a:xfrm>
          <a:prstGeom prst="roundRect">
            <a:avLst>
              <a:gd name="adj" fmla="val 4000"/>
            </a:avLst>
          </a:prstGeom>
          <a:solidFill>
            <a:srgbClr val="FFFFFF"/>
          </a:solidFill>
          <a:ln w="12700">
            <a:solidFill>
              <a:srgbClr val="D7DFDB"/>
            </a:solidFill>
            <a:prstDash val="solid"/>
          </a:ln>
        </p:spPr>
      </p:sp>
      <p:sp>
        <p:nvSpPr>
          <p:cNvPr id="19" name="Shape 17"/>
          <p:cNvSpPr/>
          <p:nvPr/>
        </p:nvSpPr>
        <p:spPr>
          <a:xfrm>
            <a:off x="804672" y="4956048"/>
            <a:ext cx="365760" cy="365760"/>
          </a:xfrm>
          <a:prstGeom prst="ellipse">
            <a:avLst/>
          </a:prstGeom>
          <a:solidFill>
            <a:srgbClr val="BBE04A"/>
          </a:solidFill>
          <a:ln w="12700">
            <a:solidFill>
              <a:srgbClr val="BBE04A"/>
            </a:solidFill>
            <a:prstDash val="solid"/>
          </a:ln>
        </p:spPr>
      </p:sp>
      <p:sp>
        <p:nvSpPr>
          <p:cNvPr id="20" name="Text 18"/>
          <p:cNvSpPr/>
          <p:nvPr/>
        </p:nvSpPr>
        <p:spPr>
          <a:xfrm>
            <a:off x="804672" y="4956048"/>
            <a:ext cx="365760" cy="365760"/>
          </a:xfrm>
          <a:prstGeom prst="rect">
            <a:avLst/>
          </a:prstGeom>
          <a:noFill/>
          <a:ln/>
        </p:spPr>
        <p:txBody>
          <a:bodyPr wrap="square" lIns="0" tIns="0" rIns="0" bIns="0" rtlCol="0" anchor="ctr"/>
          <a:lstStyle/>
          <a:p>
            <a:pPr algn="ctr" indent="0" marL="0">
              <a:buNone/>
            </a:pPr>
            <a:r>
              <a:rPr lang="en-US" sz="1300" b="1" dirty="0">
                <a:solidFill>
                  <a:srgbClr val="0E1F2A"/>
                </a:solidFill>
                <a:latin typeface="Meiryo" pitchFamily="34" charset="0"/>
                <a:ea typeface="Meiryo" pitchFamily="34" charset="-122"/>
                <a:cs typeface="Meiryo" pitchFamily="34" charset="-120"/>
              </a:rPr>
              <a:t>3</a:t>
            </a:r>
            <a:endParaRPr lang="en-US" sz="1300" dirty="0"/>
          </a:p>
        </p:txBody>
      </p:sp>
      <p:sp>
        <p:nvSpPr>
          <p:cNvPr id="21" name="Text 19"/>
          <p:cNvSpPr/>
          <p:nvPr/>
        </p:nvSpPr>
        <p:spPr>
          <a:xfrm>
            <a:off x="1298448" y="4937760"/>
            <a:ext cx="3931920" cy="292608"/>
          </a:xfrm>
          <a:prstGeom prst="rect">
            <a:avLst/>
          </a:prstGeom>
          <a:noFill/>
          <a:ln/>
        </p:spPr>
        <p:txBody>
          <a:bodyPr wrap="square" lIns="0" tIns="0" rIns="0" bIns="0" rtlCol="0" anchor="ctr"/>
          <a:lstStyle/>
          <a:p>
            <a:pPr indent="0" marL="0">
              <a:buNone/>
            </a:pPr>
            <a:r>
              <a:rPr lang="en-US" sz="1350" b="1" dirty="0">
                <a:solidFill>
                  <a:srgbClr val="0E1F2A"/>
                </a:solidFill>
                <a:latin typeface="Meiryo" pitchFamily="34" charset="0"/>
                <a:ea typeface="Meiryo" pitchFamily="34" charset="-122"/>
                <a:cs typeface="Meiryo" pitchFamily="34" charset="-120"/>
              </a:rPr>
              <a:t>当たりがつく</a:t>
            </a:r>
            <a:endParaRPr lang="en-US" sz="1350" dirty="0"/>
          </a:p>
        </p:txBody>
      </p:sp>
      <p:sp>
        <p:nvSpPr>
          <p:cNvPr id="22" name="Text 20"/>
          <p:cNvSpPr/>
          <p:nvPr/>
        </p:nvSpPr>
        <p:spPr>
          <a:xfrm>
            <a:off x="1298448" y="5285232"/>
            <a:ext cx="3931920" cy="658368"/>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自分の担当領域で、どこがトラブルになりやすいのか（SLAC・証明書・ノイズ・相互接続性）の見当がつく</a:t>
            </a:r>
            <a:endParaRPr lang="en-US" sz="1050" dirty="0"/>
          </a:p>
        </p:txBody>
      </p:sp>
      <p:sp>
        <p:nvSpPr>
          <p:cNvPr id="23" name="Text 21"/>
          <p:cNvSpPr/>
          <p:nvPr/>
        </p:nvSpPr>
        <p:spPr>
          <a:xfrm>
            <a:off x="6035040" y="1234440"/>
            <a:ext cx="5605272" cy="320040"/>
          </a:xfrm>
          <a:prstGeom prst="rect">
            <a:avLst/>
          </a:prstGeom>
          <a:noFill/>
          <a:ln/>
        </p:spPr>
        <p:txBody>
          <a:bodyPr wrap="square" lIns="0" tIns="0" rIns="0" bIns="0" rtlCol="0" anchor="ctr"/>
          <a:lstStyle/>
          <a:p>
            <a:pPr indent="0" marL="0">
              <a:buNone/>
            </a:pPr>
            <a:r>
              <a:rPr lang="en-US" sz="1500" b="1" dirty="0">
                <a:solidFill>
                  <a:srgbClr val="0E1F2A"/>
                </a:solidFill>
                <a:latin typeface="Meiryo" pitchFamily="34" charset="0"/>
                <a:ea typeface="Meiryo" pitchFamily="34" charset="-122"/>
                <a:cs typeface="Meiryo" pitchFamily="34" charset="-120"/>
              </a:rPr>
              <a:t>進め方（6章）</a:t>
            </a:r>
            <a:endParaRPr lang="en-US" sz="1500" dirty="0"/>
          </a:p>
        </p:txBody>
      </p:sp>
      <p:sp>
        <p:nvSpPr>
          <p:cNvPr id="24" name="Shape 22"/>
          <p:cNvSpPr/>
          <p:nvPr/>
        </p:nvSpPr>
        <p:spPr>
          <a:xfrm>
            <a:off x="6035040" y="1664208"/>
            <a:ext cx="5605272" cy="4261104"/>
          </a:xfrm>
          <a:prstGeom prst="roundRect">
            <a:avLst>
              <a:gd name="adj" fmla="val 1288"/>
            </a:avLst>
          </a:prstGeom>
          <a:solidFill>
            <a:srgbClr val="F2F5F3"/>
          </a:solidFill>
          <a:ln w="12700">
            <a:solidFill>
              <a:srgbClr val="D7DFDB"/>
            </a:solidFill>
            <a:prstDash val="solid"/>
          </a:ln>
        </p:spPr>
      </p:sp>
      <p:sp>
        <p:nvSpPr>
          <p:cNvPr id="25" name="Shape 23"/>
          <p:cNvSpPr/>
          <p:nvPr/>
        </p:nvSpPr>
        <p:spPr>
          <a:xfrm>
            <a:off x="6272784" y="1965960"/>
            <a:ext cx="310896" cy="310896"/>
          </a:xfrm>
          <a:prstGeom prst="ellipse">
            <a:avLst/>
          </a:prstGeom>
          <a:solidFill>
            <a:srgbClr val="0E1F2A"/>
          </a:solidFill>
          <a:ln w="12700">
            <a:solidFill>
              <a:srgbClr val="0E1F2A"/>
            </a:solidFill>
            <a:prstDash val="solid"/>
          </a:ln>
        </p:spPr>
      </p:sp>
      <p:sp>
        <p:nvSpPr>
          <p:cNvPr id="26" name="Text 24"/>
          <p:cNvSpPr/>
          <p:nvPr/>
        </p:nvSpPr>
        <p:spPr>
          <a:xfrm>
            <a:off x="6272784" y="1965960"/>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1</a:t>
            </a:r>
            <a:endParaRPr lang="en-US" sz="1100" dirty="0"/>
          </a:p>
        </p:txBody>
      </p:sp>
      <p:sp>
        <p:nvSpPr>
          <p:cNvPr id="27" name="Text 25"/>
          <p:cNvSpPr/>
          <p:nvPr/>
        </p:nvSpPr>
        <p:spPr>
          <a:xfrm>
            <a:off x="6693408" y="1901952"/>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なぜ PLC なのか</a:t>
            </a:r>
            <a:endParaRPr lang="en-US" sz="1200" dirty="0"/>
          </a:p>
        </p:txBody>
      </p:sp>
      <p:sp>
        <p:nvSpPr>
          <p:cNvPr id="28" name="Text 26"/>
          <p:cNvSpPr/>
          <p:nvPr/>
        </p:nvSpPr>
        <p:spPr>
          <a:xfrm>
            <a:off x="6693408" y="2176272"/>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コネクタに線が足りない、という制約から始まった話</a:t>
            </a:r>
            <a:endParaRPr lang="en-US" sz="950" dirty="0"/>
          </a:p>
        </p:txBody>
      </p:sp>
      <p:sp>
        <p:nvSpPr>
          <p:cNvPr id="29" name="Text 27"/>
          <p:cNvSpPr/>
          <p:nvPr/>
        </p:nvSpPr>
        <p:spPr>
          <a:xfrm>
            <a:off x="10680192" y="1901952"/>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p.3</a:t>
            </a:r>
            <a:endParaRPr lang="en-US" sz="1000" dirty="0"/>
          </a:p>
        </p:txBody>
      </p:sp>
      <p:sp>
        <p:nvSpPr>
          <p:cNvPr id="30" name="Shape 28"/>
          <p:cNvSpPr/>
          <p:nvPr/>
        </p:nvSpPr>
        <p:spPr>
          <a:xfrm>
            <a:off x="6272784" y="2642616"/>
            <a:ext cx="310896" cy="310896"/>
          </a:xfrm>
          <a:prstGeom prst="ellipse">
            <a:avLst/>
          </a:prstGeom>
          <a:solidFill>
            <a:srgbClr val="0E1F2A"/>
          </a:solidFill>
          <a:ln w="12700">
            <a:solidFill>
              <a:srgbClr val="0E1F2A"/>
            </a:solidFill>
            <a:prstDash val="solid"/>
          </a:ln>
        </p:spPr>
      </p:sp>
      <p:sp>
        <p:nvSpPr>
          <p:cNvPr id="31" name="Text 29"/>
          <p:cNvSpPr/>
          <p:nvPr/>
        </p:nvSpPr>
        <p:spPr>
          <a:xfrm>
            <a:off x="6272784" y="2642616"/>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2</a:t>
            </a:r>
            <a:endParaRPr lang="en-US" sz="1100" dirty="0"/>
          </a:p>
        </p:txBody>
      </p:sp>
      <p:sp>
        <p:nvSpPr>
          <p:cNvPr id="32" name="Text 30"/>
          <p:cNvSpPr/>
          <p:nvPr/>
        </p:nvSpPr>
        <p:spPr>
          <a:xfrm>
            <a:off x="6693408" y="2578608"/>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CP線の物理層と HomePlug Green PHY</a:t>
            </a:r>
            <a:endParaRPr lang="en-US" sz="1200" dirty="0"/>
          </a:p>
        </p:txBody>
      </p:sp>
      <p:sp>
        <p:nvSpPr>
          <p:cNvPr id="33" name="Text 31"/>
          <p:cNvSpPr/>
          <p:nvPr/>
        </p:nvSpPr>
        <p:spPr>
          <a:xfrm>
            <a:off x="6693408" y="2852928"/>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1本の線に2つの信号を同居させる仕組み</a:t>
            </a:r>
            <a:endParaRPr lang="en-US" sz="950" dirty="0"/>
          </a:p>
        </p:txBody>
      </p:sp>
      <p:sp>
        <p:nvSpPr>
          <p:cNvPr id="34" name="Text 32"/>
          <p:cNvSpPr/>
          <p:nvPr/>
        </p:nvSpPr>
        <p:spPr>
          <a:xfrm>
            <a:off x="10680192" y="2578608"/>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p.4–6</a:t>
            </a:r>
            <a:endParaRPr lang="en-US" sz="1000" dirty="0"/>
          </a:p>
        </p:txBody>
      </p:sp>
      <p:sp>
        <p:nvSpPr>
          <p:cNvPr id="35" name="Shape 33"/>
          <p:cNvSpPr/>
          <p:nvPr/>
        </p:nvSpPr>
        <p:spPr>
          <a:xfrm>
            <a:off x="6272784" y="3319272"/>
            <a:ext cx="310896" cy="310896"/>
          </a:xfrm>
          <a:prstGeom prst="ellipse">
            <a:avLst/>
          </a:prstGeom>
          <a:solidFill>
            <a:srgbClr val="0E1F2A"/>
          </a:solidFill>
          <a:ln w="12700">
            <a:solidFill>
              <a:srgbClr val="0E1F2A"/>
            </a:solidFill>
            <a:prstDash val="solid"/>
          </a:ln>
        </p:spPr>
      </p:sp>
      <p:sp>
        <p:nvSpPr>
          <p:cNvPr id="36" name="Text 34"/>
          <p:cNvSpPr/>
          <p:nvPr/>
        </p:nvSpPr>
        <p:spPr>
          <a:xfrm>
            <a:off x="6272784" y="3319272"/>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3</a:t>
            </a:r>
            <a:endParaRPr lang="en-US" sz="1100" dirty="0"/>
          </a:p>
        </p:txBody>
      </p:sp>
      <p:sp>
        <p:nvSpPr>
          <p:cNvPr id="37" name="Text 35"/>
          <p:cNvSpPr/>
          <p:nvPr/>
        </p:nvSpPr>
        <p:spPr>
          <a:xfrm>
            <a:off x="6693408" y="3255264"/>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つながるまで：SLAC と V2G シーケンス</a:t>
            </a:r>
            <a:endParaRPr lang="en-US" sz="1200" dirty="0"/>
          </a:p>
        </p:txBody>
      </p:sp>
      <p:sp>
        <p:nvSpPr>
          <p:cNvPr id="38" name="Text 36"/>
          <p:cNvSpPr/>
          <p:nvPr/>
        </p:nvSpPr>
        <p:spPr>
          <a:xfrm>
            <a:off x="6693408" y="3529584"/>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隣の充電器と間違えない仕掛け／充電開始までの流れ</a:t>
            </a:r>
            <a:endParaRPr lang="en-US" sz="950" dirty="0"/>
          </a:p>
        </p:txBody>
      </p:sp>
      <p:sp>
        <p:nvSpPr>
          <p:cNvPr id="39" name="Text 37"/>
          <p:cNvSpPr/>
          <p:nvPr/>
        </p:nvSpPr>
        <p:spPr>
          <a:xfrm>
            <a:off x="10680192" y="3255264"/>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p.7–8</a:t>
            </a:r>
            <a:endParaRPr lang="en-US" sz="1000" dirty="0"/>
          </a:p>
        </p:txBody>
      </p:sp>
      <p:sp>
        <p:nvSpPr>
          <p:cNvPr id="40" name="Shape 38"/>
          <p:cNvSpPr/>
          <p:nvPr/>
        </p:nvSpPr>
        <p:spPr>
          <a:xfrm>
            <a:off x="6272784" y="3995928"/>
            <a:ext cx="310896" cy="310896"/>
          </a:xfrm>
          <a:prstGeom prst="ellipse">
            <a:avLst/>
          </a:prstGeom>
          <a:solidFill>
            <a:srgbClr val="0E1F2A"/>
          </a:solidFill>
          <a:ln w="12700">
            <a:solidFill>
              <a:srgbClr val="0E1F2A"/>
            </a:solidFill>
            <a:prstDash val="solid"/>
          </a:ln>
        </p:spPr>
      </p:sp>
      <p:sp>
        <p:nvSpPr>
          <p:cNvPr id="41" name="Text 39"/>
          <p:cNvSpPr/>
          <p:nvPr/>
        </p:nvSpPr>
        <p:spPr>
          <a:xfrm>
            <a:off x="6272784" y="3995928"/>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4</a:t>
            </a:r>
            <a:endParaRPr lang="en-US" sz="1100" dirty="0"/>
          </a:p>
        </p:txBody>
      </p:sp>
      <p:sp>
        <p:nvSpPr>
          <p:cNvPr id="42" name="Text 40"/>
          <p:cNvSpPr/>
          <p:nvPr/>
        </p:nvSpPr>
        <p:spPr>
          <a:xfrm>
            <a:off x="6693408" y="3931920"/>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PLC-IC の中身と主要デバイス</a:t>
            </a:r>
            <a:endParaRPr lang="en-US" sz="1200" dirty="0"/>
          </a:p>
        </p:txBody>
      </p:sp>
      <p:sp>
        <p:nvSpPr>
          <p:cNvPr id="43" name="Text 41"/>
          <p:cNvSpPr/>
          <p:nvPr/>
        </p:nvSpPr>
        <p:spPr>
          <a:xfrm>
            <a:off x="6693408" y="4206240"/>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機能ブロックと、実際に使われているチップ</a:t>
            </a:r>
            <a:endParaRPr lang="en-US" sz="950" dirty="0"/>
          </a:p>
        </p:txBody>
      </p:sp>
      <p:sp>
        <p:nvSpPr>
          <p:cNvPr id="44" name="Text 42"/>
          <p:cNvSpPr/>
          <p:nvPr/>
        </p:nvSpPr>
        <p:spPr>
          <a:xfrm>
            <a:off x="10680192" y="3931920"/>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p.9–10</a:t>
            </a:r>
            <a:endParaRPr lang="en-US" sz="1000" dirty="0"/>
          </a:p>
        </p:txBody>
      </p:sp>
      <p:sp>
        <p:nvSpPr>
          <p:cNvPr id="45" name="Shape 43"/>
          <p:cNvSpPr/>
          <p:nvPr/>
        </p:nvSpPr>
        <p:spPr>
          <a:xfrm>
            <a:off x="6272784" y="4672584"/>
            <a:ext cx="310896" cy="310896"/>
          </a:xfrm>
          <a:prstGeom prst="ellipse">
            <a:avLst/>
          </a:prstGeom>
          <a:solidFill>
            <a:srgbClr val="0E1F2A"/>
          </a:solidFill>
          <a:ln w="12700">
            <a:solidFill>
              <a:srgbClr val="0E1F2A"/>
            </a:solidFill>
            <a:prstDash val="solid"/>
          </a:ln>
        </p:spPr>
      </p:sp>
      <p:sp>
        <p:nvSpPr>
          <p:cNvPr id="46" name="Text 44"/>
          <p:cNvSpPr/>
          <p:nvPr/>
        </p:nvSpPr>
        <p:spPr>
          <a:xfrm>
            <a:off x="6272784" y="4672584"/>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5</a:t>
            </a:r>
            <a:endParaRPr lang="en-US" sz="1100" dirty="0"/>
          </a:p>
        </p:txBody>
      </p:sp>
      <p:sp>
        <p:nvSpPr>
          <p:cNvPr id="47" name="Text 45"/>
          <p:cNvSpPr/>
          <p:nvPr/>
        </p:nvSpPr>
        <p:spPr>
          <a:xfrm>
            <a:off x="6693408" y="4608576"/>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周辺回路・ソフト実装・落とし穴</a:t>
            </a:r>
            <a:endParaRPr lang="en-US" sz="1200" dirty="0"/>
          </a:p>
        </p:txBody>
      </p:sp>
      <p:sp>
        <p:nvSpPr>
          <p:cNvPr id="48" name="Text 46"/>
          <p:cNvSpPr/>
          <p:nvPr/>
        </p:nvSpPr>
        <p:spPr>
          <a:xfrm>
            <a:off x="6693408" y="4882896"/>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結合回路、ホストI/F、現場でよく踏む地雷</a:t>
            </a:r>
            <a:endParaRPr lang="en-US" sz="950" dirty="0"/>
          </a:p>
        </p:txBody>
      </p:sp>
      <p:sp>
        <p:nvSpPr>
          <p:cNvPr id="49" name="Text 47"/>
          <p:cNvSpPr/>
          <p:nvPr/>
        </p:nvSpPr>
        <p:spPr>
          <a:xfrm>
            <a:off x="10680192" y="4608576"/>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p.11–13</a:t>
            </a:r>
            <a:endParaRPr lang="en-US" sz="1000" dirty="0"/>
          </a:p>
        </p:txBody>
      </p:sp>
      <p:sp>
        <p:nvSpPr>
          <p:cNvPr id="50" name="Shape 48"/>
          <p:cNvSpPr/>
          <p:nvPr/>
        </p:nvSpPr>
        <p:spPr>
          <a:xfrm>
            <a:off x="6272784" y="5349240"/>
            <a:ext cx="310896" cy="310896"/>
          </a:xfrm>
          <a:prstGeom prst="ellipse">
            <a:avLst/>
          </a:prstGeom>
          <a:solidFill>
            <a:srgbClr val="0E1F2A"/>
          </a:solidFill>
          <a:ln w="12700">
            <a:solidFill>
              <a:srgbClr val="0E1F2A"/>
            </a:solidFill>
            <a:prstDash val="solid"/>
          </a:ln>
        </p:spPr>
      </p:sp>
      <p:sp>
        <p:nvSpPr>
          <p:cNvPr id="51" name="Text 49"/>
          <p:cNvSpPr/>
          <p:nvPr/>
        </p:nvSpPr>
        <p:spPr>
          <a:xfrm>
            <a:off x="6272784" y="5349240"/>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6</a:t>
            </a:r>
            <a:endParaRPr lang="en-US" sz="1100" dirty="0"/>
          </a:p>
        </p:txBody>
      </p:sp>
      <p:sp>
        <p:nvSpPr>
          <p:cNvPr id="52" name="Text 50"/>
          <p:cNvSpPr/>
          <p:nvPr/>
        </p:nvSpPr>
        <p:spPr>
          <a:xfrm>
            <a:off x="6693408" y="5285232"/>
            <a:ext cx="3931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充電以外の車載 PLC と今後</a:t>
            </a:r>
            <a:endParaRPr lang="en-US" sz="1200" dirty="0"/>
          </a:p>
        </p:txBody>
      </p:sp>
      <p:sp>
        <p:nvSpPr>
          <p:cNvPr id="53" name="Text 51"/>
          <p:cNvSpPr/>
          <p:nvPr/>
        </p:nvSpPr>
        <p:spPr>
          <a:xfrm>
            <a:off x="6693408" y="5559552"/>
            <a:ext cx="3931920" cy="256032"/>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ハーネス削減用途、規制と次の規格</a:t>
            </a:r>
            <a:endParaRPr lang="en-US" sz="950" dirty="0"/>
          </a:p>
        </p:txBody>
      </p:sp>
      <p:sp>
        <p:nvSpPr>
          <p:cNvPr id="54" name="Text 52"/>
          <p:cNvSpPr/>
          <p:nvPr/>
        </p:nvSpPr>
        <p:spPr>
          <a:xfrm>
            <a:off x="10680192" y="5285232"/>
            <a:ext cx="777240" cy="274320"/>
          </a:xfrm>
          <a:prstGeom prst="rect">
            <a:avLst/>
          </a:prstGeom>
          <a:noFill/>
          <a:ln/>
        </p:spPr>
        <p:txBody>
          <a:bodyPr wrap="square" lIns="0" tIns="0" rIns="0" bIns="0" rtlCol="0" anchor="ctr"/>
          <a:lstStyle/>
          <a:p>
            <a:pPr algn="r" indent="0" marL="0">
              <a:buNone/>
            </a:pPr>
            <a:r>
              <a:rPr lang="en-US" sz="1000" dirty="0">
                <a:solidFill>
                  <a:srgbClr val="6F8F16"/>
                </a:solidFill>
                <a:latin typeface="Meiryo" pitchFamily="34" charset="0"/>
                <a:ea typeface="Meiryo" pitchFamily="34" charset="-122"/>
                <a:cs typeface="Meiryo" pitchFamily="34" charset="-120"/>
              </a:rPr>
              <a:t>p.14–15</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1</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なぜ「電力線通信」を使うことになったのか</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充電規格の設計上の制約から逆算すると、PLCという選択はほぼ必然だった</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3 / 16</a:t>
            </a:r>
            <a:endParaRPr lang="en-US" sz="900" dirty="0"/>
          </a:p>
        </p:txBody>
      </p:sp>
      <p:sp>
        <p:nvSpPr>
          <p:cNvPr id="8" name="Shape 6"/>
          <p:cNvSpPr/>
          <p:nvPr/>
        </p:nvSpPr>
        <p:spPr>
          <a:xfrm>
            <a:off x="548640" y="1481328"/>
            <a:ext cx="3515258" cy="2121408"/>
          </a:xfrm>
          <a:prstGeom prst="roundRect">
            <a:avLst>
              <a:gd name="adj" fmla="val 2586"/>
            </a:avLst>
          </a:prstGeom>
          <a:solidFill>
            <a:srgbClr val="FFFFFF"/>
          </a:solidFill>
          <a:ln w="12700">
            <a:solidFill>
              <a:srgbClr val="D7DFDB"/>
            </a:solidFill>
            <a:prstDash val="solid"/>
          </a:ln>
        </p:spPr>
      </p:sp>
      <p:sp>
        <p:nvSpPr>
          <p:cNvPr id="9" name="Text 7"/>
          <p:cNvSpPr/>
          <p:nvPr/>
        </p:nvSpPr>
        <p:spPr>
          <a:xfrm>
            <a:off x="786384" y="1664208"/>
            <a:ext cx="3039770" cy="310896"/>
          </a:xfrm>
          <a:prstGeom prst="rect">
            <a:avLst/>
          </a:prstGeom>
          <a:noFill/>
          <a:ln/>
        </p:spPr>
        <p:txBody>
          <a:bodyPr wrap="square" lIns="0" tIns="0" rIns="0" bIns="0" rtlCol="0" anchor="ctr"/>
          <a:lstStyle/>
          <a:p>
            <a:pPr indent="0" marL="0">
              <a:buNone/>
            </a:pPr>
            <a:r>
              <a:rPr lang="en-US" sz="1400" b="1" dirty="0">
                <a:solidFill>
                  <a:srgbClr val="C85A2B"/>
                </a:solidFill>
                <a:latin typeface="Meiryo" pitchFamily="34" charset="0"/>
                <a:ea typeface="Meiryo" pitchFamily="34" charset="-122"/>
                <a:cs typeface="Meiryo" pitchFamily="34" charset="-120"/>
              </a:rPr>
              <a:t>伝えるべき情報が増えた</a:t>
            </a:r>
            <a:endParaRPr lang="en-US" sz="1400" dirty="0"/>
          </a:p>
        </p:txBody>
      </p:sp>
      <p:sp>
        <p:nvSpPr>
          <p:cNvPr id="10" name="Text 8"/>
          <p:cNvSpPr/>
          <p:nvPr/>
        </p:nvSpPr>
        <p:spPr>
          <a:xfrm>
            <a:off x="786384" y="2029968"/>
            <a:ext cx="3039770" cy="1426464"/>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DC急速充電では、電圧・電流の目標値、バッテリの状態、絶縁試験の合否、さらに認証や課金までを双方向でやり取りする。</a:t>
            </a:r>
            <a:endParaRPr lang="en-US" sz="1050" dirty="0"/>
          </a:p>
          <a:p>
            <a:pPr indent="0" marL="0">
              <a:lnSpc>
                <a:spcPts val="1600"/>
              </a:lnSpc>
              <a:buNone/>
            </a:pPr>
            <a:endParaRPr lang="en-US" sz="1050" dirty="0"/>
          </a:p>
          <a:p>
            <a:pPr indent="0" marL="0">
              <a:lnSpc>
                <a:spcPts val="1600"/>
              </a:lnSpc>
              <a:buNone/>
            </a:pPr>
            <a:r>
              <a:rPr lang="en-US" sz="1050" dirty="0">
                <a:solidFill>
                  <a:srgbClr val="22343C"/>
                </a:solidFill>
                <a:latin typeface="Meiryo" pitchFamily="34" charset="0"/>
                <a:ea typeface="Meiryo" pitchFamily="34" charset="-122"/>
                <a:cs typeface="Meiryo" pitchFamily="34" charset="-120"/>
              </a:rPr>
              <a:t>従来のアナログPWMで伝えられるのは「最大何アンペア流してよいか」という数値1つだけ。桁が違う。</a:t>
            </a:r>
            <a:endParaRPr lang="en-US" sz="1050" dirty="0"/>
          </a:p>
        </p:txBody>
      </p:sp>
      <p:sp>
        <p:nvSpPr>
          <p:cNvPr id="11" name="Shape 9"/>
          <p:cNvSpPr/>
          <p:nvPr/>
        </p:nvSpPr>
        <p:spPr>
          <a:xfrm>
            <a:off x="4338218" y="1481328"/>
            <a:ext cx="3515258" cy="2121408"/>
          </a:xfrm>
          <a:prstGeom prst="roundRect">
            <a:avLst>
              <a:gd name="adj" fmla="val 2586"/>
            </a:avLst>
          </a:prstGeom>
          <a:solidFill>
            <a:srgbClr val="FFFFFF"/>
          </a:solidFill>
          <a:ln w="12700">
            <a:solidFill>
              <a:srgbClr val="D7DFDB"/>
            </a:solidFill>
            <a:prstDash val="solid"/>
          </a:ln>
        </p:spPr>
      </p:sp>
      <p:sp>
        <p:nvSpPr>
          <p:cNvPr id="12" name="Text 10"/>
          <p:cNvSpPr/>
          <p:nvPr/>
        </p:nvSpPr>
        <p:spPr>
          <a:xfrm>
            <a:off x="4575962" y="1664208"/>
            <a:ext cx="3039770" cy="310896"/>
          </a:xfrm>
          <a:prstGeom prst="rect">
            <a:avLst/>
          </a:prstGeom>
          <a:noFill/>
          <a:ln/>
        </p:spPr>
        <p:txBody>
          <a:bodyPr wrap="square" lIns="0" tIns="0" rIns="0" bIns="0" rtlCol="0" anchor="ctr"/>
          <a:lstStyle/>
          <a:p>
            <a:pPr indent="0" marL="0">
              <a:buNone/>
            </a:pPr>
            <a:r>
              <a:rPr lang="en-US" sz="1400" b="1" dirty="0">
                <a:solidFill>
                  <a:srgbClr val="C85A2B"/>
                </a:solidFill>
                <a:latin typeface="Meiryo" pitchFamily="34" charset="0"/>
                <a:ea typeface="Meiryo" pitchFamily="34" charset="-122"/>
                <a:cs typeface="Meiryo" pitchFamily="34" charset="-120"/>
              </a:rPr>
              <a:t>でも線は増やせない</a:t>
            </a:r>
            <a:endParaRPr lang="en-US" sz="1400" dirty="0"/>
          </a:p>
        </p:txBody>
      </p:sp>
      <p:sp>
        <p:nvSpPr>
          <p:cNvPr id="13" name="Text 11"/>
          <p:cNvSpPr/>
          <p:nvPr/>
        </p:nvSpPr>
        <p:spPr>
          <a:xfrm>
            <a:off x="4575962" y="2029968"/>
            <a:ext cx="3039770" cy="1426464"/>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コネクタの形状とピン配置は国際規格で決まっている。信号に使えるのは CP（コントロールパイロット）、PP、PE のみ。</a:t>
            </a:r>
            <a:endParaRPr lang="en-US" sz="1050" dirty="0"/>
          </a:p>
          <a:p>
            <a:pPr indent="0" marL="0">
              <a:lnSpc>
                <a:spcPts val="1600"/>
              </a:lnSpc>
              <a:buNone/>
            </a:pPr>
            <a:endParaRPr lang="en-US" sz="1050" dirty="0"/>
          </a:p>
          <a:p>
            <a:pPr indent="0" marL="0">
              <a:lnSpc>
                <a:spcPts val="1600"/>
              </a:lnSpc>
              <a:buNone/>
            </a:pPr>
            <a:r>
              <a:rPr lang="en-US" sz="1050" dirty="0">
                <a:solidFill>
                  <a:srgbClr val="22343C"/>
                </a:solidFill>
                <a:latin typeface="Meiryo" pitchFamily="34" charset="0"/>
                <a:ea typeface="Meiryo" pitchFamily="34" charset="-122"/>
                <a:cs typeface="Meiryo" pitchFamily="34" charset="-120"/>
              </a:rPr>
              <a:t>専用の通信線を足す＝コネクタ規格の作り直しで非現実的。無線は、隣の車・隣の充電器との混信が解けない。</a:t>
            </a:r>
            <a:endParaRPr lang="en-US" sz="1050" dirty="0"/>
          </a:p>
        </p:txBody>
      </p:sp>
      <p:sp>
        <p:nvSpPr>
          <p:cNvPr id="14" name="Shape 12"/>
          <p:cNvSpPr/>
          <p:nvPr/>
        </p:nvSpPr>
        <p:spPr>
          <a:xfrm>
            <a:off x="8127797" y="1481328"/>
            <a:ext cx="3515258" cy="2121408"/>
          </a:xfrm>
          <a:prstGeom prst="roundRect">
            <a:avLst>
              <a:gd name="adj" fmla="val 2586"/>
            </a:avLst>
          </a:prstGeom>
          <a:solidFill>
            <a:srgbClr val="F3F8E4"/>
          </a:solidFill>
          <a:ln w="12700">
            <a:solidFill>
              <a:srgbClr val="BBE04A"/>
            </a:solidFill>
            <a:prstDash val="solid"/>
          </a:ln>
        </p:spPr>
      </p:sp>
      <p:sp>
        <p:nvSpPr>
          <p:cNvPr id="15" name="Text 13"/>
          <p:cNvSpPr/>
          <p:nvPr/>
        </p:nvSpPr>
        <p:spPr>
          <a:xfrm>
            <a:off x="8365541" y="1664208"/>
            <a:ext cx="3039770" cy="310896"/>
          </a:xfrm>
          <a:prstGeom prst="rect">
            <a:avLst/>
          </a:prstGeom>
          <a:noFill/>
          <a:ln/>
        </p:spPr>
        <p:txBody>
          <a:bodyPr wrap="square" lIns="0" tIns="0" rIns="0" bIns="0" rtlCol="0" anchor="ctr"/>
          <a:lstStyle/>
          <a:p>
            <a:pPr indent="0" marL="0">
              <a:buNone/>
            </a:pPr>
            <a:r>
              <a:rPr lang="en-US" sz="1400" b="1" dirty="0">
                <a:solidFill>
                  <a:srgbClr val="6F8F16"/>
                </a:solidFill>
                <a:latin typeface="Meiryo" pitchFamily="34" charset="0"/>
                <a:ea typeface="Meiryo" pitchFamily="34" charset="-122"/>
                <a:cs typeface="Meiryo" pitchFamily="34" charset="-120"/>
              </a:rPr>
              <a:t>だから CP 線に重畳する</a:t>
            </a:r>
            <a:endParaRPr lang="en-US" sz="1400" dirty="0"/>
          </a:p>
        </p:txBody>
      </p:sp>
      <p:sp>
        <p:nvSpPr>
          <p:cNvPr id="16" name="Text 14"/>
          <p:cNvSpPr/>
          <p:nvPr/>
        </p:nvSpPr>
        <p:spPr>
          <a:xfrm>
            <a:off x="8365541" y="2029968"/>
            <a:ext cx="3039770" cy="1426464"/>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すでにある CP 線に、MHz 帯の高周波信号を重ねて流す。これが PLC（Power Line Communication）。</a:t>
            </a:r>
            <a:endParaRPr lang="en-US" sz="1050" dirty="0"/>
          </a:p>
          <a:p>
            <a:pPr indent="0" marL="0">
              <a:lnSpc>
                <a:spcPts val="1600"/>
              </a:lnSpc>
              <a:buNone/>
            </a:pPr>
            <a:endParaRPr lang="en-US" sz="1050" dirty="0"/>
          </a:p>
          <a:p>
            <a:pPr indent="0" marL="0">
              <a:lnSpc>
                <a:spcPts val="1600"/>
              </a:lnSpc>
              <a:buNone/>
            </a:pPr>
            <a:r>
              <a:rPr lang="en-US" sz="1050" dirty="0">
                <a:solidFill>
                  <a:srgbClr val="22343C"/>
                </a:solidFill>
                <a:latin typeface="Meiryo" pitchFamily="34" charset="0"/>
                <a:ea typeface="Meiryo" pitchFamily="34" charset="-122"/>
                <a:cs typeface="Meiryo" pitchFamily="34" charset="-120"/>
              </a:rPr>
              <a:t>結果として CP 線は「1本のイーサネットケーブル」になり、その上で IP 通信が動く。</a:t>
            </a:r>
            <a:endParaRPr lang="en-US" sz="1050" dirty="0"/>
          </a:p>
        </p:txBody>
      </p:sp>
      <p:sp>
        <p:nvSpPr>
          <p:cNvPr id="17" name="Text 15"/>
          <p:cNvSpPr/>
          <p:nvPr/>
        </p:nvSpPr>
        <p:spPr>
          <a:xfrm>
            <a:off x="548640" y="3794760"/>
            <a:ext cx="3657600" cy="274320"/>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できることの差</a:t>
            </a:r>
            <a:endParaRPr lang="en-US" sz="1300" dirty="0"/>
          </a:p>
        </p:txBody>
      </p:sp>
      <p:sp>
        <p:nvSpPr>
          <p:cNvPr id="18" name="Shape 16"/>
          <p:cNvSpPr/>
          <p:nvPr/>
        </p:nvSpPr>
        <p:spPr>
          <a:xfrm>
            <a:off x="548640" y="4160520"/>
            <a:ext cx="5364328" cy="1755648"/>
          </a:xfrm>
          <a:prstGeom prst="roundRect">
            <a:avLst>
              <a:gd name="adj" fmla="val 3125"/>
            </a:avLst>
          </a:prstGeom>
          <a:solidFill>
            <a:srgbClr val="F2F5F3"/>
          </a:solidFill>
          <a:ln w="12700">
            <a:solidFill>
              <a:srgbClr val="D7DFDB"/>
            </a:solidFill>
            <a:prstDash val="solid"/>
          </a:ln>
        </p:spPr>
      </p:sp>
      <p:sp>
        <p:nvSpPr>
          <p:cNvPr id="19" name="Text 17"/>
          <p:cNvSpPr/>
          <p:nvPr/>
        </p:nvSpPr>
        <p:spPr>
          <a:xfrm>
            <a:off x="804672" y="4334256"/>
            <a:ext cx="4852264" cy="274320"/>
          </a:xfrm>
          <a:prstGeom prst="rect">
            <a:avLst/>
          </a:prstGeom>
          <a:noFill/>
          <a:ln/>
        </p:spPr>
        <p:txBody>
          <a:bodyPr wrap="square" lIns="0" tIns="0" rIns="0" bIns="0" rtlCol="0" anchor="ctr"/>
          <a:lstStyle/>
          <a:p>
            <a:pPr indent="0" marL="0">
              <a:buNone/>
            </a:pPr>
            <a:r>
              <a:rPr lang="en-US" sz="1150" b="1" dirty="0">
                <a:solidFill>
                  <a:srgbClr val="6A7B83"/>
                </a:solidFill>
                <a:latin typeface="Meiryo" pitchFamily="34" charset="0"/>
                <a:ea typeface="Meiryo" pitchFamily="34" charset="-122"/>
                <a:cs typeface="Meiryo" pitchFamily="34" charset="-120"/>
              </a:rPr>
              <a:t>これまで：IEC 61851 の PWM だけ（普通充電）</a:t>
            </a:r>
            <a:endParaRPr lang="en-US" sz="1150" dirty="0"/>
          </a:p>
        </p:txBody>
      </p:sp>
      <p:sp>
        <p:nvSpPr>
          <p:cNvPr id="20" name="Text 18"/>
          <p:cNvSpPr/>
          <p:nvPr/>
        </p:nvSpPr>
        <p:spPr>
          <a:xfrm>
            <a:off x="804672" y="4700016"/>
            <a:ext cx="4852264" cy="329184"/>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EVSE ──(PWMのデューティ比)──▶ EV</a:t>
            </a:r>
            <a:endParaRPr lang="en-US" sz="1300" dirty="0"/>
          </a:p>
        </p:txBody>
      </p:sp>
      <p:sp>
        <p:nvSpPr>
          <p:cNvPr id="21" name="Text 19"/>
          <p:cNvSpPr/>
          <p:nvPr/>
        </p:nvSpPr>
        <p:spPr>
          <a:xfrm>
            <a:off x="804672" y="5102352"/>
            <a:ext cx="4852264" cy="658368"/>
          </a:xfrm>
          <a:prstGeom prst="rect">
            <a:avLst/>
          </a:prstGeom>
          <a:noFill/>
          <a:ln/>
        </p:spPr>
        <p:txBody>
          <a:bodyPr wrap="square" lIns="0" tIns="0" rIns="0" bIns="0" rtlCol="0" anchor="ctr"/>
          <a:lstStyle/>
          <a:p>
            <a:pPr indent="0" marL="0">
              <a:lnSpc>
                <a:spcPts val="1600"/>
              </a:lnSpc>
              <a:buNone/>
            </a:pPr>
            <a:r>
              <a:rPr lang="en-US" sz="1050" dirty="0">
                <a:solidFill>
                  <a:srgbClr val="22343C"/>
                </a:solidFill>
                <a:latin typeface="Meiryo" pitchFamily="34" charset="0"/>
                <a:ea typeface="Meiryo" pitchFamily="34" charset="-122"/>
                <a:cs typeface="Meiryo" pitchFamily="34" charset="-120"/>
              </a:rPr>
              <a:t>伝わるのは「最大電流」1つだけ</a:t>
            </a:r>
            <a:endParaRPr lang="en-US" sz="1050" dirty="0"/>
          </a:p>
          <a:p>
            <a:pPr indent="0" marL="0">
              <a:lnSpc>
                <a:spcPts val="1600"/>
              </a:lnSpc>
              <a:buNone/>
            </a:pPr>
            <a:r>
              <a:rPr lang="en-US" sz="1050" dirty="0">
                <a:solidFill>
                  <a:srgbClr val="22343C"/>
                </a:solidFill>
                <a:latin typeface="Meiryo" pitchFamily="34" charset="0"/>
                <a:ea typeface="Meiryo" pitchFamily="34" charset="-122"/>
                <a:cs typeface="Meiryo" pitchFamily="34" charset="-120"/>
              </a:rPr>
              <a:t>一方向・数値1個・数十バイト相当</a:t>
            </a:r>
            <a:endParaRPr lang="en-US" sz="1050" dirty="0"/>
          </a:p>
        </p:txBody>
      </p:sp>
      <p:sp>
        <p:nvSpPr>
          <p:cNvPr id="22" name="Shape 20"/>
          <p:cNvSpPr/>
          <p:nvPr/>
        </p:nvSpPr>
        <p:spPr>
          <a:xfrm>
            <a:off x="6278728" y="4160520"/>
            <a:ext cx="5364328" cy="1755648"/>
          </a:xfrm>
          <a:prstGeom prst="roundRect">
            <a:avLst>
              <a:gd name="adj" fmla="val 3125"/>
            </a:avLst>
          </a:prstGeom>
          <a:solidFill>
            <a:srgbClr val="0E1F2A"/>
          </a:solidFill>
          <a:ln w="12700">
            <a:solidFill>
              <a:srgbClr val="0E1F2A"/>
            </a:solidFill>
            <a:prstDash val="solid"/>
          </a:ln>
        </p:spPr>
      </p:sp>
      <p:sp>
        <p:nvSpPr>
          <p:cNvPr id="23" name="Text 21"/>
          <p:cNvSpPr/>
          <p:nvPr/>
        </p:nvSpPr>
        <p:spPr>
          <a:xfrm>
            <a:off x="6534760" y="4334256"/>
            <a:ext cx="4852264" cy="274320"/>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CCS の DC 急速充電：ISO 15118 / DIN 70121</a:t>
            </a:r>
            <a:endParaRPr lang="en-US" sz="1150" dirty="0"/>
          </a:p>
        </p:txBody>
      </p:sp>
      <p:sp>
        <p:nvSpPr>
          <p:cNvPr id="24" name="Text 22"/>
          <p:cNvSpPr/>
          <p:nvPr/>
        </p:nvSpPr>
        <p:spPr>
          <a:xfrm>
            <a:off x="6534760" y="4700016"/>
            <a:ext cx="4852264" cy="329184"/>
          </a:xfrm>
          <a:prstGeom prst="rect">
            <a:avLst/>
          </a:prstGeom>
          <a:noFill/>
          <a:ln/>
        </p:spPr>
        <p:txBody>
          <a:bodyPr wrap="square" lIns="0" tIns="0" rIns="0" bIns="0" rtlCol="0" anchor="ctr"/>
          <a:lstStyle/>
          <a:p>
            <a:pPr indent="0" marL="0">
              <a:buNone/>
            </a:pPr>
            <a:r>
              <a:rPr lang="en-US" sz="1300" b="1" dirty="0">
                <a:solidFill>
                  <a:srgbClr val="FFFFFF"/>
                </a:solidFill>
                <a:latin typeface="Meiryo" pitchFamily="34" charset="0"/>
                <a:ea typeface="Meiryo" pitchFamily="34" charset="-122"/>
                <a:cs typeface="Meiryo" pitchFamily="34" charset="-120"/>
              </a:rPr>
              <a:t>EVSE ◀──(PLC / IPv6 + TCP)──▶ EV</a:t>
            </a:r>
            <a:endParaRPr lang="en-US" sz="1300" dirty="0"/>
          </a:p>
        </p:txBody>
      </p:sp>
      <p:sp>
        <p:nvSpPr>
          <p:cNvPr id="25" name="Text 23"/>
          <p:cNvSpPr/>
          <p:nvPr/>
        </p:nvSpPr>
        <p:spPr>
          <a:xfrm>
            <a:off x="6534760" y="5102352"/>
            <a:ext cx="4852264" cy="658368"/>
          </a:xfrm>
          <a:prstGeom prst="rect">
            <a:avLst/>
          </a:prstGeom>
          <a:noFill/>
          <a:ln/>
        </p:spPr>
        <p:txBody>
          <a:bodyPr wrap="square" lIns="0" tIns="0" rIns="0" bIns="0" rtlCol="0" anchor="ctr"/>
          <a:lstStyle/>
          <a:p>
            <a:pPr indent="0" marL="0">
              <a:lnSpc>
                <a:spcPts val="1600"/>
              </a:lnSpc>
              <a:buNone/>
            </a:pPr>
            <a:r>
              <a:rPr lang="en-US" sz="1050" dirty="0">
                <a:solidFill>
                  <a:srgbClr val="BFCBD1"/>
                </a:solidFill>
                <a:latin typeface="Meiryo" pitchFamily="34" charset="0"/>
                <a:ea typeface="Meiryo" pitchFamily="34" charset="-122"/>
                <a:cs typeface="Meiryo" pitchFamily="34" charset="-120"/>
              </a:rPr>
              <a:t>電圧・電流指令、SOC、絶縁試験、認証、課金</a:t>
            </a:r>
            <a:endParaRPr lang="en-US" sz="1050" dirty="0"/>
          </a:p>
          <a:p>
            <a:pPr indent="0" marL="0">
              <a:lnSpc>
                <a:spcPts val="1600"/>
              </a:lnSpc>
              <a:buNone/>
            </a:pPr>
            <a:r>
              <a:rPr lang="en-US" sz="1050" dirty="0">
                <a:solidFill>
                  <a:srgbClr val="BFCBD1"/>
                </a:solidFill>
                <a:latin typeface="Meiryo" pitchFamily="34" charset="0"/>
                <a:ea typeface="Meiryo" pitchFamily="34" charset="-122"/>
                <a:cs typeface="Meiryo" pitchFamily="34" charset="-120"/>
              </a:rPr>
              <a:t>双方向・構造化メッセージ・数kB〜</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2</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全体像：CP線1本の上に積まれている通信スタック</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下から2層＋MACがPLC-ICの担当。その上はホストMCU上のソフトウェア</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4 / 16</a:t>
            </a:r>
            <a:endParaRPr lang="en-US" sz="900" dirty="0"/>
          </a:p>
        </p:txBody>
      </p:sp>
      <p:sp>
        <p:nvSpPr>
          <p:cNvPr id="8" name="Shape 6"/>
          <p:cNvSpPr/>
          <p:nvPr/>
        </p:nvSpPr>
        <p:spPr>
          <a:xfrm>
            <a:off x="548640" y="1481328"/>
            <a:ext cx="6400800" cy="603504"/>
          </a:xfrm>
          <a:prstGeom prst="roundRect">
            <a:avLst>
              <a:gd name="adj" fmla="val 9091"/>
            </a:avLst>
          </a:prstGeom>
          <a:solidFill>
            <a:srgbClr val="FFFFFF"/>
          </a:solidFill>
          <a:ln w="12700">
            <a:solidFill>
              <a:srgbClr val="D7DFDB"/>
            </a:solidFill>
            <a:prstDash val="solid"/>
          </a:ln>
        </p:spPr>
      </p:sp>
      <p:sp>
        <p:nvSpPr>
          <p:cNvPr id="9" name="Text 7"/>
          <p:cNvSpPr/>
          <p:nvPr/>
        </p:nvSpPr>
        <p:spPr>
          <a:xfrm>
            <a:off x="749808" y="1481328"/>
            <a:ext cx="1691640" cy="603504"/>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アプリケーション</a:t>
            </a:r>
            <a:endParaRPr lang="en-US" sz="1150" dirty="0"/>
          </a:p>
        </p:txBody>
      </p:sp>
      <p:sp>
        <p:nvSpPr>
          <p:cNvPr id="10" name="Text 8"/>
          <p:cNvSpPr/>
          <p:nvPr/>
        </p:nvSpPr>
        <p:spPr>
          <a:xfrm>
            <a:off x="2487168" y="1481328"/>
            <a:ext cx="4261104" cy="603504"/>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V2G メッセージ（DIN 70121 / ISO 15118-2 / -20）— XMLスキーマを EXI でバイナリ化</a:t>
            </a:r>
            <a:endParaRPr lang="en-US" sz="1000" dirty="0"/>
          </a:p>
        </p:txBody>
      </p:sp>
      <p:sp>
        <p:nvSpPr>
          <p:cNvPr id="11" name="Shape 9"/>
          <p:cNvSpPr/>
          <p:nvPr/>
        </p:nvSpPr>
        <p:spPr>
          <a:xfrm>
            <a:off x="548640" y="2167128"/>
            <a:ext cx="6400800" cy="603504"/>
          </a:xfrm>
          <a:prstGeom prst="roundRect">
            <a:avLst>
              <a:gd name="adj" fmla="val 9091"/>
            </a:avLst>
          </a:prstGeom>
          <a:solidFill>
            <a:srgbClr val="FFFFFF"/>
          </a:solidFill>
          <a:ln w="12700">
            <a:solidFill>
              <a:srgbClr val="D7DFDB"/>
            </a:solidFill>
            <a:prstDash val="solid"/>
          </a:ln>
        </p:spPr>
      </p:sp>
      <p:sp>
        <p:nvSpPr>
          <p:cNvPr id="12" name="Text 10"/>
          <p:cNvSpPr/>
          <p:nvPr/>
        </p:nvSpPr>
        <p:spPr>
          <a:xfrm>
            <a:off x="749808" y="2167128"/>
            <a:ext cx="1691640" cy="603504"/>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セキュリティ</a:t>
            </a:r>
            <a:endParaRPr lang="en-US" sz="1150" dirty="0"/>
          </a:p>
        </p:txBody>
      </p:sp>
      <p:sp>
        <p:nvSpPr>
          <p:cNvPr id="13" name="Text 11"/>
          <p:cNvSpPr/>
          <p:nvPr/>
        </p:nvSpPr>
        <p:spPr>
          <a:xfrm>
            <a:off x="2487168" y="2167128"/>
            <a:ext cx="4261104" cy="603504"/>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TLS（-2 は任意、-20 は TLS 1.3 必須）＋ 契約証明書 ＝ Plug &amp; Charge</a:t>
            </a:r>
            <a:endParaRPr lang="en-US" sz="1000" dirty="0"/>
          </a:p>
        </p:txBody>
      </p:sp>
      <p:sp>
        <p:nvSpPr>
          <p:cNvPr id="14" name="Shape 12"/>
          <p:cNvSpPr/>
          <p:nvPr/>
        </p:nvSpPr>
        <p:spPr>
          <a:xfrm>
            <a:off x="548640" y="2852928"/>
            <a:ext cx="6400800" cy="603504"/>
          </a:xfrm>
          <a:prstGeom prst="roundRect">
            <a:avLst>
              <a:gd name="adj" fmla="val 9091"/>
            </a:avLst>
          </a:prstGeom>
          <a:solidFill>
            <a:srgbClr val="FFFFFF"/>
          </a:solidFill>
          <a:ln w="12700">
            <a:solidFill>
              <a:srgbClr val="D7DFDB"/>
            </a:solidFill>
            <a:prstDash val="solid"/>
          </a:ln>
        </p:spPr>
      </p:sp>
      <p:sp>
        <p:nvSpPr>
          <p:cNvPr id="15" name="Text 13"/>
          <p:cNvSpPr/>
          <p:nvPr/>
        </p:nvSpPr>
        <p:spPr>
          <a:xfrm>
            <a:off x="749808" y="2852928"/>
            <a:ext cx="1691640" cy="603504"/>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トランスポート</a:t>
            </a:r>
            <a:endParaRPr lang="en-US" sz="1150" dirty="0"/>
          </a:p>
        </p:txBody>
      </p:sp>
      <p:sp>
        <p:nvSpPr>
          <p:cNvPr id="16" name="Text 14"/>
          <p:cNvSpPr/>
          <p:nvPr/>
        </p:nvSpPr>
        <p:spPr>
          <a:xfrm>
            <a:off x="2487168" y="2852928"/>
            <a:ext cx="4261104" cy="603504"/>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TCP：V2G 本体 ／ UDP：SDP（SECC Discovery Protocol, ポート 15118）</a:t>
            </a:r>
            <a:endParaRPr lang="en-US" sz="1000" dirty="0"/>
          </a:p>
        </p:txBody>
      </p:sp>
      <p:sp>
        <p:nvSpPr>
          <p:cNvPr id="17" name="Shape 15"/>
          <p:cNvSpPr/>
          <p:nvPr/>
        </p:nvSpPr>
        <p:spPr>
          <a:xfrm>
            <a:off x="548640" y="3538728"/>
            <a:ext cx="6400800" cy="603504"/>
          </a:xfrm>
          <a:prstGeom prst="roundRect">
            <a:avLst>
              <a:gd name="adj" fmla="val 9091"/>
            </a:avLst>
          </a:prstGeom>
          <a:solidFill>
            <a:srgbClr val="FFFFFF"/>
          </a:solidFill>
          <a:ln w="12700">
            <a:solidFill>
              <a:srgbClr val="D7DFDB"/>
            </a:solidFill>
            <a:prstDash val="solid"/>
          </a:ln>
        </p:spPr>
      </p:sp>
      <p:sp>
        <p:nvSpPr>
          <p:cNvPr id="18" name="Text 16"/>
          <p:cNvSpPr/>
          <p:nvPr/>
        </p:nvSpPr>
        <p:spPr>
          <a:xfrm>
            <a:off x="749808" y="3538728"/>
            <a:ext cx="1691640" cy="603504"/>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ネットワーク</a:t>
            </a:r>
            <a:endParaRPr lang="en-US" sz="1150" dirty="0"/>
          </a:p>
        </p:txBody>
      </p:sp>
      <p:sp>
        <p:nvSpPr>
          <p:cNvPr id="19" name="Text 17"/>
          <p:cNvSpPr/>
          <p:nvPr/>
        </p:nvSpPr>
        <p:spPr>
          <a:xfrm>
            <a:off x="2487168" y="3538728"/>
            <a:ext cx="4261104" cy="603504"/>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IPv6 リンクローカルのみ（fe80::/64）。グローバルアドレスは不要</a:t>
            </a:r>
            <a:endParaRPr lang="en-US" sz="1000" dirty="0"/>
          </a:p>
        </p:txBody>
      </p:sp>
      <p:sp>
        <p:nvSpPr>
          <p:cNvPr id="20" name="Shape 18"/>
          <p:cNvSpPr/>
          <p:nvPr/>
        </p:nvSpPr>
        <p:spPr>
          <a:xfrm>
            <a:off x="548640" y="4224528"/>
            <a:ext cx="6400800" cy="603504"/>
          </a:xfrm>
          <a:prstGeom prst="roundRect">
            <a:avLst>
              <a:gd name="adj" fmla="val 9091"/>
            </a:avLst>
          </a:prstGeom>
          <a:solidFill>
            <a:srgbClr val="0E1F2A"/>
          </a:solidFill>
          <a:ln w="12700">
            <a:solidFill>
              <a:srgbClr val="0E1F2A"/>
            </a:solidFill>
            <a:prstDash val="solid"/>
          </a:ln>
        </p:spPr>
      </p:sp>
      <p:sp>
        <p:nvSpPr>
          <p:cNvPr id="21" name="Text 19"/>
          <p:cNvSpPr/>
          <p:nvPr/>
        </p:nvSpPr>
        <p:spPr>
          <a:xfrm>
            <a:off x="749808" y="4224528"/>
            <a:ext cx="1691640" cy="603504"/>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データリンク</a:t>
            </a:r>
            <a:endParaRPr lang="en-US" sz="1150" dirty="0"/>
          </a:p>
        </p:txBody>
      </p:sp>
      <p:sp>
        <p:nvSpPr>
          <p:cNvPr id="22" name="Text 20"/>
          <p:cNvSpPr/>
          <p:nvPr/>
        </p:nvSpPr>
        <p:spPr>
          <a:xfrm>
            <a:off x="2487168" y="4224528"/>
            <a:ext cx="4261104" cy="603504"/>
          </a:xfrm>
          <a:prstGeom prst="rect">
            <a:avLst/>
          </a:prstGeom>
          <a:noFill/>
          <a:ln/>
        </p:spPr>
        <p:txBody>
          <a:bodyPr wrap="square" lIns="0" tIns="0" rIns="0" bIns="0" rtlCol="0" anchor="ctr"/>
          <a:lstStyle/>
          <a:p>
            <a:pPr indent="0" marL="0">
              <a:buNone/>
            </a:pPr>
            <a:r>
              <a:rPr lang="en-US" sz="1000" dirty="0">
                <a:solidFill>
                  <a:srgbClr val="D5E1E7"/>
                </a:solidFill>
                <a:latin typeface="Meiryo" pitchFamily="34" charset="0"/>
                <a:ea typeface="Meiryo" pitchFamily="34" charset="-122"/>
                <a:cs typeface="Meiryo" pitchFamily="34" charset="-120"/>
              </a:rPr>
              <a:t>HomePlug Green PHY MAC（AES-128 暗号）＋ SLAC（ISO 15118-3）</a:t>
            </a:r>
            <a:endParaRPr lang="en-US" sz="1000" dirty="0"/>
          </a:p>
        </p:txBody>
      </p:sp>
      <p:sp>
        <p:nvSpPr>
          <p:cNvPr id="23" name="Shape 21"/>
          <p:cNvSpPr/>
          <p:nvPr/>
        </p:nvSpPr>
        <p:spPr>
          <a:xfrm>
            <a:off x="548640" y="4910328"/>
            <a:ext cx="6400800" cy="603504"/>
          </a:xfrm>
          <a:prstGeom prst="roundRect">
            <a:avLst>
              <a:gd name="adj" fmla="val 9091"/>
            </a:avLst>
          </a:prstGeom>
          <a:solidFill>
            <a:srgbClr val="0E1F2A"/>
          </a:solidFill>
          <a:ln w="12700">
            <a:solidFill>
              <a:srgbClr val="0E1F2A"/>
            </a:solidFill>
            <a:prstDash val="solid"/>
          </a:ln>
        </p:spPr>
      </p:sp>
      <p:sp>
        <p:nvSpPr>
          <p:cNvPr id="24" name="Text 22"/>
          <p:cNvSpPr/>
          <p:nvPr/>
        </p:nvSpPr>
        <p:spPr>
          <a:xfrm>
            <a:off x="749808" y="4910328"/>
            <a:ext cx="1691640" cy="603504"/>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物理（デジタル）</a:t>
            </a:r>
            <a:endParaRPr lang="en-US" sz="1150" dirty="0"/>
          </a:p>
        </p:txBody>
      </p:sp>
      <p:sp>
        <p:nvSpPr>
          <p:cNvPr id="25" name="Text 23"/>
          <p:cNvSpPr/>
          <p:nvPr/>
        </p:nvSpPr>
        <p:spPr>
          <a:xfrm>
            <a:off x="2487168" y="4910328"/>
            <a:ext cx="4261104" cy="603504"/>
          </a:xfrm>
          <a:prstGeom prst="rect">
            <a:avLst/>
          </a:prstGeom>
          <a:noFill/>
          <a:ln/>
        </p:spPr>
        <p:txBody>
          <a:bodyPr wrap="square" lIns="0" tIns="0" rIns="0" bIns="0" rtlCol="0" anchor="ctr"/>
          <a:lstStyle/>
          <a:p>
            <a:pPr indent="0" marL="0">
              <a:buNone/>
            </a:pPr>
            <a:r>
              <a:rPr lang="en-US" sz="1000" dirty="0">
                <a:solidFill>
                  <a:srgbClr val="D5E1E7"/>
                </a:solidFill>
                <a:latin typeface="Meiryo" pitchFamily="34" charset="0"/>
                <a:ea typeface="Meiryo" pitchFamily="34" charset="-122"/>
                <a:cs typeface="Meiryo" pitchFamily="34" charset="-120"/>
              </a:rPr>
              <a:t>HomePlug Green PHY：OFDM、おおむね 1.8〜30 MHz を CP–PE 間に重畳</a:t>
            </a:r>
            <a:endParaRPr lang="en-US" sz="1000" dirty="0"/>
          </a:p>
        </p:txBody>
      </p:sp>
      <p:sp>
        <p:nvSpPr>
          <p:cNvPr id="26" name="Shape 24"/>
          <p:cNvSpPr/>
          <p:nvPr/>
        </p:nvSpPr>
        <p:spPr>
          <a:xfrm>
            <a:off x="548640" y="5596128"/>
            <a:ext cx="6400800" cy="603504"/>
          </a:xfrm>
          <a:prstGeom prst="roundRect">
            <a:avLst>
              <a:gd name="adj" fmla="val 9091"/>
            </a:avLst>
          </a:prstGeom>
          <a:solidFill>
            <a:srgbClr val="E7EDEA"/>
          </a:solidFill>
          <a:ln w="12700">
            <a:solidFill>
              <a:srgbClr val="D7DFDB"/>
            </a:solidFill>
            <a:prstDash val="solid"/>
          </a:ln>
        </p:spPr>
      </p:sp>
      <p:sp>
        <p:nvSpPr>
          <p:cNvPr id="27" name="Text 25"/>
          <p:cNvSpPr/>
          <p:nvPr/>
        </p:nvSpPr>
        <p:spPr>
          <a:xfrm>
            <a:off x="749808" y="5596128"/>
            <a:ext cx="1691640" cy="603504"/>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電気</a:t>
            </a:r>
            <a:endParaRPr lang="en-US" sz="1150" dirty="0"/>
          </a:p>
        </p:txBody>
      </p:sp>
      <p:sp>
        <p:nvSpPr>
          <p:cNvPr id="28" name="Text 26"/>
          <p:cNvSpPr/>
          <p:nvPr/>
        </p:nvSpPr>
        <p:spPr>
          <a:xfrm>
            <a:off x="2487168" y="5596128"/>
            <a:ext cx="4261104" cy="603504"/>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IEC 61851-1 コントロールパイロット：±12 V / 1 kHz PWM（DCモードは 5% 固定）</a:t>
            </a:r>
            <a:endParaRPr lang="en-US" sz="1000" dirty="0"/>
          </a:p>
        </p:txBody>
      </p:sp>
      <p:sp>
        <p:nvSpPr>
          <p:cNvPr id="29" name="Shape 27"/>
          <p:cNvSpPr/>
          <p:nvPr/>
        </p:nvSpPr>
        <p:spPr>
          <a:xfrm>
            <a:off x="7059168" y="1481328"/>
            <a:ext cx="91440" cy="2660904"/>
          </a:xfrm>
          <a:prstGeom prst="roundRect">
            <a:avLst>
              <a:gd name="adj" fmla="val 40000"/>
            </a:avLst>
          </a:prstGeom>
          <a:solidFill>
            <a:srgbClr val="D7DFDB"/>
          </a:solidFill>
          <a:ln w="12700">
            <a:solidFill>
              <a:srgbClr val="D7DFDB"/>
            </a:solidFill>
            <a:prstDash val="solid"/>
          </a:ln>
        </p:spPr>
      </p:sp>
      <p:sp>
        <p:nvSpPr>
          <p:cNvPr id="30" name="Text 28"/>
          <p:cNvSpPr/>
          <p:nvPr/>
        </p:nvSpPr>
        <p:spPr>
          <a:xfrm>
            <a:off x="7223760" y="1965960"/>
            <a:ext cx="1371600" cy="640080"/>
          </a:xfrm>
          <a:prstGeom prst="rect">
            <a:avLst/>
          </a:prstGeom>
          <a:noFill/>
          <a:ln/>
        </p:spPr>
        <p:txBody>
          <a:bodyPr wrap="square" lIns="0" tIns="0" rIns="0" bIns="0" rtlCol="0" anchor="ctr"/>
          <a:lstStyle/>
          <a:p>
            <a:pPr indent="0" marL="0">
              <a:lnSpc>
                <a:spcPts val="1500"/>
              </a:lnSpc>
              <a:buNone/>
            </a:pPr>
            <a:r>
              <a:rPr lang="en-US" sz="1000" dirty="0">
                <a:solidFill>
                  <a:srgbClr val="6A7B83"/>
                </a:solidFill>
                <a:latin typeface="Meiryo" pitchFamily="34" charset="0"/>
                <a:ea typeface="Meiryo" pitchFamily="34" charset="-122"/>
                <a:cs typeface="Meiryo" pitchFamily="34" charset="-120"/>
              </a:rPr>
              <a:t>ホスト MCU 上の</a:t>
            </a:r>
            <a:endParaRPr lang="en-US" sz="1000" dirty="0"/>
          </a:p>
          <a:p>
            <a:pPr indent="0" marL="0">
              <a:lnSpc>
                <a:spcPts val="1500"/>
              </a:lnSpc>
              <a:buNone/>
            </a:pPr>
            <a:r>
              <a:rPr lang="en-US" sz="1000" dirty="0">
                <a:solidFill>
                  <a:srgbClr val="6A7B83"/>
                </a:solidFill>
                <a:latin typeface="Meiryo" pitchFamily="34" charset="0"/>
                <a:ea typeface="Meiryo" pitchFamily="34" charset="-122"/>
                <a:cs typeface="Meiryo" pitchFamily="34" charset="-120"/>
              </a:rPr>
              <a:t>ソフトウェア</a:t>
            </a:r>
            <a:endParaRPr lang="en-US" sz="1000" dirty="0"/>
          </a:p>
        </p:txBody>
      </p:sp>
      <p:sp>
        <p:nvSpPr>
          <p:cNvPr id="31" name="Shape 29"/>
          <p:cNvSpPr/>
          <p:nvPr/>
        </p:nvSpPr>
        <p:spPr>
          <a:xfrm>
            <a:off x="7059168" y="4224528"/>
            <a:ext cx="91440" cy="1289304"/>
          </a:xfrm>
          <a:prstGeom prst="roundRect">
            <a:avLst>
              <a:gd name="adj" fmla="val 40000"/>
            </a:avLst>
          </a:prstGeom>
          <a:solidFill>
            <a:srgbClr val="BBE04A"/>
          </a:solidFill>
          <a:ln w="12700">
            <a:solidFill>
              <a:srgbClr val="BBE04A"/>
            </a:solidFill>
            <a:prstDash val="solid"/>
          </a:ln>
        </p:spPr>
      </p:sp>
      <p:sp>
        <p:nvSpPr>
          <p:cNvPr id="32" name="Text 30"/>
          <p:cNvSpPr/>
          <p:nvPr/>
        </p:nvSpPr>
        <p:spPr>
          <a:xfrm>
            <a:off x="7223760" y="4425696"/>
            <a:ext cx="1371600" cy="320040"/>
          </a:xfrm>
          <a:prstGeom prst="rect">
            <a:avLst/>
          </a:prstGeom>
          <a:noFill/>
          <a:ln/>
        </p:spPr>
        <p:txBody>
          <a:bodyPr wrap="square" lIns="0" tIns="0" rIns="0" bIns="0" rtlCol="0" anchor="ctr"/>
          <a:lstStyle/>
          <a:p>
            <a:pPr indent="0" marL="0">
              <a:buNone/>
            </a:pPr>
            <a:r>
              <a:rPr lang="en-US" sz="1050" b="1" dirty="0">
                <a:solidFill>
                  <a:srgbClr val="6F8F16"/>
                </a:solidFill>
                <a:latin typeface="Meiryo" pitchFamily="34" charset="0"/>
                <a:ea typeface="Meiryo" pitchFamily="34" charset="-122"/>
                <a:cs typeface="Meiryo" pitchFamily="34" charset="-120"/>
              </a:rPr>
              <a:t>PLC-IC</a:t>
            </a:r>
            <a:endParaRPr lang="en-US" sz="1050" dirty="0"/>
          </a:p>
        </p:txBody>
      </p:sp>
      <p:sp>
        <p:nvSpPr>
          <p:cNvPr id="33" name="Shape 31"/>
          <p:cNvSpPr/>
          <p:nvPr/>
        </p:nvSpPr>
        <p:spPr>
          <a:xfrm>
            <a:off x="7059168" y="5596128"/>
            <a:ext cx="91440" cy="603504"/>
          </a:xfrm>
          <a:prstGeom prst="roundRect">
            <a:avLst>
              <a:gd name="adj" fmla="val 40000"/>
            </a:avLst>
          </a:prstGeom>
          <a:solidFill>
            <a:srgbClr val="D7DFDB"/>
          </a:solidFill>
          <a:ln w="12700">
            <a:solidFill>
              <a:srgbClr val="D7DFDB"/>
            </a:solidFill>
            <a:prstDash val="solid"/>
          </a:ln>
        </p:spPr>
      </p:sp>
      <p:sp>
        <p:nvSpPr>
          <p:cNvPr id="34" name="Text 32"/>
          <p:cNvSpPr/>
          <p:nvPr/>
        </p:nvSpPr>
        <p:spPr>
          <a:xfrm>
            <a:off x="7223760" y="5742432"/>
            <a:ext cx="1371600" cy="320040"/>
          </a:xfrm>
          <a:prstGeom prst="rect">
            <a:avLst/>
          </a:prstGeom>
          <a:noFill/>
          <a:ln/>
        </p:spPr>
        <p:txBody>
          <a:bodyPr wrap="square" lIns="0" tIns="0" rIns="0" bIns="0" rtlCol="0" anchor="ctr"/>
          <a:lstStyle/>
          <a:p>
            <a:pPr indent="0" marL="0">
              <a:buNone/>
            </a:pPr>
            <a:r>
              <a:rPr lang="en-US" sz="1000" dirty="0">
                <a:solidFill>
                  <a:srgbClr val="6A7B83"/>
                </a:solidFill>
                <a:latin typeface="Meiryo" pitchFamily="34" charset="0"/>
                <a:ea typeface="Meiryo" pitchFamily="34" charset="-122"/>
                <a:cs typeface="Meiryo" pitchFamily="34" charset="-120"/>
              </a:rPr>
              <a:t>CP 回路</a:t>
            </a:r>
            <a:endParaRPr lang="en-US" sz="1000" dirty="0"/>
          </a:p>
        </p:txBody>
      </p:sp>
      <p:sp>
        <p:nvSpPr>
          <p:cNvPr id="35" name="Shape 33"/>
          <p:cNvSpPr/>
          <p:nvPr/>
        </p:nvSpPr>
        <p:spPr>
          <a:xfrm>
            <a:off x="8229600" y="1481328"/>
            <a:ext cx="3413455" cy="1371600"/>
          </a:xfrm>
          <a:prstGeom prst="roundRect">
            <a:avLst>
              <a:gd name="adj" fmla="val 4000"/>
            </a:avLst>
          </a:prstGeom>
          <a:solidFill>
            <a:srgbClr val="F2F5F3"/>
          </a:solidFill>
          <a:ln w="12700">
            <a:solidFill>
              <a:srgbClr val="D7DFDB"/>
            </a:solidFill>
            <a:prstDash val="solid"/>
          </a:ln>
        </p:spPr>
      </p:sp>
      <p:sp>
        <p:nvSpPr>
          <p:cNvPr id="36" name="Text 34"/>
          <p:cNvSpPr/>
          <p:nvPr/>
        </p:nvSpPr>
        <p:spPr>
          <a:xfrm>
            <a:off x="8430768" y="1645920"/>
            <a:ext cx="3011119" cy="274320"/>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ICはEthernet NIC相当</a:t>
            </a:r>
            <a:endParaRPr lang="en-US" sz="1150" dirty="0"/>
          </a:p>
        </p:txBody>
      </p:sp>
      <p:sp>
        <p:nvSpPr>
          <p:cNvPr id="37" name="Text 35"/>
          <p:cNvSpPr/>
          <p:nvPr/>
        </p:nvSpPr>
        <p:spPr>
          <a:xfrm>
            <a:off x="8430768" y="1938528"/>
            <a:ext cx="3011119" cy="82296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PLC-ICから見れば、やっていることは「イーサネットのフレームを運ぶ」だけ。だからLinuxからは普通のネットワークカードに見える。</a:t>
            </a:r>
            <a:endParaRPr lang="en-US" sz="1000" dirty="0"/>
          </a:p>
        </p:txBody>
      </p:sp>
      <p:sp>
        <p:nvSpPr>
          <p:cNvPr id="38" name="Shape 36"/>
          <p:cNvSpPr/>
          <p:nvPr/>
        </p:nvSpPr>
        <p:spPr>
          <a:xfrm>
            <a:off x="8229600" y="2980944"/>
            <a:ext cx="3413455" cy="1371600"/>
          </a:xfrm>
          <a:prstGeom prst="roundRect">
            <a:avLst>
              <a:gd name="adj" fmla="val 4000"/>
            </a:avLst>
          </a:prstGeom>
          <a:solidFill>
            <a:srgbClr val="F2F5F3"/>
          </a:solidFill>
          <a:ln w="12700">
            <a:solidFill>
              <a:srgbClr val="D7DFDB"/>
            </a:solidFill>
            <a:prstDash val="solid"/>
          </a:ln>
        </p:spPr>
      </p:sp>
      <p:sp>
        <p:nvSpPr>
          <p:cNvPr id="39" name="Text 37"/>
          <p:cNvSpPr/>
          <p:nvPr/>
        </p:nvSpPr>
        <p:spPr>
          <a:xfrm>
            <a:off x="8430768" y="3145536"/>
            <a:ext cx="3011119" cy="274320"/>
          </a:xfrm>
          <a:prstGeom prst="rect">
            <a:avLst/>
          </a:prstGeom>
          <a:noFill/>
          <a:ln/>
        </p:spPr>
        <p:txBody>
          <a:bodyPr wrap="square" lIns="0" tIns="0" rIns="0" bIns="0" rtlCol="0" anchor="ctr"/>
          <a:lstStyle/>
          <a:p>
            <a:pPr indent="0" marL="0">
              <a:buNone/>
            </a:pPr>
            <a:r>
              <a:rPr lang="en-US" sz="1150" b="1" dirty="0">
                <a:solidFill>
                  <a:srgbClr val="0E1F2A"/>
                </a:solidFill>
                <a:latin typeface="Meiryo" pitchFamily="34" charset="0"/>
                <a:ea typeface="Meiryo" pitchFamily="34" charset="-122"/>
                <a:cs typeface="Meiryo" pitchFamily="34" charset="-120"/>
              </a:rPr>
              <a:t>普通のIP通信が動く</a:t>
            </a:r>
            <a:endParaRPr lang="en-US" sz="1150" dirty="0"/>
          </a:p>
        </p:txBody>
      </p:sp>
      <p:sp>
        <p:nvSpPr>
          <p:cNvPr id="40" name="Text 38"/>
          <p:cNvSpPr/>
          <p:nvPr/>
        </p:nvSpPr>
        <p:spPr>
          <a:xfrm>
            <a:off x="8430768" y="3438144"/>
            <a:ext cx="3011119" cy="82296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一度つながってしまえば、上はIPv6・TCP・TLSという、Web と同じ道具立て。自動車特有の作法はほとんどない。</a:t>
            </a:r>
            <a:endParaRPr lang="en-US" sz="1000" dirty="0"/>
          </a:p>
        </p:txBody>
      </p:sp>
      <p:sp>
        <p:nvSpPr>
          <p:cNvPr id="41" name="Shape 39"/>
          <p:cNvSpPr/>
          <p:nvPr/>
        </p:nvSpPr>
        <p:spPr>
          <a:xfrm>
            <a:off x="8229600" y="4480560"/>
            <a:ext cx="3413455" cy="1371600"/>
          </a:xfrm>
          <a:prstGeom prst="roundRect">
            <a:avLst>
              <a:gd name="adj" fmla="val 4000"/>
            </a:avLst>
          </a:prstGeom>
          <a:solidFill>
            <a:srgbClr val="FBEFE9"/>
          </a:solidFill>
          <a:ln w="12700">
            <a:solidFill>
              <a:srgbClr val="F0D3C4"/>
            </a:solidFill>
            <a:prstDash val="solid"/>
          </a:ln>
        </p:spPr>
      </p:sp>
      <p:sp>
        <p:nvSpPr>
          <p:cNvPr id="42" name="Text 40"/>
          <p:cNvSpPr/>
          <p:nvPr/>
        </p:nvSpPr>
        <p:spPr>
          <a:xfrm>
            <a:off x="8430768" y="4645152"/>
            <a:ext cx="3011119" cy="274320"/>
          </a:xfrm>
          <a:prstGeom prst="rect">
            <a:avLst/>
          </a:prstGeom>
          <a:noFill/>
          <a:ln/>
        </p:spPr>
        <p:txBody>
          <a:bodyPr wrap="square" lIns="0" tIns="0" rIns="0" bIns="0" rtlCol="0" anchor="ctr"/>
          <a:lstStyle/>
          <a:p>
            <a:pPr indent="0" marL="0">
              <a:buNone/>
            </a:pPr>
            <a:r>
              <a:rPr lang="en-US" sz="1150" b="1" dirty="0">
                <a:solidFill>
                  <a:srgbClr val="C85A2B"/>
                </a:solidFill>
                <a:latin typeface="Meiryo" pitchFamily="34" charset="0"/>
                <a:ea typeface="Meiryo" pitchFamily="34" charset="-122"/>
                <a:cs typeface="Meiryo" pitchFamily="34" charset="-120"/>
              </a:rPr>
              <a:t>難所は上下の“境目”</a:t>
            </a:r>
            <a:endParaRPr lang="en-US" sz="1150" dirty="0"/>
          </a:p>
        </p:txBody>
      </p:sp>
      <p:sp>
        <p:nvSpPr>
          <p:cNvPr id="43" name="Text 41"/>
          <p:cNvSpPr/>
          <p:nvPr/>
        </p:nvSpPr>
        <p:spPr>
          <a:xfrm>
            <a:off x="8430768" y="4937760"/>
            <a:ext cx="3011119" cy="82296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下側は SLAC（どの充電器とつながるかの決定）、上側は証明書とEXI。トラブルの大半はこの2か所に集中する。</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2</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物理層：1本の線に、2つの信号が同居している</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1 kHz のアナログPWMと、MHz帯のデジタル通信。周波数が3桁以上離れているので共存できる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5 / 16</a:t>
            </a:r>
            <a:endParaRPr lang="en-US" sz="900" dirty="0"/>
          </a:p>
        </p:txBody>
      </p:sp>
      <p:sp>
        <p:nvSpPr>
          <p:cNvPr id="8" name="Shape 6"/>
          <p:cNvSpPr/>
          <p:nvPr/>
        </p:nvSpPr>
        <p:spPr>
          <a:xfrm>
            <a:off x="548640" y="1481328"/>
            <a:ext cx="6720840" cy="4434840"/>
          </a:xfrm>
          <a:prstGeom prst="roundRect">
            <a:avLst>
              <a:gd name="adj" fmla="val 1237"/>
            </a:avLst>
          </a:prstGeom>
          <a:solidFill>
            <a:srgbClr val="F2F5F3"/>
          </a:solidFill>
          <a:ln w="12700">
            <a:solidFill>
              <a:srgbClr val="D7DFDB"/>
            </a:solidFill>
            <a:prstDash val="solid"/>
          </a:ln>
        </p:spPr>
      </p:sp>
      <p:sp>
        <p:nvSpPr>
          <p:cNvPr id="9" name="Text 7"/>
          <p:cNvSpPr/>
          <p:nvPr/>
        </p:nvSpPr>
        <p:spPr>
          <a:xfrm>
            <a:off x="822960" y="1691640"/>
            <a:ext cx="6217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① IEC 61851 コントロールパイロット PWM</a:t>
            </a:r>
            <a:endParaRPr lang="en-US" sz="1200" dirty="0"/>
          </a:p>
        </p:txBody>
      </p:sp>
      <p:sp>
        <p:nvSpPr>
          <p:cNvPr id="10" name="Text 8"/>
          <p:cNvSpPr/>
          <p:nvPr/>
        </p:nvSpPr>
        <p:spPr>
          <a:xfrm>
            <a:off x="822960" y="1993392"/>
            <a:ext cx="6217920" cy="384048"/>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1 kHz ／ ±12 V ／ デューティ比で最大電流を通知。DC急速充電では 5% 固定＝「デジタル通信を使う」の合図</a:t>
            </a:r>
            <a:endParaRPr lang="en-US" sz="950" dirty="0"/>
          </a:p>
        </p:txBody>
      </p:sp>
      <p:sp>
        <p:nvSpPr>
          <p:cNvPr id="11" name="Shape 9"/>
          <p:cNvSpPr/>
          <p:nvPr/>
        </p:nvSpPr>
        <p:spPr>
          <a:xfrm>
            <a:off x="960120" y="3035808"/>
            <a:ext cx="1764792" cy="32004"/>
          </a:xfrm>
          <a:prstGeom prst="rect">
            <a:avLst/>
          </a:prstGeom>
          <a:solidFill>
            <a:srgbClr val="0E1F2A"/>
          </a:solidFill>
          <a:ln w="12700">
            <a:solidFill>
              <a:srgbClr val="0E1F2A"/>
            </a:solidFill>
            <a:prstDash val="solid"/>
          </a:ln>
        </p:spPr>
      </p:sp>
      <p:sp>
        <p:nvSpPr>
          <p:cNvPr id="12" name="Shape 10"/>
          <p:cNvSpPr/>
          <p:nvPr/>
        </p:nvSpPr>
        <p:spPr>
          <a:xfrm>
            <a:off x="2724912" y="2450592"/>
            <a:ext cx="32004" cy="617220"/>
          </a:xfrm>
          <a:prstGeom prst="rect">
            <a:avLst/>
          </a:prstGeom>
          <a:solidFill>
            <a:srgbClr val="0E1F2A"/>
          </a:solidFill>
          <a:ln w="12700">
            <a:solidFill>
              <a:srgbClr val="0E1F2A"/>
            </a:solidFill>
            <a:prstDash val="solid"/>
          </a:ln>
        </p:spPr>
      </p:sp>
      <p:sp>
        <p:nvSpPr>
          <p:cNvPr id="13" name="Shape 11"/>
          <p:cNvSpPr/>
          <p:nvPr/>
        </p:nvSpPr>
        <p:spPr>
          <a:xfrm>
            <a:off x="2724912" y="2450592"/>
            <a:ext cx="155448" cy="32004"/>
          </a:xfrm>
          <a:prstGeom prst="rect">
            <a:avLst/>
          </a:prstGeom>
          <a:solidFill>
            <a:srgbClr val="0E1F2A"/>
          </a:solidFill>
          <a:ln w="12700">
            <a:solidFill>
              <a:srgbClr val="0E1F2A"/>
            </a:solidFill>
            <a:prstDash val="solid"/>
          </a:ln>
        </p:spPr>
      </p:sp>
      <p:sp>
        <p:nvSpPr>
          <p:cNvPr id="14" name="Shape 12"/>
          <p:cNvSpPr/>
          <p:nvPr/>
        </p:nvSpPr>
        <p:spPr>
          <a:xfrm>
            <a:off x="2848356" y="2450592"/>
            <a:ext cx="32004" cy="617220"/>
          </a:xfrm>
          <a:prstGeom prst="rect">
            <a:avLst/>
          </a:prstGeom>
          <a:solidFill>
            <a:srgbClr val="0E1F2A"/>
          </a:solidFill>
          <a:ln w="12700">
            <a:solidFill>
              <a:srgbClr val="0E1F2A"/>
            </a:solidFill>
            <a:prstDash val="solid"/>
          </a:ln>
        </p:spPr>
      </p:sp>
      <p:sp>
        <p:nvSpPr>
          <p:cNvPr id="15" name="Shape 13"/>
          <p:cNvSpPr/>
          <p:nvPr/>
        </p:nvSpPr>
        <p:spPr>
          <a:xfrm>
            <a:off x="2880360" y="3035808"/>
            <a:ext cx="1764792" cy="32004"/>
          </a:xfrm>
          <a:prstGeom prst="rect">
            <a:avLst/>
          </a:prstGeom>
          <a:solidFill>
            <a:srgbClr val="0E1F2A"/>
          </a:solidFill>
          <a:ln w="12700">
            <a:solidFill>
              <a:srgbClr val="0E1F2A"/>
            </a:solidFill>
            <a:prstDash val="solid"/>
          </a:ln>
        </p:spPr>
      </p:sp>
      <p:sp>
        <p:nvSpPr>
          <p:cNvPr id="16" name="Shape 14"/>
          <p:cNvSpPr/>
          <p:nvPr/>
        </p:nvSpPr>
        <p:spPr>
          <a:xfrm>
            <a:off x="4645152" y="2450592"/>
            <a:ext cx="32004" cy="617220"/>
          </a:xfrm>
          <a:prstGeom prst="rect">
            <a:avLst/>
          </a:prstGeom>
          <a:solidFill>
            <a:srgbClr val="0E1F2A"/>
          </a:solidFill>
          <a:ln w="12700">
            <a:solidFill>
              <a:srgbClr val="0E1F2A"/>
            </a:solidFill>
            <a:prstDash val="solid"/>
          </a:ln>
        </p:spPr>
      </p:sp>
      <p:sp>
        <p:nvSpPr>
          <p:cNvPr id="17" name="Shape 15"/>
          <p:cNvSpPr/>
          <p:nvPr/>
        </p:nvSpPr>
        <p:spPr>
          <a:xfrm>
            <a:off x="4645152" y="2450592"/>
            <a:ext cx="155448" cy="32004"/>
          </a:xfrm>
          <a:prstGeom prst="rect">
            <a:avLst/>
          </a:prstGeom>
          <a:solidFill>
            <a:srgbClr val="0E1F2A"/>
          </a:solidFill>
          <a:ln w="12700">
            <a:solidFill>
              <a:srgbClr val="0E1F2A"/>
            </a:solidFill>
            <a:prstDash val="solid"/>
          </a:ln>
        </p:spPr>
      </p:sp>
      <p:sp>
        <p:nvSpPr>
          <p:cNvPr id="18" name="Shape 16"/>
          <p:cNvSpPr/>
          <p:nvPr/>
        </p:nvSpPr>
        <p:spPr>
          <a:xfrm>
            <a:off x="4768596" y="2450592"/>
            <a:ext cx="32004" cy="617220"/>
          </a:xfrm>
          <a:prstGeom prst="rect">
            <a:avLst/>
          </a:prstGeom>
          <a:solidFill>
            <a:srgbClr val="0E1F2A"/>
          </a:solidFill>
          <a:ln w="12700">
            <a:solidFill>
              <a:srgbClr val="0E1F2A"/>
            </a:solidFill>
            <a:prstDash val="solid"/>
          </a:ln>
        </p:spPr>
      </p:sp>
      <p:sp>
        <p:nvSpPr>
          <p:cNvPr id="19" name="Shape 17"/>
          <p:cNvSpPr/>
          <p:nvPr/>
        </p:nvSpPr>
        <p:spPr>
          <a:xfrm>
            <a:off x="4800600" y="3035808"/>
            <a:ext cx="1764792" cy="32004"/>
          </a:xfrm>
          <a:prstGeom prst="rect">
            <a:avLst/>
          </a:prstGeom>
          <a:solidFill>
            <a:srgbClr val="0E1F2A"/>
          </a:solidFill>
          <a:ln w="12700">
            <a:solidFill>
              <a:srgbClr val="0E1F2A"/>
            </a:solidFill>
            <a:prstDash val="solid"/>
          </a:ln>
        </p:spPr>
      </p:sp>
      <p:sp>
        <p:nvSpPr>
          <p:cNvPr id="20" name="Shape 18"/>
          <p:cNvSpPr/>
          <p:nvPr/>
        </p:nvSpPr>
        <p:spPr>
          <a:xfrm>
            <a:off x="6565392" y="2450592"/>
            <a:ext cx="32004" cy="617220"/>
          </a:xfrm>
          <a:prstGeom prst="rect">
            <a:avLst/>
          </a:prstGeom>
          <a:solidFill>
            <a:srgbClr val="0E1F2A"/>
          </a:solidFill>
          <a:ln w="12700">
            <a:solidFill>
              <a:srgbClr val="0E1F2A"/>
            </a:solidFill>
            <a:prstDash val="solid"/>
          </a:ln>
        </p:spPr>
      </p:sp>
      <p:sp>
        <p:nvSpPr>
          <p:cNvPr id="21" name="Shape 19"/>
          <p:cNvSpPr/>
          <p:nvPr/>
        </p:nvSpPr>
        <p:spPr>
          <a:xfrm>
            <a:off x="6565392" y="2450592"/>
            <a:ext cx="155448" cy="32004"/>
          </a:xfrm>
          <a:prstGeom prst="rect">
            <a:avLst/>
          </a:prstGeom>
          <a:solidFill>
            <a:srgbClr val="0E1F2A"/>
          </a:solidFill>
          <a:ln w="12700">
            <a:solidFill>
              <a:srgbClr val="0E1F2A"/>
            </a:solidFill>
            <a:prstDash val="solid"/>
          </a:ln>
        </p:spPr>
      </p:sp>
      <p:sp>
        <p:nvSpPr>
          <p:cNvPr id="22" name="Shape 20"/>
          <p:cNvSpPr/>
          <p:nvPr/>
        </p:nvSpPr>
        <p:spPr>
          <a:xfrm>
            <a:off x="6688836" y="2450592"/>
            <a:ext cx="32004" cy="617220"/>
          </a:xfrm>
          <a:prstGeom prst="rect">
            <a:avLst/>
          </a:prstGeom>
          <a:solidFill>
            <a:srgbClr val="0E1F2A"/>
          </a:solidFill>
          <a:ln w="12700">
            <a:solidFill>
              <a:srgbClr val="0E1F2A"/>
            </a:solidFill>
            <a:prstDash val="solid"/>
          </a:ln>
        </p:spPr>
      </p:sp>
      <p:sp>
        <p:nvSpPr>
          <p:cNvPr id="23" name="Text 21"/>
          <p:cNvSpPr/>
          <p:nvPr/>
        </p:nvSpPr>
        <p:spPr>
          <a:xfrm>
            <a:off x="960120" y="3145536"/>
            <a:ext cx="5943600" cy="219456"/>
          </a:xfrm>
          <a:prstGeom prst="rect">
            <a:avLst/>
          </a:prstGeom>
          <a:noFill/>
          <a:ln/>
        </p:spPr>
        <p:txBody>
          <a:bodyPr wrap="square" lIns="0" tIns="0" rIns="0" bIns="0" rtlCol="0" anchor="ctr"/>
          <a:lstStyle/>
          <a:p>
            <a:pPr indent="0" marL="0">
              <a:buNone/>
            </a:pPr>
            <a:r>
              <a:rPr lang="en-US" sz="850" i="1" dirty="0">
                <a:solidFill>
                  <a:srgbClr val="6A7B83"/>
                </a:solidFill>
                <a:latin typeface="Meiryo" pitchFamily="34" charset="0"/>
                <a:ea typeface="Meiryo" pitchFamily="34" charset="-122"/>
                <a:cs typeface="Meiryo" pitchFamily="34" charset="-120"/>
              </a:rPr>
              <a:t>※図は見やすさのため幅を誇張。実際のDCモードは 5%</a:t>
            </a:r>
            <a:endParaRPr lang="en-US" sz="850" dirty="0"/>
          </a:p>
        </p:txBody>
      </p:sp>
      <p:sp>
        <p:nvSpPr>
          <p:cNvPr id="24" name="Text 22"/>
          <p:cNvSpPr/>
          <p:nvPr/>
        </p:nvSpPr>
        <p:spPr>
          <a:xfrm>
            <a:off x="822960" y="3529584"/>
            <a:ext cx="6217920" cy="274320"/>
          </a:xfrm>
          <a:prstGeom prst="rect">
            <a:avLst/>
          </a:prstGeom>
          <a:noFill/>
          <a:ln/>
        </p:spPr>
        <p:txBody>
          <a:bodyPr wrap="square" lIns="0" tIns="0" rIns="0" bIns="0" rtlCol="0" anchor="ctr"/>
          <a:lstStyle/>
          <a:p>
            <a:pPr indent="0" marL="0">
              <a:buNone/>
            </a:pPr>
            <a:r>
              <a:rPr lang="en-US" sz="1200" b="1" dirty="0">
                <a:solidFill>
                  <a:srgbClr val="0E1F2A"/>
                </a:solidFill>
                <a:latin typeface="Meiryo" pitchFamily="34" charset="0"/>
                <a:ea typeface="Meiryo" pitchFamily="34" charset="-122"/>
                <a:cs typeface="Meiryo" pitchFamily="34" charset="-120"/>
              </a:rPr>
              <a:t>② HomePlug Green PHY の OFDM 信号</a:t>
            </a:r>
            <a:endParaRPr lang="en-US" sz="1200" dirty="0"/>
          </a:p>
        </p:txBody>
      </p:sp>
      <p:sp>
        <p:nvSpPr>
          <p:cNvPr id="25" name="Text 23"/>
          <p:cNvSpPr/>
          <p:nvPr/>
        </p:nvSpPr>
        <p:spPr>
          <a:xfrm>
            <a:off x="822960" y="3822192"/>
            <a:ext cx="6217920" cy="40233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おおむね 1.8〜30 MHz を数百本のサブキャリアに分割。CP–PE 間に容量結合で重畳。送信レベルは家庭用PLCより大幅に低い</a:t>
            </a:r>
            <a:endParaRPr lang="en-US" sz="950" dirty="0"/>
          </a:p>
        </p:txBody>
      </p:sp>
      <p:sp>
        <p:nvSpPr>
          <p:cNvPr id="26" name="Shape 24"/>
          <p:cNvSpPr/>
          <p:nvPr/>
        </p:nvSpPr>
        <p:spPr>
          <a:xfrm>
            <a:off x="960120" y="4828032"/>
            <a:ext cx="100584" cy="310896"/>
          </a:xfrm>
          <a:prstGeom prst="rect">
            <a:avLst/>
          </a:prstGeom>
          <a:solidFill>
            <a:srgbClr val="6F8F16">
              <a:alpha val="70000"/>
            </a:srgbClr>
          </a:solidFill>
          <a:ln w="12700">
            <a:solidFill>
              <a:srgbClr val="6F8F16"/>
            </a:solidFill>
            <a:prstDash val="solid"/>
          </a:ln>
        </p:spPr>
      </p:sp>
      <p:sp>
        <p:nvSpPr>
          <p:cNvPr id="27" name="Shape 25"/>
          <p:cNvSpPr/>
          <p:nvPr/>
        </p:nvSpPr>
        <p:spPr>
          <a:xfrm>
            <a:off x="1129284" y="4663440"/>
            <a:ext cx="100584" cy="475488"/>
          </a:xfrm>
          <a:prstGeom prst="rect">
            <a:avLst/>
          </a:prstGeom>
          <a:solidFill>
            <a:srgbClr val="6F8F16">
              <a:alpha val="70000"/>
            </a:srgbClr>
          </a:solidFill>
          <a:ln w="12700">
            <a:solidFill>
              <a:srgbClr val="6F8F16"/>
            </a:solidFill>
            <a:prstDash val="solid"/>
          </a:ln>
        </p:spPr>
      </p:sp>
      <p:sp>
        <p:nvSpPr>
          <p:cNvPr id="28" name="Shape 26"/>
          <p:cNvSpPr/>
          <p:nvPr/>
        </p:nvSpPr>
        <p:spPr>
          <a:xfrm>
            <a:off x="1298448" y="4736592"/>
            <a:ext cx="100584" cy="402336"/>
          </a:xfrm>
          <a:prstGeom prst="rect">
            <a:avLst/>
          </a:prstGeom>
          <a:solidFill>
            <a:srgbClr val="6F8F16">
              <a:alpha val="70000"/>
            </a:srgbClr>
          </a:solidFill>
          <a:ln w="12700">
            <a:solidFill>
              <a:srgbClr val="6F8F16"/>
            </a:solidFill>
            <a:prstDash val="solid"/>
          </a:ln>
        </p:spPr>
      </p:sp>
      <p:sp>
        <p:nvSpPr>
          <p:cNvPr id="29" name="Shape 27"/>
          <p:cNvSpPr/>
          <p:nvPr/>
        </p:nvSpPr>
        <p:spPr>
          <a:xfrm>
            <a:off x="1467612" y="4535424"/>
            <a:ext cx="100584" cy="603504"/>
          </a:xfrm>
          <a:prstGeom prst="rect">
            <a:avLst/>
          </a:prstGeom>
          <a:solidFill>
            <a:srgbClr val="6F8F16">
              <a:alpha val="70000"/>
            </a:srgbClr>
          </a:solidFill>
          <a:ln w="12700">
            <a:solidFill>
              <a:srgbClr val="6F8F16"/>
            </a:solidFill>
            <a:prstDash val="solid"/>
          </a:ln>
        </p:spPr>
      </p:sp>
      <p:sp>
        <p:nvSpPr>
          <p:cNvPr id="30" name="Shape 28"/>
          <p:cNvSpPr/>
          <p:nvPr/>
        </p:nvSpPr>
        <p:spPr>
          <a:xfrm>
            <a:off x="1636776" y="4608576"/>
            <a:ext cx="100584" cy="530352"/>
          </a:xfrm>
          <a:prstGeom prst="rect">
            <a:avLst/>
          </a:prstGeom>
          <a:solidFill>
            <a:srgbClr val="6F8F16">
              <a:alpha val="70000"/>
            </a:srgbClr>
          </a:solidFill>
          <a:ln w="12700">
            <a:solidFill>
              <a:srgbClr val="6F8F16"/>
            </a:solidFill>
            <a:prstDash val="solid"/>
          </a:ln>
        </p:spPr>
      </p:sp>
      <p:sp>
        <p:nvSpPr>
          <p:cNvPr id="31" name="Shape 29"/>
          <p:cNvSpPr/>
          <p:nvPr/>
        </p:nvSpPr>
        <p:spPr>
          <a:xfrm>
            <a:off x="1805940" y="4462272"/>
            <a:ext cx="100584" cy="676656"/>
          </a:xfrm>
          <a:prstGeom prst="rect">
            <a:avLst/>
          </a:prstGeom>
          <a:solidFill>
            <a:srgbClr val="6F8F16">
              <a:alpha val="70000"/>
            </a:srgbClr>
          </a:solidFill>
          <a:ln w="12700">
            <a:solidFill>
              <a:srgbClr val="6F8F16"/>
            </a:solidFill>
            <a:prstDash val="solid"/>
          </a:ln>
        </p:spPr>
      </p:sp>
      <p:sp>
        <p:nvSpPr>
          <p:cNvPr id="32" name="Shape 30"/>
          <p:cNvSpPr/>
          <p:nvPr/>
        </p:nvSpPr>
        <p:spPr>
          <a:xfrm>
            <a:off x="1975104" y="4572000"/>
            <a:ext cx="100584" cy="566928"/>
          </a:xfrm>
          <a:prstGeom prst="rect">
            <a:avLst/>
          </a:prstGeom>
          <a:solidFill>
            <a:srgbClr val="6F8F16">
              <a:alpha val="70000"/>
            </a:srgbClr>
          </a:solidFill>
          <a:ln w="12700">
            <a:solidFill>
              <a:srgbClr val="6F8F16"/>
            </a:solidFill>
            <a:prstDash val="solid"/>
          </a:ln>
        </p:spPr>
      </p:sp>
      <p:sp>
        <p:nvSpPr>
          <p:cNvPr id="33" name="Shape 31"/>
          <p:cNvSpPr/>
          <p:nvPr/>
        </p:nvSpPr>
        <p:spPr>
          <a:xfrm>
            <a:off x="2144268" y="4407408"/>
            <a:ext cx="100584" cy="731520"/>
          </a:xfrm>
          <a:prstGeom prst="rect">
            <a:avLst/>
          </a:prstGeom>
          <a:solidFill>
            <a:srgbClr val="6F8F16">
              <a:alpha val="70000"/>
            </a:srgbClr>
          </a:solidFill>
          <a:ln w="12700">
            <a:solidFill>
              <a:srgbClr val="6F8F16"/>
            </a:solidFill>
            <a:prstDash val="solid"/>
          </a:ln>
        </p:spPr>
      </p:sp>
      <p:sp>
        <p:nvSpPr>
          <p:cNvPr id="34" name="Shape 32"/>
          <p:cNvSpPr/>
          <p:nvPr/>
        </p:nvSpPr>
        <p:spPr>
          <a:xfrm>
            <a:off x="2313432" y="4498848"/>
            <a:ext cx="100584" cy="640080"/>
          </a:xfrm>
          <a:prstGeom prst="rect">
            <a:avLst/>
          </a:prstGeom>
          <a:solidFill>
            <a:srgbClr val="6F8F16">
              <a:alpha val="70000"/>
            </a:srgbClr>
          </a:solidFill>
          <a:ln w="12700">
            <a:solidFill>
              <a:srgbClr val="6F8F16"/>
            </a:solidFill>
            <a:prstDash val="solid"/>
          </a:ln>
        </p:spPr>
      </p:sp>
      <p:sp>
        <p:nvSpPr>
          <p:cNvPr id="35" name="Shape 33"/>
          <p:cNvSpPr/>
          <p:nvPr/>
        </p:nvSpPr>
        <p:spPr>
          <a:xfrm>
            <a:off x="2482596" y="4645152"/>
            <a:ext cx="100584" cy="493776"/>
          </a:xfrm>
          <a:prstGeom prst="rect">
            <a:avLst/>
          </a:prstGeom>
          <a:solidFill>
            <a:srgbClr val="6F8F16">
              <a:alpha val="70000"/>
            </a:srgbClr>
          </a:solidFill>
          <a:ln w="12700">
            <a:solidFill>
              <a:srgbClr val="6F8F16"/>
            </a:solidFill>
            <a:prstDash val="solid"/>
          </a:ln>
        </p:spPr>
      </p:sp>
      <p:sp>
        <p:nvSpPr>
          <p:cNvPr id="36" name="Shape 34"/>
          <p:cNvSpPr/>
          <p:nvPr/>
        </p:nvSpPr>
        <p:spPr>
          <a:xfrm>
            <a:off x="2651760" y="4443984"/>
            <a:ext cx="100584" cy="694944"/>
          </a:xfrm>
          <a:prstGeom prst="rect">
            <a:avLst/>
          </a:prstGeom>
          <a:solidFill>
            <a:srgbClr val="6F8F16">
              <a:alpha val="70000"/>
            </a:srgbClr>
          </a:solidFill>
          <a:ln w="12700">
            <a:solidFill>
              <a:srgbClr val="6F8F16"/>
            </a:solidFill>
            <a:prstDash val="solid"/>
          </a:ln>
        </p:spPr>
      </p:sp>
      <p:sp>
        <p:nvSpPr>
          <p:cNvPr id="37" name="Shape 35"/>
          <p:cNvSpPr/>
          <p:nvPr/>
        </p:nvSpPr>
        <p:spPr>
          <a:xfrm>
            <a:off x="2820924" y="4590288"/>
            <a:ext cx="100584" cy="548640"/>
          </a:xfrm>
          <a:prstGeom prst="rect">
            <a:avLst/>
          </a:prstGeom>
          <a:solidFill>
            <a:srgbClr val="6F8F16">
              <a:alpha val="70000"/>
            </a:srgbClr>
          </a:solidFill>
          <a:ln w="12700">
            <a:solidFill>
              <a:srgbClr val="6F8F16"/>
            </a:solidFill>
            <a:prstDash val="solid"/>
          </a:ln>
        </p:spPr>
      </p:sp>
      <p:sp>
        <p:nvSpPr>
          <p:cNvPr id="38" name="Shape 36"/>
          <p:cNvSpPr/>
          <p:nvPr/>
        </p:nvSpPr>
        <p:spPr>
          <a:xfrm>
            <a:off x="2990088" y="4370832"/>
            <a:ext cx="100584" cy="768096"/>
          </a:xfrm>
          <a:prstGeom prst="rect">
            <a:avLst/>
          </a:prstGeom>
          <a:solidFill>
            <a:srgbClr val="6F8F16">
              <a:alpha val="70000"/>
            </a:srgbClr>
          </a:solidFill>
          <a:ln w="12700">
            <a:solidFill>
              <a:srgbClr val="6F8F16"/>
            </a:solidFill>
            <a:prstDash val="solid"/>
          </a:ln>
        </p:spPr>
      </p:sp>
      <p:sp>
        <p:nvSpPr>
          <p:cNvPr id="39" name="Shape 37"/>
          <p:cNvSpPr/>
          <p:nvPr/>
        </p:nvSpPr>
        <p:spPr>
          <a:xfrm>
            <a:off x="3159252" y="4517136"/>
            <a:ext cx="100584" cy="621792"/>
          </a:xfrm>
          <a:prstGeom prst="rect">
            <a:avLst/>
          </a:prstGeom>
          <a:solidFill>
            <a:srgbClr val="6F8F16">
              <a:alpha val="70000"/>
            </a:srgbClr>
          </a:solidFill>
          <a:ln w="12700">
            <a:solidFill>
              <a:srgbClr val="6F8F16"/>
            </a:solidFill>
            <a:prstDash val="solid"/>
          </a:ln>
        </p:spPr>
      </p:sp>
      <p:sp>
        <p:nvSpPr>
          <p:cNvPr id="40" name="Shape 38"/>
          <p:cNvSpPr/>
          <p:nvPr/>
        </p:nvSpPr>
        <p:spPr>
          <a:xfrm>
            <a:off x="3328416" y="4681728"/>
            <a:ext cx="100584" cy="457200"/>
          </a:xfrm>
          <a:prstGeom prst="rect">
            <a:avLst/>
          </a:prstGeom>
          <a:solidFill>
            <a:srgbClr val="6F8F16">
              <a:alpha val="70000"/>
            </a:srgbClr>
          </a:solidFill>
          <a:ln w="12700">
            <a:solidFill>
              <a:srgbClr val="6F8F16"/>
            </a:solidFill>
            <a:prstDash val="solid"/>
          </a:ln>
        </p:spPr>
      </p:sp>
      <p:sp>
        <p:nvSpPr>
          <p:cNvPr id="41" name="Shape 39"/>
          <p:cNvSpPr/>
          <p:nvPr/>
        </p:nvSpPr>
        <p:spPr>
          <a:xfrm>
            <a:off x="3497580" y="4425696"/>
            <a:ext cx="100584" cy="713232"/>
          </a:xfrm>
          <a:prstGeom prst="rect">
            <a:avLst/>
          </a:prstGeom>
          <a:solidFill>
            <a:srgbClr val="6F8F16">
              <a:alpha val="70000"/>
            </a:srgbClr>
          </a:solidFill>
          <a:ln w="12700">
            <a:solidFill>
              <a:srgbClr val="6F8F16"/>
            </a:solidFill>
            <a:prstDash val="solid"/>
          </a:ln>
        </p:spPr>
      </p:sp>
      <p:sp>
        <p:nvSpPr>
          <p:cNvPr id="42" name="Shape 40"/>
          <p:cNvSpPr/>
          <p:nvPr/>
        </p:nvSpPr>
        <p:spPr>
          <a:xfrm>
            <a:off x="3666744" y="4553712"/>
            <a:ext cx="100584" cy="585216"/>
          </a:xfrm>
          <a:prstGeom prst="rect">
            <a:avLst/>
          </a:prstGeom>
          <a:solidFill>
            <a:srgbClr val="6F8F16">
              <a:alpha val="70000"/>
            </a:srgbClr>
          </a:solidFill>
          <a:ln w="12700">
            <a:solidFill>
              <a:srgbClr val="6F8F16"/>
            </a:solidFill>
            <a:prstDash val="solid"/>
          </a:ln>
        </p:spPr>
      </p:sp>
      <p:sp>
        <p:nvSpPr>
          <p:cNvPr id="43" name="Shape 41"/>
          <p:cNvSpPr/>
          <p:nvPr/>
        </p:nvSpPr>
        <p:spPr>
          <a:xfrm>
            <a:off x="3835908" y="4389120"/>
            <a:ext cx="100584" cy="749808"/>
          </a:xfrm>
          <a:prstGeom prst="rect">
            <a:avLst/>
          </a:prstGeom>
          <a:solidFill>
            <a:srgbClr val="6F8F16">
              <a:alpha val="70000"/>
            </a:srgbClr>
          </a:solidFill>
          <a:ln w="12700">
            <a:solidFill>
              <a:srgbClr val="6F8F16"/>
            </a:solidFill>
            <a:prstDash val="solid"/>
          </a:ln>
        </p:spPr>
      </p:sp>
      <p:sp>
        <p:nvSpPr>
          <p:cNvPr id="44" name="Shape 42"/>
          <p:cNvSpPr/>
          <p:nvPr/>
        </p:nvSpPr>
        <p:spPr>
          <a:xfrm>
            <a:off x="4005072" y="4480560"/>
            <a:ext cx="100584" cy="658368"/>
          </a:xfrm>
          <a:prstGeom prst="rect">
            <a:avLst/>
          </a:prstGeom>
          <a:solidFill>
            <a:srgbClr val="6F8F16">
              <a:alpha val="70000"/>
            </a:srgbClr>
          </a:solidFill>
          <a:ln w="12700">
            <a:solidFill>
              <a:srgbClr val="6F8F16"/>
            </a:solidFill>
            <a:prstDash val="solid"/>
          </a:ln>
        </p:spPr>
      </p:sp>
      <p:sp>
        <p:nvSpPr>
          <p:cNvPr id="45" name="Shape 43"/>
          <p:cNvSpPr/>
          <p:nvPr/>
        </p:nvSpPr>
        <p:spPr>
          <a:xfrm>
            <a:off x="4174236" y="4626864"/>
            <a:ext cx="100584" cy="512064"/>
          </a:xfrm>
          <a:prstGeom prst="rect">
            <a:avLst/>
          </a:prstGeom>
          <a:solidFill>
            <a:srgbClr val="6F8F16">
              <a:alpha val="70000"/>
            </a:srgbClr>
          </a:solidFill>
          <a:ln w="12700">
            <a:solidFill>
              <a:srgbClr val="6F8F16"/>
            </a:solidFill>
            <a:prstDash val="solid"/>
          </a:ln>
        </p:spPr>
      </p:sp>
      <p:sp>
        <p:nvSpPr>
          <p:cNvPr id="46" name="Shape 44"/>
          <p:cNvSpPr/>
          <p:nvPr/>
        </p:nvSpPr>
        <p:spPr>
          <a:xfrm>
            <a:off x="4343400" y="4352544"/>
            <a:ext cx="100584" cy="786384"/>
          </a:xfrm>
          <a:prstGeom prst="rect">
            <a:avLst/>
          </a:prstGeom>
          <a:solidFill>
            <a:srgbClr val="6F8F16">
              <a:alpha val="70000"/>
            </a:srgbClr>
          </a:solidFill>
          <a:ln w="12700">
            <a:solidFill>
              <a:srgbClr val="6F8F16"/>
            </a:solidFill>
            <a:prstDash val="solid"/>
          </a:ln>
        </p:spPr>
      </p:sp>
      <p:sp>
        <p:nvSpPr>
          <p:cNvPr id="47" name="Shape 45"/>
          <p:cNvSpPr/>
          <p:nvPr/>
        </p:nvSpPr>
        <p:spPr>
          <a:xfrm>
            <a:off x="4512564" y="4535424"/>
            <a:ext cx="100584" cy="603504"/>
          </a:xfrm>
          <a:prstGeom prst="rect">
            <a:avLst/>
          </a:prstGeom>
          <a:solidFill>
            <a:srgbClr val="6F8F16">
              <a:alpha val="70000"/>
            </a:srgbClr>
          </a:solidFill>
          <a:ln w="12700">
            <a:solidFill>
              <a:srgbClr val="6F8F16"/>
            </a:solidFill>
            <a:prstDash val="solid"/>
          </a:ln>
        </p:spPr>
      </p:sp>
      <p:sp>
        <p:nvSpPr>
          <p:cNvPr id="48" name="Shape 46"/>
          <p:cNvSpPr/>
          <p:nvPr/>
        </p:nvSpPr>
        <p:spPr>
          <a:xfrm>
            <a:off x="4681728" y="4700016"/>
            <a:ext cx="100584" cy="438912"/>
          </a:xfrm>
          <a:prstGeom prst="rect">
            <a:avLst/>
          </a:prstGeom>
          <a:solidFill>
            <a:srgbClr val="6F8F16">
              <a:alpha val="70000"/>
            </a:srgbClr>
          </a:solidFill>
          <a:ln w="12700">
            <a:solidFill>
              <a:srgbClr val="6F8F16"/>
            </a:solidFill>
            <a:prstDash val="solid"/>
          </a:ln>
        </p:spPr>
      </p:sp>
      <p:sp>
        <p:nvSpPr>
          <p:cNvPr id="49" name="Shape 47"/>
          <p:cNvSpPr/>
          <p:nvPr/>
        </p:nvSpPr>
        <p:spPr>
          <a:xfrm>
            <a:off x="4850892" y="4462272"/>
            <a:ext cx="100584" cy="676656"/>
          </a:xfrm>
          <a:prstGeom prst="rect">
            <a:avLst/>
          </a:prstGeom>
          <a:solidFill>
            <a:srgbClr val="6F8F16">
              <a:alpha val="70000"/>
            </a:srgbClr>
          </a:solidFill>
          <a:ln w="12700">
            <a:solidFill>
              <a:srgbClr val="6F8F16"/>
            </a:solidFill>
            <a:prstDash val="solid"/>
          </a:ln>
        </p:spPr>
      </p:sp>
      <p:sp>
        <p:nvSpPr>
          <p:cNvPr id="50" name="Shape 48"/>
          <p:cNvSpPr/>
          <p:nvPr/>
        </p:nvSpPr>
        <p:spPr>
          <a:xfrm>
            <a:off x="5020056" y="4608576"/>
            <a:ext cx="100584" cy="530352"/>
          </a:xfrm>
          <a:prstGeom prst="rect">
            <a:avLst/>
          </a:prstGeom>
          <a:solidFill>
            <a:srgbClr val="6F8F16">
              <a:alpha val="70000"/>
            </a:srgbClr>
          </a:solidFill>
          <a:ln w="12700">
            <a:solidFill>
              <a:srgbClr val="6F8F16"/>
            </a:solidFill>
            <a:prstDash val="solid"/>
          </a:ln>
        </p:spPr>
      </p:sp>
      <p:sp>
        <p:nvSpPr>
          <p:cNvPr id="51" name="Shape 49"/>
          <p:cNvSpPr/>
          <p:nvPr/>
        </p:nvSpPr>
        <p:spPr>
          <a:xfrm>
            <a:off x="5189220" y="4407408"/>
            <a:ext cx="100584" cy="731520"/>
          </a:xfrm>
          <a:prstGeom prst="rect">
            <a:avLst/>
          </a:prstGeom>
          <a:solidFill>
            <a:srgbClr val="6F8F16">
              <a:alpha val="70000"/>
            </a:srgbClr>
          </a:solidFill>
          <a:ln w="12700">
            <a:solidFill>
              <a:srgbClr val="6F8F16"/>
            </a:solidFill>
            <a:prstDash val="solid"/>
          </a:ln>
        </p:spPr>
      </p:sp>
      <p:sp>
        <p:nvSpPr>
          <p:cNvPr id="52" name="Shape 50"/>
          <p:cNvSpPr/>
          <p:nvPr/>
        </p:nvSpPr>
        <p:spPr>
          <a:xfrm>
            <a:off x="5358384" y="4498848"/>
            <a:ext cx="100584" cy="640080"/>
          </a:xfrm>
          <a:prstGeom prst="rect">
            <a:avLst/>
          </a:prstGeom>
          <a:solidFill>
            <a:srgbClr val="6F8F16">
              <a:alpha val="70000"/>
            </a:srgbClr>
          </a:solidFill>
          <a:ln w="12700">
            <a:solidFill>
              <a:srgbClr val="6F8F16"/>
            </a:solidFill>
            <a:prstDash val="solid"/>
          </a:ln>
        </p:spPr>
      </p:sp>
      <p:sp>
        <p:nvSpPr>
          <p:cNvPr id="53" name="Shape 51"/>
          <p:cNvSpPr/>
          <p:nvPr/>
        </p:nvSpPr>
        <p:spPr>
          <a:xfrm>
            <a:off x="5527548" y="4663440"/>
            <a:ext cx="100584" cy="475488"/>
          </a:xfrm>
          <a:prstGeom prst="rect">
            <a:avLst/>
          </a:prstGeom>
          <a:solidFill>
            <a:srgbClr val="6F8F16">
              <a:alpha val="70000"/>
            </a:srgbClr>
          </a:solidFill>
          <a:ln w="12700">
            <a:solidFill>
              <a:srgbClr val="6F8F16"/>
            </a:solidFill>
            <a:prstDash val="solid"/>
          </a:ln>
        </p:spPr>
      </p:sp>
      <p:sp>
        <p:nvSpPr>
          <p:cNvPr id="54" name="Shape 52"/>
          <p:cNvSpPr/>
          <p:nvPr/>
        </p:nvSpPr>
        <p:spPr>
          <a:xfrm>
            <a:off x="5696712" y="4370832"/>
            <a:ext cx="100584" cy="768096"/>
          </a:xfrm>
          <a:prstGeom prst="rect">
            <a:avLst/>
          </a:prstGeom>
          <a:solidFill>
            <a:srgbClr val="6F8F16">
              <a:alpha val="70000"/>
            </a:srgbClr>
          </a:solidFill>
          <a:ln w="12700">
            <a:solidFill>
              <a:srgbClr val="6F8F16"/>
            </a:solidFill>
            <a:prstDash val="solid"/>
          </a:ln>
        </p:spPr>
      </p:sp>
      <p:sp>
        <p:nvSpPr>
          <p:cNvPr id="55" name="Shape 53"/>
          <p:cNvSpPr/>
          <p:nvPr/>
        </p:nvSpPr>
        <p:spPr>
          <a:xfrm>
            <a:off x="5865876" y="4572000"/>
            <a:ext cx="100584" cy="566928"/>
          </a:xfrm>
          <a:prstGeom prst="rect">
            <a:avLst/>
          </a:prstGeom>
          <a:solidFill>
            <a:srgbClr val="6F8F16">
              <a:alpha val="70000"/>
            </a:srgbClr>
          </a:solidFill>
          <a:ln w="12700">
            <a:solidFill>
              <a:srgbClr val="6F8F16"/>
            </a:solidFill>
            <a:prstDash val="solid"/>
          </a:ln>
        </p:spPr>
      </p:sp>
      <p:sp>
        <p:nvSpPr>
          <p:cNvPr id="56" name="Shape 54"/>
          <p:cNvSpPr/>
          <p:nvPr/>
        </p:nvSpPr>
        <p:spPr>
          <a:xfrm>
            <a:off x="6035040" y="4754880"/>
            <a:ext cx="100584" cy="384048"/>
          </a:xfrm>
          <a:prstGeom prst="rect">
            <a:avLst/>
          </a:prstGeom>
          <a:solidFill>
            <a:srgbClr val="6F8F16">
              <a:alpha val="70000"/>
            </a:srgbClr>
          </a:solidFill>
          <a:ln w="12700">
            <a:solidFill>
              <a:srgbClr val="6F8F16"/>
            </a:solidFill>
            <a:prstDash val="solid"/>
          </a:ln>
        </p:spPr>
      </p:sp>
      <p:sp>
        <p:nvSpPr>
          <p:cNvPr id="57" name="Shape 55"/>
          <p:cNvSpPr/>
          <p:nvPr/>
        </p:nvSpPr>
        <p:spPr>
          <a:xfrm>
            <a:off x="6204204" y="4480560"/>
            <a:ext cx="100584" cy="658368"/>
          </a:xfrm>
          <a:prstGeom prst="rect">
            <a:avLst/>
          </a:prstGeom>
          <a:solidFill>
            <a:srgbClr val="6F8F16">
              <a:alpha val="70000"/>
            </a:srgbClr>
          </a:solidFill>
          <a:ln w="12700">
            <a:solidFill>
              <a:srgbClr val="6F8F16"/>
            </a:solidFill>
            <a:prstDash val="solid"/>
          </a:ln>
        </p:spPr>
      </p:sp>
      <p:sp>
        <p:nvSpPr>
          <p:cNvPr id="58" name="Shape 56"/>
          <p:cNvSpPr/>
          <p:nvPr/>
        </p:nvSpPr>
        <p:spPr>
          <a:xfrm>
            <a:off x="6373368" y="4626864"/>
            <a:ext cx="100584" cy="512064"/>
          </a:xfrm>
          <a:prstGeom prst="rect">
            <a:avLst/>
          </a:prstGeom>
          <a:solidFill>
            <a:srgbClr val="6F8F16">
              <a:alpha val="70000"/>
            </a:srgbClr>
          </a:solidFill>
          <a:ln w="12700">
            <a:solidFill>
              <a:srgbClr val="6F8F16"/>
            </a:solidFill>
            <a:prstDash val="solid"/>
          </a:ln>
        </p:spPr>
      </p:sp>
      <p:sp>
        <p:nvSpPr>
          <p:cNvPr id="59" name="Shape 57"/>
          <p:cNvSpPr/>
          <p:nvPr/>
        </p:nvSpPr>
        <p:spPr>
          <a:xfrm>
            <a:off x="6542532" y="4425696"/>
            <a:ext cx="100584" cy="713232"/>
          </a:xfrm>
          <a:prstGeom prst="rect">
            <a:avLst/>
          </a:prstGeom>
          <a:solidFill>
            <a:srgbClr val="6F8F16">
              <a:alpha val="70000"/>
            </a:srgbClr>
          </a:solidFill>
          <a:ln w="12700">
            <a:solidFill>
              <a:srgbClr val="6F8F16"/>
            </a:solidFill>
            <a:prstDash val="solid"/>
          </a:ln>
        </p:spPr>
      </p:sp>
      <p:sp>
        <p:nvSpPr>
          <p:cNvPr id="60" name="Shape 58"/>
          <p:cNvSpPr/>
          <p:nvPr/>
        </p:nvSpPr>
        <p:spPr>
          <a:xfrm>
            <a:off x="6711696" y="4553712"/>
            <a:ext cx="100584" cy="585216"/>
          </a:xfrm>
          <a:prstGeom prst="rect">
            <a:avLst/>
          </a:prstGeom>
          <a:solidFill>
            <a:srgbClr val="6F8F16">
              <a:alpha val="70000"/>
            </a:srgbClr>
          </a:solidFill>
          <a:ln w="12700">
            <a:solidFill>
              <a:srgbClr val="6F8F16"/>
            </a:solidFill>
            <a:prstDash val="solid"/>
          </a:ln>
        </p:spPr>
      </p:sp>
      <p:sp>
        <p:nvSpPr>
          <p:cNvPr id="61" name="Shape 59"/>
          <p:cNvSpPr/>
          <p:nvPr/>
        </p:nvSpPr>
        <p:spPr>
          <a:xfrm>
            <a:off x="6880860" y="4718304"/>
            <a:ext cx="100584" cy="420624"/>
          </a:xfrm>
          <a:prstGeom prst="rect">
            <a:avLst/>
          </a:prstGeom>
          <a:solidFill>
            <a:srgbClr val="6F8F16">
              <a:alpha val="70000"/>
            </a:srgbClr>
          </a:solidFill>
          <a:ln w="12700">
            <a:solidFill>
              <a:srgbClr val="6F8F16"/>
            </a:solidFill>
            <a:prstDash val="solid"/>
          </a:ln>
        </p:spPr>
      </p:sp>
      <p:sp>
        <p:nvSpPr>
          <p:cNvPr id="62" name="Shape 60"/>
          <p:cNvSpPr/>
          <p:nvPr/>
        </p:nvSpPr>
        <p:spPr>
          <a:xfrm>
            <a:off x="960120" y="5138928"/>
            <a:ext cx="6080760" cy="18288"/>
          </a:xfrm>
          <a:prstGeom prst="rect">
            <a:avLst/>
          </a:prstGeom>
          <a:solidFill>
            <a:srgbClr val="6A7B83"/>
          </a:solidFill>
          <a:ln w="12700">
            <a:solidFill>
              <a:srgbClr val="6A7B83"/>
            </a:solidFill>
            <a:prstDash val="solid"/>
          </a:ln>
        </p:spPr>
      </p:sp>
      <p:sp>
        <p:nvSpPr>
          <p:cNvPr id="63" name="Text 61"/>
          <p:cNvSpPr/>
          <p:nvPr/>
        </p:nvSpPr>
        <p:spPr>
          <a:xfrm>
            <a:off x="960120" y="5175504"/>
            <a:ext cx="1097280" cy="219456"/>
          </a:xfrm>
          <a:prstGeom prst="rect">
            <a:avLst/>
          </a:prstGeom>
          <a:noFill/>
          <a:ln/>
        </p:spPr>
        <p:txBody>
          <a:bodyPr wrap="square" lIns="0" tIns="0" rIns="0" bIns="0" rtlCol="0" anchor="ctr"/>
          <a:lstStyle/>
          <a:p>
            <a:pPr indent="0" marL="0">
              <a:buNone/>
            </a:pPr>
            <a:r>
              <a:rPr lang="en-US" sz="850" dirty="0">
                <a:solidFill>
                  <a:srgbClr val="6A7B83"/>
                </a:solidFill>
                <a:latin typeface="Meiryo" pitchFamily="34" charset="0"/>
                <a:ea typeface="Meiryo" pitchFamily="34" charset="-122"/>
                <a:cs typeface="Meiryo" pitchFamily="34" charset="-120"/>
              </a:rPr>
              <a:t>1.8 MHz</a:t>
            </a:r>
            <a:endParaRPr lang="en-US" sz="850" dirty="0"/>
          </a:p>
        </p:txBody>
      </p:sp>
      <p:sp>
        <p:nvSpPr>
          <p:cNvPr id="64" name="Text 62"/>
          <p:cNvSpPr/>
          <p:nvPr/>
        </p:nvSpPr>
        <p:spPr>
          <a:xfrm>
            <a:off x="5943600" y="5175504"/>
            <a:ext cx="1097280" cy="219456"/>
          </a:xfrm>
          <a:prstGeom prst="rect">
            <a:avLst/>
          </a:prstGeom>
          <a:noFill/>
          <a:ln/>
        </p:spPr>
        <p:txBody>
          <a:bodyPr wrap="square" lIns="0" tIns="0" rIns="0" bIns="0" rtlCol="0" anchor="ctr"/>
          <a:lstStyle/>
          <a:p>
            <a:pPr algn="r" indent="0" marL="0">
              <a:buNone/>
            </a:pPr>
            <a:r>
              <a:rPr lang="en-US" sz="850" dirty="0">
                <a:solidFill>
                  <a:srgbClr val="6A7B83"/>
                </a:solidFill>
                <a:latin typeface="Meiryo" pitchFamily="34" charset="0"/>
                <a:ea typeface="Meiryo" pitchFamily="34" charset="-122"/>
                <a:cs typeface="Meiryo" pitchFamily="34" charset="-120"/>
              </a:rPr>
              <a:t>30 MHz</a:t>
            </a:r>
            <a:endParaRPr lang="en-US" sz="850" dirty="0"/>
          </a:p>
        </p:txBody>
      </p:sp>
      <p:sp>
        <p:nvSpPr>
          <p:cNvPr id="65" name="Text 63"/>
          <p:cNvSpPr/>
          <p:nvPr/>
        </p:nvSpPr>
        <p:spPr>
          <a:xfrm>
            <a:off x="822960" y="5468112"/>
            <a:ext cx="6217920" cy="274320"/>
          </a:xfrm>
          <a:prstGeom prst="rect">
            <a:avLst/>
          </a:prstGeom>
          <a:noFill/>
          <a:ln/>
        </p:spPr>
        <p:txBody>
          <a:bodyPr wrap="square" lIns="0" tIns="0" rIns="0" bIns="0" rtlCol="0" anchor="ctr"/>
          <a:lstStyle/>
          <a:p>
            <a:pPr indent="0" marL="0">
              <a:buNone/>
            </a:pPr>
            <a:r>
              <a:rPr lang="en-US" sz="950" dirty="0">
                <a:solidFill>
                  <a:srgbClr val="C85A2B"/>
                </a:solidFill>
                <a:latin typeface="Meiryo" pitchFamily="34" charset="0"/>
                <a:ea typeface="Meiryo" pitchFamily="34" charset="-122"/>
                <a:cs typeface="Meiryo" pitchFamily="34" charset="-120"/>
              </a:rPr>
              <a:t>放送帯・アマチュア無線帯には送信を抑える「ノッチ」が規格で定められている</a:t>
            </a:r>
            <a:endParaRPr lang="en-US" sz="950" dirty="0"/>
          </a:p>
        </p:txBody>
      </p:sp>
      <p:sp>
        <p:nvSpPr>
          <p:cNvPr id="66" name="Text 64"/>
          <p:cNvSpPr/>
          <p:nvPr/>
        </p:nvSpPr>
        <p:spPr>
          <a:xfrm>
            <a:off x="7589520" y="1481328"/>
            <a:ext cx="4050792"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CP 電圧で表される「状態」</a:t>
            </a:r>
            <a:endParaRPr lang="en-US" sz="1300" dirty="0"/>
          </a:p>
        </p:txBody>
      </p:sp>
      <p:sp>
        <p:nvSpPr>
          <p:cNvPr id="67" name="Shape 65"/>
          <p:cNvSpPr/>
          <p:nvPr/>
        </p:nvSpPr>
        <p:spPr>
          <a:xfrm>
            <a:off x="7589520" y="1847088"/>
            <a:ext cx="4050792" cy="530352"/>
          </a:xfrm>
          <a:prstGeom prst="roundRect">
            <a:avLst>
              <a:gd name="adj" fmla="val 10345"/>
            </a:avLst>
          </a:prstGeom>
          <a:solidFill>
            <a:srgbClr val="FFFFFF"/>
          </a:solidFill>
          <a:ln w="12700">
            <a:solidFill>
              <a:srgbClr val="D7DFDB"/>
            </a:solidFill>
            <a:prstDash val="solid"/>
          </a:ln>
        </p:spPr>
      </p:sp>
      <p:sp>
        <p:nvSpPr>
          <p:cNvPr id="68" name="Text 66"/>
          <p:cNvSpPr/>
          <p:nvPr/>
        </p:nvSpPr>
        <p:spPr>
          <a:xfrm>
            <a:off x="7735824" y="1847088"/>
            <a:ext cx="402336" cy="530352"/>
          </a:xfrm>
          <a:prstGeom prst="rect">
            <a:avLst/>
          </a:prstGeom>
          <a:noFill/>
          <a:ln/>
        </p:spPr>
        <p:txBody>
          <a:bodyPr wrap="square" lIns="0" tIns="0" rIns="0" bIns="0" rtlCol="0" anchor="ctr"/>
          <a:lstStyle/>
          <a:p>
            <a:pPr algn="ctr" indent="0" marL="0">
              <a:buNone/>
            </a:pPr>
            <a:r>
              <a:rPr lang="en-US" sz="1400" b="1" dirty="0">
                <a:solidFill>
                  <a:srgbClr val="6A7B83"/>
                </a:solidFill>
                <a:latin typeface="Meiryo" pitchFamily="34" charset="0"/>
                <a:ea typeface="Meiryo" pitchFamily="34" charset="-122"/>
                <a:cs typeface="Meiryo" pitchFamily="34" charset="-120"/>
              </a:rPr>
              <a:t>A</a:t>
            </a:r>
            <a:endParaRPr lang="en-US" sz="1400" dirty="0"/>
          </a:p>
        </p:txBody>
      </p:sp>
      <p:sp>
        <p:nvSpPr>
          <p:cNvPr id="69" name="Text 67"/>
          <p:cNvSpPr/>
          <p:nvPr/>
        </p:nvSpPr>
        <p:spPr>
          <a:xfrm>
            <a:off x="8193024" y="1847088"/>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+12 V</a:t>
            </a:r>
            <a:endParaRPr lang="en-US" sz="1050" dirty="0"/>
          </a:p>
        </p:txBody>
      </p:sp>
      <p:sp>
        <p:nvSpPr>
          <p:cNvPr id="70" name="Text 68"/>
          <p:cNvSpPr/>
          <p:nvPr/>
        </p:nvSpPr>
        <p:spPr>
          <a:xfrm>
            <a:off x="9015984" y="1847088"/>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ケーブル未接続</a:t>
            </a:r>
            <a:endParaRPr lang="en-US" sz="1000" dirty="0"/>
          </a:p>
        </p:txBody>
      </p:sp>
      <p:sp>
        <p:nvSpPr>
          <p:cNvPr id="71" name="Shape 69"/>
          <p:cNvSpPr/>
          <p:nvPr/>
        </p:nvSpPr>
        <p:spPr>
          <a:xfrm>
            <a:off x="7589520" y="2432304"/>
            <a:ext cx="4050792" cy="530352"/>
          </a:xfrm>
          <a:prstGeom prst="roundRect">
            <a:avLst>
              <a:gd name="adj" fmla="val 10345"/>
            </a:avLst>
          </a:prstGeom>
          <a:solidFill>
            <a:srgbClr val="F3F8E4"/>
          </a:solidFill>
          <a:ln w="12700">
            <a:solidFill>
              <a:srgbClr val="BBE04A"/>
            </a:solidFill>
            <a:prstDash val="solid"/>
          </a:ln>
        </p:spPr>
      </p:sp>
      <p:sp>
        <p:nvSpPr>
          <p:cNvPr id="72" name="Text 70"/>
          <p:cNvSpPr/>
          <p:nvPr/>
        </p:nvSpPr>
        <p:spPr>
          <a:xfrm>
            <a:off x="7735824" y="2432304"/>
            <a:ext cx="402336" cy="530352"/>
          </a:xfrm>
          <a:prstGeom prst="rect">
            <a:avLst/>
          </a:prstGeom>
          <a:noFill/>
          <a:ln/>
        </p:spPr>
        <p:txBody>
          <a:bodyPr wrap="square" lIns="0" tIns="0" rIns="0" bIns="0" rtlCol="0" anchor="ctr"/>
          <a:lstStyle/>
          <a:p>
            <a:pPr algn="ctr" indent="0" marL="0">
              <a:buNone/>
            </a:pPr>
            <a:r>
              <a:rPr lang="en-US" sz="1400" b="1" dirty="0">
                <a:solidFill>
                  <a:srgbClr val="6F8F16"/>
                </a:solidFill>
                <a:latin typeface="Meiryo" pitchFamily="34" charset="0"/>
                <a:ea typeface="Meiryo" pitchFamily="34" charset="-122"/>
                <a:cs typeface="Meiryo" pitchFamily="34" charset="-120"/>
              </a:rPr>
              <a:t>B</a:t>
            </a:r>
            <a:endParaRPr lang="en-US" sz="1400" dirty="0"/>
          </a:p>
        </p:txBody>
      </p:sp>
      <p:sp>
        <p:nvSpPr>
          <p:cNvPr id="73" name="Text 71"/>
          <p:cNvSpPr/>
          <p:nvPr/>
        </p:nvSpPr>
        <p:spPr>
          <a:xfrm>
            <a:off x="8193024" y="2432304"/>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+9 V</a:t>
            </a:r>
            <a:endParaRPr lang="en-US" sz="1050" dirty="0"/>
          </a:p>
        </p:txBody>
      </p:sp>
      <p:sp>
        <p:nvSpPr>
          <p:cNvPr id="74" name="Text 72"/>
          <p:cNvSpPr/>
          <p:nvPr/>
        </p:nvSpPr>
        <p:spPr>
          <a:xfrm>
            <a:off x="9015984" y="2432304"/>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接続済み・充電前  ← PLC 起動</a:t>
            </a:r>
            <a:endParaRPr lang="en-US" sz="1000" dirty="0"/>
          </a:p>
        </p:txBody>
      </p:sp>
      <p:sp>
        <p:nvSpPr>
          <p:cNvPr id="75" name="Shape 73"/>
          <p:cNvSpPr/>
          <p:nvPr/>
        </p:nvSpPr>
        <p:spPr>
          <a:xfrm>
            <a:off x="7589520" y="3017520"/>
            <a:ext cx="4050792" cy="530352"/>
          </a:xfrm>
          <a:prstGeom prst="roundRect">
            <a:avLst>
              <a:gd name="adj" fmla="val 10345"/>
            </a:avLst>
          </a:prstGeom>
          <a:solidFill>
            <a:srgbClr val="F3F8E4"/>
          </a:solidFill>
          <a:ln w="12700">
            <a:solidFill>
              <a:srgbClr val="BBE04A"/>
            </a:solidFill>
            <a:prstDash val="solid"/>
          </a:ln>
        </p:spPr>
      </p:sp>
      <p:sp>
        <p:nvSpPr>
          <p:cNvPr id="76" name="Text 74"/>
          <p:cNvSpPr/>
          <p:nvPr/>
        </p:nvSpPr>
        <p:spPr>
          <a:xfrm>
            <a:off x="7735824" y="3017520"/>
            <a:ext cx="402336" cy="530352"/>
          </a:xfrm>
          <a:prstGeom prst="rect">
            <a:avLst/>
          </a:prstGeom>
          <a:noFill/>
          <a:ln/>
        </p:spPr>
        <p:txBody>
          <a:bodyPr wrap="square" lIns="0" tIns="0" rIns="0" bIns="0" rtlCol="0" anchor="ctr"/>
          <a:lstStyle/>
          <a:p>
            <a:pPr algn="ctr" indent="0" marL="0">
              <a:buNone/>
            </a:pPr>
            <a:r>
              <a:rPr lang="en-US" sz="1400" b="1" dirty="0">
                <a:solidFill>
                  <a:srgbClr val="6F8F16"/>
                </a:solidFill>
                <a:latin typeface="Meiryo" pitchFamily="34" charset="0"/>
                <a:ea typeface="Meiryo" pitchFamily="34" charset="-122"/>
                <a:cs typeface="Meiryo" pitchFamily="34" charset="-120"/>
              </a:rPr>
              <a:t>C</a:t>
            </a:r>
            <a:endParaRPr lang="en-US" sz="1400" dirty="0"/>
          </a:p>
        </p:txBody>
      </p:sp>
      <p:sp>
        <p:nvSpPr>
          <p:cNvPr id="77" name="Text 75"/>
          <p:cNvSpPr/>
          <p:nvPr/>
        </p:nvSpPr>
        <p:spPr>
          <a:xfrm>
            <a:off x="8193024" y="3017520"/>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+6 V</a:t>
            </a:r>
            <a:endParaRPr lang="en-US" sz="1050" dirty="0"/>
          </a:p>
        </p:txBody>
      </p:sp>
      <p:sp>
        <p:nvSpPr>
          <p:cNvPr id="78" name="Text 76"/>
          <p:cNvSpPr/>
          <p:nvPr/>
        </p:nvSpPr>
        <p:spPr>
          <a:xfrm>
            <a:off x="9015984" y="3017520"/>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充電中（換気不要）</a:t>
            </a:r>
            <a:endParaRPr lang="en-US" sz="1000" dirty="0"/>
          </a:p>
        </p:txBody>
      </p:sp>
      <p:sp>
        <p:nvSpPr>
          <p:cNvPr id="79" name="Shape 77"/>
          <p:cNvSpPr/>
          <p:nvPr/>
        </p:nvSpPr>
        <p:spPr>
          <a:xfrm>
            <a:off x="7589520" y="3602736"/>
            <a:ext cx="4050792" cy="530352"/>
          </a:xfrm>
          <a:prstGeom prst="roundRect">
            <a:avLst>
              <a:gd name="adj" fmla="val 10345"/>
            </a:avLst>
          </a:prstGeom>
          <a:solidFill>
            <a:srgbClr val="FFFFFF"/>
          </a:solidFill>
          <a:ln w="12700">
            <a:solidFill>
              <a:srgbClr val="D7DFDB"/>
            </a:solidFill>
            <a:prstDash val="solid"/>
          </a:ln>
        </p:spPr>
      </p:sp>
      <p:sp>
        <p:nvSpPr>
          <p:cNvPr id="80" name="Text 78"/>
          <p:cNvSpPr/>
          <p:nvPr/>
        </p:nvSpPr>
        <p:spPr>
          <a:xfrm>
            <a:off x="7735824" y="3602736"/>
            <a:ext cx="402336" cy="530352"/>
          </a:xfrm>
          <a:prstGeom prst="rect">
            <a:avLst/>
          </a:prstGeom>
          <a:noFill/>
          <a:ln/>
        </p:spPr>
        <p:txBody>
          <a:bodyPr wrap="square" lIns="0" tIns="0" rIns="0" bIns="0" rtlCol="0" anchor="ctr"/>
          <a:lstStyle/>
          <a:p>
            <a:pPr algn="ctr" indent="0" marL="0">
              <a:buNone/>
            </a:pPr>
            <a:r>
              <a:rPr lang="en-US" sz="1400" b="1" dirty="0">
                <a:solidFill>
                  <a:srgbClr val="6A7B83"/>
                </a:solidFill>
                <a:latin typeface="Meiryo" pitchFamily="34" charset="0"/>
                <a:ea typeface="Meiryo" pitchFamily="34" charset="-122"/>
                <a:cs typeface="Meiryo" pitchFamily="34" charset="-120"/>
              </a:rPr>
              <a:t>D</a:t>
            </a:r>
            <a:endParaRPr lang="en-US" sz="1400" dirty="0"/>
          </a:p>
        </p:txBody>
      </p:sp>
      <p:sp>
        <p:nvSpPr>
          <p:cNvPr id="81" name="Text 79"/>
          <p:cNvSpPr/>
          <p:nvPr/>
        </p:nvSpPr>
        <p:spPr>
          <a:xfrm>
            <a:off x="8193024" y="3602736"/>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+3 V</a:t>
            </a:r>
            <a:endParaRPr lang="en-US" sz="1050" dirty="0"/>
          </a:p>
        </p:txBody>
      </p:sp>
      <p:sp>
        <p:nvSpPr>
          <p:cNvPr id="82" name="Text 80"/>
          <p:cNvSpPr/>
          <p:nvPr/>
        </p:nvSpPr>
        <p:spPr>
          <a:xfrm>
            <a:off x="9015984" y="3602736"/>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充電中（換気必要）</a:t>
            </a:r>
            <a:endParaRPr lang="en-US" sz="1000" dirty="0"/>
          </a:p>
        </p:txBody>
      </p:sp>
      <p:sp>
        <p:nvSpPr>
          <p:cNvPr id="83" name="Shape 81"/>
          <p:cNvSpPr/>
          <p:nvPr/>
        </p:nvSpPr>
        <p:spPr>
          <a:xfrm>
            <a:off x="7589520" y="4187952"/>
            <a:ext cx="4050792" cy="530352"/>
          </a:xfrm>
          <a:prstGeom prst="roundRect">
            <a:avLst>
              <a:gd name="adj" fmla="val 10345"/>
            </a:avLst>
          </a:prstGeom>
          <a:solidFill>
            <a:srgbClr val="FFFFFF"/>
          </a:solidFill>
          <a:ln w="12700">
            <a:solidFill>
              <a:srgbClr val="D7DFDB"/>
            </a:solidFill>
            <a:prstDash val="solid"/>
          </a:ln>
        </p:spPr>
      </p:sp>
      <p:sp>
        <p:nvSpPr>
          <p:cNvPr id="84" name="Text 82"/>
          <p:cNvSpPr/>
          <p:nvPr/>
        </p:nvSpPr>
        <p:spPr>
          <a:xfrm>
            <a:off x="7735824" y="4187952"/>
            <a:ext cx="402336" cy="530352"/>
          </a:xfrm>
          <a:prstGeom prst="rect">
            <a:avLst/>
          </a:prstGeom>
          <a:noFill/>
          <a:ln/>
        </p:spPr>
        <p:txBody>
          <a:bodyPr wrap="square" lIns="0" tIns="0" rIns="0" bIns="0" rtlCol="0" anchor="ctr"/>
          <a:lstStyle/>
          <a:p>
            <a:pPr algn="ctr" indent="0" marL="0">
              <a:buNone/>
            </a:pPr>
            <a:r>
              <a:rPr lang="en-US" sz="1400" b="1" dirty="0">
                <a:solidFill>
                  <a:srgbClr val="6A7B83"/>
                </a:solidFill>
                <a:latin typeface="Meiryo" pitchFamily="34" charset="0"/>
                <a:ea typeface="Meiryo" pitchFamily="34" charset="-122"/>
                <a:cs typeface="Meiryo" pitchFamily="34" charset="-120"/>
              </a:rPr>
              <a:t>E</a:t>
            </a:r>
            <a:endParaRPr lang="en-US" sz="1400" dirty="0"/>
          </a:p>
        </p:txBody>
      </p:sp>
      <p:sp>
        <p:nvSpPr>
          <p:cNvPr id="85" name="Text 83"/>
          <p:cNvSpPr/>
          <p:nvPr/>
        </p:nvSpPr>
        <p:spPr>
          <a:xfrm>
            <a:off x="8193024" y="4187952"/>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0 V</a:t>
            </a:r>
            <a:endParaRPr lang="en-US" sz="1050" dirty="0"/>
          </a:p>
        </p:txBody>
      </p:sp>
      <p:sp>
        <p:nvSpPr>
          <p:cNvPr id="86" name="Text 84"/>
          <p:cNvSpPr/>
          <p:nvPr/>
        </p:nvSpPr>
        <p:spPr>
          <a:xfrm>
            <a:off x="9015984" y="4187952"/>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EVSE 側エラー／電源断</a:t>
            </a:r>
            <a:endParaRPr lang="en-US" sz="1000" dirty="0"/>
          </a:p>
        </p:txBody>
      </p:sp>
      <p:sp>
        <p:nvSpPr>
          <p:cNvPr id="87" name="Shape 85"/>
          <p:cNvSpPr/>
          <p:nvPr/>
        </p:nvSpPr>
        <p:spPr>
          <a:xfrm>
            <a:off x="7589520" y="4773168"/>
            <a:ext cx="4050792" cy="530352"/>
          </a:xfrm>
          <a:prstGeom prst="roundRect">
            <a:avLst>
              <a:gd name="adj" fmla="val 10345"/>
            </a:avLst>
          </a:prstGeom>
          <a:solidFill>
            <a:srgbClr val="FFFFFF"/>
          </a:solidFill>
          <a:ln w="12700">
            <a:solidFill>
              <a:srgbClr val="D7DFDB"/>
            </a:solidFill>
            <a:prstDash val="solid"/>
          </a:ln>
        </p:spPr>
      </p:sp>
      <p:sp>
        <p:nvSpPr>
          <p:cNvPr id="88" name="Text 86"/>
          <p:cNvSpPr/>
          <p:nvPr/>
        </p:nvSpPr>
        <p:spPr>
          <a:xfrm>
            <a:off x="7735824" y="4773168"/>
            <a:ext cx="402336" cy="530352"/>
          </a:xfrm>
          <a:prstGeom prst="rect">
            <a:avLst/>
          </a:prstGeom>
          <a:noFill/>
          <a:ln/>
        </p:spPr>
        <p:txBody>
          <a:bodyPr wrap="square" lIns="0" tIns="0" rIns="0" bIns="0" rtlCol="0" anchor="ctr"/>
          <a:lstStyle/>
          <a:p>
            <a:pPr algn="ctr" indent="0" marL="0">
              <a:buNone/>
            </a:pPr>
            <a:r>
              <a:rPr lang="en-US" sz="1400" b="1" dirty="0">
                <a:solidFill>
                  <a:srgbClr val="6A7B83"/>
                </a:solidFill>
                <a:latin typeface="Meiryo" pitchFamily="34" charset="0"/>
                <a:ea typeface="Meiryo" pitchFamily="34" charset="-122"/>
                <a:cs typeface="Meiryo" pitchFamily="34" charset="-120"/>
              </a:rPr>
              <a:t>F</a:t>
            </a:r>
            <a:endParaRPr lang="en-US" sz="1400" dirty="0"/>
          </a:p>
        </p:txBody>
      </p:sp>
      <p:sp>
        <p:nvSpPr>
          <p:cNvPr id="89" name="Text 87"/>
          <p:cNvSpPr/>
          <p:nvPr/>
        </p:nvSpPr>
        <p:spPr>
          <a:xfrm>
            <a:off x="8193024" y="4773168"/>
            <a:ext cx="786384" cy="530352"/>
          </a:xfrm>
          <a:prstGeom prst="rect">
            <a:avLst/>
          </a:prstGeom>
          <a:noFill/>
          <a:ln/>
        </p:spPr>
        <p:txBody>
          <a:bodyPr wrap="square" lIns="0" tIns="0" rIns="0" bIns="0" rtlCol="0" anchor="ctr"/>
          <a:lstStyle/>
          <a:p>
            <a:pPr indent="0" marL="0">
              <a:buNone/>
            </a:pPr>
            <a:r>
              <a:rPr lang="en-US" sz="1050" b="1" dirty="0">
                <a:solidFill>
                  <a:srgbClr val="0E1F2A"/>
                </a:solidFill>
                <a:latin typeface="Meiryo" pitchFamily="34" charset="0"/>
                <a:ea typeface="Meiryo" pitchFamily="34" charset="-122"/>
                <a:cs typeface="Meiryo" pitchFamily="34" charset="-120"/>
              </a:rPr>
              <a:t>−12 V</a:t>
            </a:r>
            <a:endParaRPr lang="en-US" sz="1050" dirty="0"/>
          </a:p>
        </p:txBody>
      </p:sp>
      <p:sp>
        <p:nvSpPr>
          <p:cNvPr id="90" name="Text 88"/>
          <p:cNvSpPr/>
          <p:nvPr/>
        </p:nvSpPr>
        <p:spPr>
          <a:xfrm>
            <a:off x="9015984" y="4773168"/>
            <a:ext cx="2487168" cy="530352"/>
          </a:xfrm>
          <a:prstGeom prst="rect">
            <a:avLst/>
          </a:prstGeom>
          <a:noFill/>
          <a:ln/>
        </p:spPr>
        <p:txBody>
          <a:bodyPr wrap="square" lIns="0" tIns="0" rIns="0" bIns="0" rtlCol="0" anchor="ctr"/>
          <a:lstStyle/>
          <a:p>
            <a:pPr indent="0" marL="0">
              <a:buNone/>
            </a:pPr>
            <a:r>
              <a:rPr lang="en-US" sz="1000" dirty="0">
                <a:solidFill>
                  <a:srgbClr val="22343C"/>
                </a:solidFill>
                <a:latin typeface="Meiryo" pitchFamily="34" charset="0"/>
                <a:ea typeface="Meiryo" pitchFamily="34" charset="-122"/>
                <a:cs typeface="Meiryo" pitchFamily="34" charset="-120"/>
              </a:rPr>
              <a:t>EVSE 利用不可</a:t>
            </a:r>
            <a:endParaRPr lang="en-US" sz="1000" dirty="0"/>
          </a:p>
        </p:txBody>
      </p:sp>
      <p:sp>
        <p:nvSpPr>
          <p:cNvPr id="91" name="Text 89"/>
          <p:cNvSpPr/>
          <p:nvPr/>
        </p:nvSpPr>
        <p:spPr>
          <a:xfrm>
            <a:off x="7589520" y="5431536"/>
            <a:ext cx="4050792" cy="457200"/>
          </a:xfrm>
          <a:prstGeom prst="rect">
            <a:avLst/>
          </a:prstGeom>
          <a:noFill/>
          <a:ln/>
        </p:spPr>
        <p:txBody>
          <a:bodyPr wrap="square" lIns="0" tIns="0" rIns="0" bIns="0" rtlCol="0" anchor="ctr"/>
          <a:lstStyle/>
          <a:p>
            <a:pPr indent="0" marL="0">
              <a:lnSpc>
                <a:spcPts val="1500"/>
              </a:lnSpc>
              <a:buNone/>
            </a:pPr>
            <a:r>
              <a:rPr lang="en-US" sz="950" dirty="0">
                <a:solidFill>
                  <a:srgbClr val="6A7B83"/>
                </a:solidFill>
                <a:latin typeface="Meiryo" pitchFamily="34" charset="0"/>
                <a:ea typeface="Meiryo" pitchFamily="34" charset="-122"/>
                <a:cs typeface="Meiryo" pitchFamily="34" charset="-120"/>
              </a:rPr>
              <a:t>電圧はEV側の抵抗とスイッチ（S2）で決まる。</a:t>
            </a:r>
            <a:endParaRPr lang="en-US" sz="950" dirty="0"/>
          </a:p>
          <a:p>
            <a:pPr indent="0" marL="0">
              <a:lnSpc>
                <a:spcPts val="1500"/>
              </a:lnSpc>
              <a:buNone/>
            </a:pPr>
            <a:r>
              <a:rPr lang="en-US" sz="950" dirty="0">
                <a:solidFill>
                  <a:srgbClr val="6A7B83"/>
                </a:solidFill>
                <a:latin typeface="Meiryo" pitchFamily="34" charset="0"/>
                <a:ea typeface="Meiryo" pitchFamily="34" charset="-122"/>
                <a:cs typeface="Meiryo" pitchFamily="34" charset="-120"/>
              </a:rPr>
              <a:t>ソフトから見ると「状態遷移のトリガ」として効いてくる。</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2</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HomePlug Green PHY：あえて“遅くて丈夫”を選んだ規格</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IEEE 1901 のサブセット。速度を捨てて、低消費電力・低コスト・ノイズ耐性を取った</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6 / 16</a:t>
            </a:r>
            <a:endParaRPr lang="en-US" sz="900" dirty="0"/>
          </a:p>
        </p:txBody>
      </p:sp>
      <p:sp>
        <p:nvSpPr>
          <p:cNvPr id="8" name="Shape 6"/>
          <p:cNvSpPr/>
          <p:nvPr/>
        </p:nvSpPr>
        <p:spPr>
          <a:xfrm>
            <a:off x="548640" y="1481328"/>
            <a:ext cx="3246120" cy="4434840"/>
          </a:xfrm>
          <a:prstGeom prst="roundRect">
            <a:avLst>
              <a:gd name="adj" fmla="val 1690"/>
            </a:avLst>
          </a:prstGeom>
          <a:solidFill>
            <a:srgbClr val="0E1F2A"/>
          </a:solidFill>
          <a:ln w="12700">
            <a:solidFill>
              <a:srgbClr val="0E1F2A"/>
            </a:solidFill>
            <a:prstDash val="solid"/>
          </a:ln>
        </p:spPr>
      </p:sp>
      <p:sp>
        <p:nvSpPr>
          <p:cNvPr id="9" name="Text 7"/>
          <p:cNvSpPr/>
          <p:nvPr/>
        </p:nvSpPr>
        <p:spPr>
          <a:xfrm>
            <a:off x="822960" y="1783080"/>
            <a:ext cx="2697480" cy="274320"/>
          </a:xfrm>
          <a:prstGeom prst="rect">
            <a:avLst/>
          </a:prstGeom>
          <a:noFill/>
          <a:ln/>
        </p:spPr>
        <p:txBody>
          <a:bodyPr wrap="square" lIns="0" tIns="0" rIns="0" bIns="0" rtlCol="0" anchor="ctr"/>
          <a:lstStyle/>
          <a:p>
            <a:pPr indent="0" marL="0">
              <a:buNone/>
            </a:pPr>
            <a:r>
              <a:rPr lang="en-US" sz="1100" dirty="0">
                <a:solidFill>
                  <a:srgbClr val="BBE04A"/>
                </a:solidFill>
                <a:latin typeface="Meiryo" pitchFamily="34" charset="0"/>
                <a:ea typeface="Meiryo" pitchFamily="34" charset="-122"/>
                <a:cs typeface="Meiryo" pitchFamily="34" charset="-120"/>
              </a:rPr>
              <a:t>PHY レート</a:t>
            </a:r>
            <a:endParaRPr lang="en-US" sz="1100" dirty="0"/>
          </a:p>
        </p:txBody>
      </p:sp>
      <p:sp>
        <p:nvSpPr>
          <p:cNvPr id="10" name="Text 8"/>
          <p:cNvSpPr/>
          <p:nvPr/>
        </p:nvSpPr>
        <p:spPr>
          <a:xfrm>
            <a:off x="822960" y="2011680"/>
            <a:ext cx="2697480" cy="1133856"/>
          </a:xfrm>
          <a:prstGeom prst="rect">
            <a:avLst/>
          </a:prstGeom>
          <a:noFill/>
          <a:ln/>
        </p:spPr>
        <p:txBody>
          <a:bodyPr wrap="square" lIns="0" tIns="0" rIns="0" bIns="0" rtlCol="0" anchor="ctr"/>
          <a:lstStyle/>
          <a:p>
            <a:pPr indent="0" marL="0">
              <a:buNone/>
            </a:pPr>
            <a:r>
              <a:rPr lang="en-US" sz="6200" b="1" dirty="0">
                <a:solidFill>
                  <a:srgbClr val="FFFFFF"/>
                </a:solidFill>
                <a:latin typeface="Meiryo" pitchFamily="34" charset="0"/>
                <a:ea typeface="Meiryo" pitchFamily="34" charset="-122"/>
                <a:cs typeface="Meiryo" pitchFamily="34" charset="-120"/>
              </a:rPr>
              <a:t>10</a:t>
            </a:r>
            <a:endParaRPr lang="en-US" sz="6200" dirty="0"/>
          </a:p>
        </p:txBody>
      </p:sp>
      <p:sp>
        <p:nvSpPr>
          <p:cNvPr id="11" name="Text 9"/>
          <p:cNvSpPr/>
          <p:nvPr/>
        </p:nvSpPr>
        <p:spPr>
          <a:xfrm>
            <a:off x="822960" y="3145536"/>
            <a:ext cx="2697480" cy="292608"/>
          </a:xfrm>
          <a:prstGeom prst="rect">
            <a:avLst/>
          </a:prstGeom>
          <a:noFill/>
          <a:ln/>
        </p:spPr>
        <p:txBody>
          <a:bodyPr wrap="square" lIns="0" tIns="0" rIns="0" bIns="0" rtlCol="0" anchor="ctr"/>
          <a:lstStyle/>
          <a:p>
            <a:pPr indent="0" marL="0">
              <a:buNone/>
            </a:pPr>
            <a:r>
              <a:rPr lang="en-US" sz="1500" dirty="0">
                <a:solidFill>
                  <a:srgbClr val="FFFFFF"/>
                </a:solidFill>
                <a:latin typeface="Meiryo" pitchFamily="34" charset="0"/>
                <a:ea typeface="Meiryo" pitchFamily="34" charset="-122"/>
                <a:cs typeface="Meiryo" pitchFamily="34" charset="-120"/>
              </a:rPr>
              <a:t>Mbps 級</a:t>
            </a:r>
            <a:endParaRPr lang="en-US" sz="1500" dirty="0"/>
          </a:p>
        </p:txBody>
      </p:sp>
      <p:sp>
        <p:nvSpPr>
          <p:cNvPr id="12" name="Shape 10"/>
          <p:cNvSpPr/>
          <p:nvPr/>
        </p:nvSpPr>
        <p:spPr>
          <a:xfrm>
            <a:off x="841248" y="3566160"/>
            <a:ext cx="1005840" cy="18288"/>
          </a:xfrm>
          <a:prstGeom prst="rect">
            <a:avLst/>
          </a:prstGeom>
          <a:solidFill>
            <a:srgbClr val="BBE04A"/>
          </a:solidFill>
          <a:ln w="12700">
            <a:solidFill>
              <a:srgbClr val="BBE04A"/>
            </a:solidFill>
            <a:prstDash val="solid"/>
          </a:ln>
        </p:spPr>
      </p:sp>
      <p:sp>
        <p:nvSpPr>
          <p:cNvPr id="13" name="Text 11"/>
          <p:cNvSpPr/>
          <p:nvPr/>
        </p:nvSpPr>
        <p:spPr>
          <a:xfrm>
            <a:off x="822960" y="3767328"/>
            <a:ext cx="2697480" cy="2121408"/>
          </a:xfrm>
          <a:prstGeom prst="rect">
            <a:avLst/>
          </a:prstGeom>
          <a:noFill/>
          <a:ln/>
        </p:spPr>
        <p:txBody>
          <a:bodyPr wrap="square" lIns="0" tIns="0" rIns="0" bIns="0" rtlCol="0" anchor="ctr"/>
          <a:lstStyle/>
          <a:p>
            <a:pPr indent="0" marL="0">
              <a:lnSpc>
                <a:spcPts val="1700"/>
              </a:lnSpc>
              <a:buNone/>
            </a:pPr>
            <a:r>
              <a:rPr lang="en-US" sz="1050" dirty="0">
                <a:solidFill>
                  <a:srgbClr val="C4D0D6"/>
                </a:solidFill>
                <a:latin typeface="Meiryo" pitchFamily="34" charset="0"/>
                <a:ea typeface="Meiryo" pitchFamily="34" charset="-122"/>
                <a:cs typeface="Meiryo" pitchFamily="34" charset="-120"/>
              </a:rPr>
              <a:t>一方、V2G 通信で実際にやり取りするのは 1メッセージあたり数百バイト〜数kB。</a:t>
            </a:r>
            <a:endParaRPr lang="en-US" sz="1050" dirty="0"/>
          </a:p>
          <a:p>
            <a:pPr indent="0" marL="0">
              <a:lnSpc>
                <a:spcPts val="1700"/>
              </a:lnSpc>
              <a:buNone/>
            </a:pPr>
            <a:endParaRPr lang="en-US" sz="1050" dirty="0"/>
          </a:p>
          <a:p>
            <a:pPr indent="0" marL="0">
              <a:lnSpc>
                <a:spcPts val="1700"/>
              </a:lnSpc>
              <a:buNone/>
            </a:pPr>
            <a:r>
              <a:rPr lang="en-US" sz="1050" dirty="0">
                <a:solidFill>
                  <a:srgbClr val="C4D0D6"/>
                </a:solidFill>
                <a:latin typeface="Meiryo" pitchFamily="34" charset="0"/>
                <a:ea typeface="Meiryo" pitchFamily="34" charset="-122"/>
                <a:cs typeface="Meiryo" pitchFamily="34" charset="-120"/>
              </a:rPr>
              <a:t>必要な実効スループットは高々 数百kbps〜数Mbps で、10 Mbps 級で十分に足りる。</a:t>
            </a:r>
            <a:endParaRPr lang="en-US" sz="1050" dirty="0"/>
          </a:p>
          <a:p>
            <a:pPr indent="0" marL="0">
              <a:lnSpc>
                <a:spcPts val="1700"/>
              </a:lnSpc>
              <a:buNone/>
            </a:pPr>
            <a:endParaRPr lang="en-US" sz="1050" dirty="0"/>
          </a:p>
          <a:p>
            <a:pPr indent="0" marL="0">
              <a:lnSpc>
                <a:spcPts val="1700"/>
              </a:lnSpc>
              <a:buNone/>
            </a:pPr>
            <a:r>
              <a:rPr lang="en-US" sz="1050" dirty="0">
                <a:solidFill>
                  <a:srgbClr val="C4D0D6"/>
                </a:solidFill>
                <a:latin typeface="Meiryo" pitchFamily="34" charset="0"/>
                <a:ea typeface="Meiryo" pitchFamily="34" charset="-122"/>
                <a:cs typeface="Meiryo" pitchFamily="34" charset="-120"/>
              </a:rPr>
              <a:t>「速さ」より「安く・低消費で・ノイズに強く・確実につながる」を優先した設計。</a:t>
            </a:r>
            <a:endParaRPr lang="en-US" sz="1050" dirty="0"/>
          </a:p>
        </p:txBody>
      </p:sp>
      <p:sp>
        <p:nvSpPr>
          <p:cNvPr id="14" name="Text 12"/>
          <p:cNvSpPr/>
          <p:nvPr/>
        </p:nvSpPr>
        <p:spPr>
          <a:xfrm>
            <a:off x="4069080" y="1481328"/>
            <a:ext cx="7571232"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HomePlug AV / AV2 との違い</a:t>
            </a:r>
            <a:endParaRPr lang="en-US" sz="1300" dirty="0"/>
          </a:p>
        </p:txBody>
      </p:sp>
      <p:graphicFrame>
        <p:nvGraphicFramePr>
          <p:cNvPr id="7" name="Table 0"/>
          <p:cNvGraphicFramePr>
            <a:graphicFrameLocks noGrp="1"/>
          </p:cNvGraphicFramePr>
          <p:nvPr>
            <p:extLst>
              <p:ext uri="{D42A27DB-BD31-4B8C-83A1-F6EECF244321}">
                <p14:modId xmlns:p14="http://schemas.microsoft.com/office/powerpoint/2010/main" val="1579011935"/>
              </p:ext>
            </p:extLst>
          </p:nvPr>
        </p:nvGraphicFramePr>
        <p:xfrm>
          <a:off x="4069080" y="1883664"/>
          <a:ext cx="7571232" cy="914400"/>
        </p:xfrm>
        <a:graphic>
          <a:graphicData uri="http://schemas.openxmlformats.org/drawingml/2006/table">
            <a:tbl>
              <a:tblPr/>
              <a:tblGrid>
                <a:gridCol w="1371600"/>
                <a:gridCol w="2651760"/>
                <a:gridCol w="3547872"/>
              </a:tblGrid>
              <a:tr h="457200">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観点</a:t>
                      </a:r>
                      <a:endParaRPr lang="en-US" sz="105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HomePlug AV / AV2</a:t>
                      </a:r>
                      <a:endParaRPr lang="en-US" sz="105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c>
                  <a:txBody>
                    <a:bodyPr/>
                    <a:lstStyle/>
                    <a:p>
                      <a:pPr indent="0" marL="0">
                        <a:buNone/>
                      </a:pPr>
                      <a:r>
                        <a:rPr lang="en-US" sz="1050" b="1" dirty="0">
                          <a:solidFill>
                            <a:srgbClr val="FFFFFF"/>
                          </a:solidFill>
                          <a:latin typeface="Meiryo" pitchFamily="34" charset="0"/>
                          <a:ea typeface="Meiryo" pitchFamily="34" charset="-122"/>
                          <a:cs typeface="Meiryo" pitchFamily="34" charset="-120"/>
                        </a:rPr>
                        <a:t>Green PHY（HPGP）</a:t>
                      </a:r>
                      <a:endParaRPr lang="en-US" sz="105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0E1F2A"/>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狙い</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家庭内で映像を飛ばす</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スマートグリッド／EV充電</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PHY レート</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200 Mbps 〜 1 Gbps</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約 10 Mbps</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変調</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最大 1024QAM まで適応変調</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ROBO モードのみ（QPSK ＋ 強力な誤り訂正）</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消費電力</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大きい</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おおむね 1/4 程度。省電力モードあり</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実装コスト</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大きい</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小さい（メモリ・処理量が少ない）</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r h="457200">
                <a:tc>
                  <a:txBody>
                    <a:bodyPr/>
                    <a:lstStyle/>
                    <a:p>
                      <a:pPr indent="0" marL="0">
                        <a:buNone/>
                      </a:pPr>
                      <a:r>
                        <a:rPr lang="en-US" sz="1000" b="1" dirty="0">
                          <a:solidFill>
                            <a:srgbClr val="0E1F2A"/>
                          </a:solidFill>
                          <a:latin typeface="Meiryo" pitchFamily="34" charset="0"/>
                          <a:ea typeface="Meiryo" pitchFamily="34" charset="-122"/>
                          <a:cs typeface="Meiryo" pitchFamily="34" charset="-120"/>
                        </a:rPr>
                        <a:t>相互運用</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FFFFF"/>
                    </a:solidFill>
                  </a:tcPr>
                </a:tc>
                <a:tc>
                  <a:txBody>
                    <a:bodyPr/>
                    <a:lstStyle/>
                    <a:p>
                      <a:pPr indent="0" marL="0">
                        <a:buNone/>
                      </a:pPr>
                      <a:r>
                        <a:rPr lang="en-US" sz="1000" dirty="0">
                          <a:solidFill>
                            <a:srgbClr val="22343C"/>
                          </a:solidFill>
                          <a:latin typeface="Meiryo" pitchFamily="34" charset="0"/>
                          <a:ea typeface="Meiryo" pitchFamily="34" charset="-122"/>
                          <a:cs typeface="Meiryo" pitchFamily="34" charset="-120"/>
                        </a:rPr>
                        <a:t>同じ媒体上で AV/AV2 と共存できる</a:t>
                      </a:r>
                      <a:endParaRPr lang="en-US" sz="1000" dirty="0">
                        <a:latin typeface="Meiryo" charset="0"/>
                        <a:ea typeface="Meiryo" charset="0"/>
                        <a:cs typeface="Meiryo" charset="0"/>
                      </a:endParaRPr>
                    </a:p>
                  </a:txBody>
                  <a:tcPr marL="128016" marR="128016" marT="54864" marB="54864" anchor="ctr">
                    <a:lnL w="12700" cap="flat" cmpd="sng" algn="ctr">
                      <a:solidFill>
                        <a:srgbClr val="D7DFDB"/>
                      </a:solidFill>
                      <a:prstDash val="solid"/>
                      <a:round/>
                      <a:headEnd type="none" w="med" len="med"/>
                      <a:tailEnd type="none" w="med" len="med"/>
                    </a:lnL>
                    <a:lnR w="12700" cap="flat" cmpd="sng" algn="ctr">
                      <a:solidFill>
                        <a:srgbClr val="D7DFDB"/>
                      </a:solidFill>
                      <a:prstDash val="solid"/>
                      <a:round/>
                      <a:headEnd type="none" w="med" len="med"/>
                      <a:tailEnd type="none" w="med" len="med"/>
                    </a:lnR>
                    <a:lnT w="12700" cap="flat" cmpd="sng" algn="ctr">
                      <a:solidFill>
                        <a:srgbClr val="D7DFDB"/>
                      </a:solidFill>
                      <a:prstDash val="solid"/>
                      <a:round/>
                      <a:headEnd type="none" w="med" len="med"/>
                      <a:tailEnd type="none" w="med" len="med"/>
                    </a:lnT>
                    <a:lnB w="12700" cap="flat" cmpd="sng" algn="ctr">
                      <a:solidFill>
                        <a:srgbClr val="D7DFDB"/>
                      </a:solidFill>
                      <a:prstDash val="solid"/>
                      <a:round/>
                      <a:headEnd type="none" w="med" len="med"/>
                      <a:tailEnd type="none" w="med" len="med"/>
                    </a:lnB>
                    <a:solidFill>
                      <a:srgbClr val="F3F8E4"/>
                    </a:solidFill>
                  </a:tcPr>
                </a:tc>
              </a:tr>
            </a:tbl>
          </a:graphicData>
        </a:graphic>
      </p:graphicFrame>
      <p:sp>
        <p:nvSpPr>
          <p:cNvPr id="16" name="Shape 13"/>
          <p:cNvSpPr/>
          <p:nvPr/>
        </p:nvSpPr>
        <p:spPr>
          <a:xfrm>
            <a:off x="4069080" y="5138928"/>
            <a:ext cx="7571232" cy="777240"/>
          </a:xfrm>
          <a:prstGeom prst="roundRect">
            <a:avLst>
              <a:gd name="adj" fmla="val 7059"/>
            </a:avLst>
          </a:prstGeom>
          <a:solidFill>
            <a:srgbClr val="FBEFE9"/>
          </a:solidFill>
          <a:ln w="12700">
            <a:solidFill>
              <a:srgbClr val="F0D3C4"/>
            </a:solidFill>
            <a:prstDash val="solid"/>
          </a:ln>
        </p:spPr>
      </p:sp>
      <p:sp>
        <p:nvSpPr>
          <p:cNvPr id="17" name="Text 14"/>
          <p:cNvSpPr/>
          <p:nvPr/>
        </p:nvSpPr>
        <p:spPr>
          <a:xfrm>
            <a:off x="4306824" y="5138928"/>
            <a:ext cx="7095744" cy="77724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ROBO（Robust OFDM）モード ＝ 同じデータを複数のサブキャリアに重ねて送る冗長方式。帯域は食うが、ノイズでいくつかのサブキャリアが潰れても復元できる。EVの過酷なノイズ環境ではこれが効く。</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3</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SLAC：隣の充電器とつながらないための仕組み</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Signal Level Attenuation Characterization ＝ 信号の減衰量を測って、物理的に挿さっている相手を特定する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7 / 16</a:t>
            </a:r>
            <a:endParaRPr lang="en-US" sz="900" dirty="0"/>
          </a:p>
        </p:txBody>
      </p:sp>
      <p:sp>
        <p:nvSpPr>
          <p:cNvPr id="8" name="Shape 6"/>
          <p:cNvSpPr/>
          <p:nvPr/>
        </p:nvSpPr>
        <p:spPr>
          <a:xfrm>
            <a:off x="548640" y="1481328"/>
            <a:ext cx="5029200" cy="2670048"/>
          </a:xfrm>
          <a:prstGeom prst="roundRect">
            <a:avLst>
              <a:gd name="adj" fmla="val 2055"/>
            </a:avLst>
          </a:prstGeom>
          <a:solidFill>
            <a:srgbClr val="F2F5F3"/>
          </a:solidFill>
          <a:ln w="12700">
            <a:solidFill>
              <a:srgbClr val="D7DFDB"/>
            </a:solidFill>
            <a:prstDash val="solid"/>
          </a:ln>
        </p:spPr>
      </p:sp>
      <p:sp>
        <p:nvSpPr>
          <p:cNvPr id="9" name="Text 7"/>
          <p:cNvSpPr/>
          <p:nvPr/>
        </p:nvSpPr>
        <p:spPr>
          <a:xfrm>
            <a:off x="804672" y="1609344"/>
            <a:ext cx="4572000" cy="256032"/>
          </a:xfrm>
          <a:prstGeom prst="rect">
            <a:avLst/>
          </a:prstGeom>
          <a:noFill/>
          <a:ln/>
        </p:spPr>
        <p:txBody>
          <a:bodyPr wrap="square" lIns="0" tIns="0" rIns="0" bIns="0" rtlCol="0" anchor="ctr"/>
          <a:lstStyle/>
          <a:p>
            <a:pPr indent="0" marL="0">
              <a:buNone/>
            </a:pPr>
            <a:r>
              <a:rPr lang="en-US" sz="1250" b="1" dirty="0">
                <a:solidFill>
                  <a:srgbClr val="0E1F2A"/>
                </a:solidFill>
                <a:latin typeface="Meiryo" pitchFamily="34" charset="0"/>
                <a:ea typeface="Meiryo" pitchFamily="34" charset="-122"/>
                <a:cs typeface="Meiryo" pitchFamily="34" charset="-120"/>
              </a:rPr>
              <a:t>なぜ必要か</a:t>
            </a:r>
            <a:endParaRPr lang="en-US" sz="1250" dirty="0"/>
          </a:p>
        </p:txBody>
      </p:sp>
      <p:sp>
        <p:nvSpPr>
          <p:cNvPr id="10" name="Shape 8"/>
          <p:cNvSpPr/>
          <p:nvPr/>
        </p:nvSpPr>
        <p:spPr>
          <a:xfrm>
            <a:off x="868680" y="1938528"/>
            <a:ext cx="749808" cy="603504"/>
          </a:xfrm>
          <a:prstGeom prst="roundRect">
            <a:avLst>
              <a:gd name="adj" fmla="val 12121"/>
            </a:avLst>
          </a:prstGeom>
          <a:solidFill>
            <a:srgbClr val="FFFFFF"/>
          </a:solidFill>
          <a:ln w="12700">
            <a:solidFill>
              <a:srgbClr val="D7DFDB"/>
            </a:solidFill>
            <a:prstDash val="solid"/>
          </a:ln>
        </p:spPr>
      </p:sp>
      <p:sp>
        <p:nvSpPr>
          <p:cNvPr id="11" name="Text 9"/>
          <p:cNvSpPr/>
          <p:nvPr/>
        </p:nvSpPr>
        <p:spPr>
          <a:xfrm>
            <a:off x="868680" y="1938528"/>
            <a:ext cx="749808" cy="603504"/>
          </a:xfrm>
          <a:prstGeom prst="rect">
            <a:avLst/>
          </a:prstGeom>
          <a:noFill/>
          <a:ln/>
        </p:spPr>
        <p:txBody>
          <a:bodyPr wrap="square" lIns="0" tIns="0" rIns="0" bIns="0" rtlCol="0" anchor="ctr"/>
          <a:lstStyle/>
          <a:p>
            <a:pPr algn="ctr" indent="0" marL="0">
              <a:buNone/>
            </a:pPr>
            <a:r>
              <a:rPr lang="en-US" sz="900" dirty="0">
                <a:solidFill>
                  <a:srgbClr val="0E1F2A"/>
                </a:solidFill>
                <a:latin typeface="Meiryo" pitchFamily="34" charset="0"/>
                <a:ea typeface="Meiryo" pitchFamily="34" charset="-122"/>
                <a:cs typeface="Meiryo" pitchFamily="34" charset="-120"/>
              </a:rPr>
              <a:t>EVSE A</a:t>
            </a:r>
            <a:endParaRPr lang="en-US" sz="900" dirty="0"/>
          </a:p>
        </p:txBody>
      </p:sp>
      <p:sp>
        <p:nvSpPr>
          <p:cNvPr id="12" name="Shape 10"/>
          <p:cNvSpPr/>
          <p:nvPr/>
        </p:nvSpPr>
        <p:spPr>
          <a:xfrm>
            <a:off x="1783080" y="1938528"/>
            <a:ext cx="749808" cy="603504"/>
          </a:xfrm>
          <a:prstGeom prst="roundRect">
            <a:avLst>
              <a:gd name="adj" fmla="val 12121"/>
            </a:avLst>
          </a:prstGeom>
          <a:solidFill>
            <a:srgbClr val="BBE04A"/>
          </a:solidFill>
          <a:ln w="12700">
            <a:solidFill>
              <a:srgbClr val="BBE04A"/>
            </a:solidFill>
            <a:prstDash val="solid"/>
          </a:ln>
        </p:spPr>
      </p:sp>
      <p:sp>
        <p:nvSpPr>
          <p:cNvPr id="13" name="Text 11"/>
          <p:cNvSpPr/>
          <p:nvPr/>
        </p:nvSpPr>
        <p:spPr>
          <a:xfrm>
            <a:off x="1783080" y="1938528"/>
            <a:ext cx="749808" cy="603504"/>
          </a:xfrm>
          <a:prstGeom prst="rect">
            <a:avLst/>
          </a:prstGeom>
          <a:noFill/>
          <a:ln/>
        </p:spPr>
        <p:txBody>
          <a:bodyPr wrap="square" lIns="0" tIns="0" rIns="0" bIns="0" rtlCol="0" anchor="ctr"/>
          <a:lstStyle/>
          <a:p>
            <a:pPr algn="ctr" indent="0" marL="0">
              <a:buNone/>
            </a:pPr>
            <a:r>
              <a:rPr lang="en-US" sz="900" b="1" dirty="0">
                <a:solidFill>
                  <a:srgbClr val="0E1F2A"/>
                </a:solidFill>
                <a:latin typeface="Meiryo" pitchFamily="34" charset="0"/>
                <a:ea typeface="Meiryo" pitchFamily="34" charset="-122"/>
                <a:cs typeface="Meiryo" pitchFamily="34" charset="-120"/>
              </a:rPr>
              <a:t>EVSE B</a:t>
            </a:r>
            <a:endParaRPr lang="en-US" sz="900" dirty="0"/>
          </a:p>
        </p:txBody>
      </p:sp>
      <p:sp>
        <p:nvSpPr>
          <p:cNvPr id="14" name="Shape 12"/>
          <p:cNvSpPr/>
          <p:nvPr/>
        </p:nvSpPr>
        <p:spPr>
          <a:xfrm>
            <a:off x="2697480" y="1938528"/>
            <a:ext cx="749808" cy="603504"/>
          </a:xfrm>
          <a:prstGeom prst="roundRect">
            <a:avLst>
              <a:gd name="adj" fmla="val 12121"/>
            </a:avLst>
          </a:prstGeom>
          <a:solidFill>
            <a:srgbClr val="FFFFFF"/>
          </a:solidFill>
          <a:ln w="12700">
            <a:solidFill>
              <a:srgbClr val="D7DFDB"/>
            </a:solidFill>
            <a:prstDash val="solid"/>
          </a:ln>
        </p:spPr>
      </p:sp>
      <p:sp>
        <p:nvSpPr>
          <p:cNvPr id="15" name="Text 13"/>
          <p:cNvSpPr/>
          <p:nvPr/>
        </p:nvSpPr>
        <p:spPr>
          <a:xfrm>
            <a:off x="2697480" y="1938528"/>
            <a:ext cx="749808" cy="603504"/>
          </a:xfrm>
          <a:prstGeom prst="rect">
            <a:avLst/>
          </a:prstGeom>
          <a:noFill/>
          <a:ln/>
        </p:spPr>
        <p:txBody>
          <a:bodyPr wrap="square" lIns="0" tIns="0" rIns="0" bIns="0" rtlCol="0" anchor="ctr"/>
          <a:lstStyle/>
          <a:p>
            <a:pPr algn="ctr" indent="0" marL="0">
              <a:buNone/>
            </a:pPr>
            <a:r>
              <a:rPr lang="en-US" sz="900" dirty="0">
                <a:solidFill>
                  <a:srgbClr val="0E1F2A"/>
                </a:solidFill>
                <a:latin typeface="Meiryo" pitchFamily="34" charset="0"/>
                <a:ea typeface="Meiryo" pitchFamily="34" charset="-122"/>
                <a:cs typeface="Meiryo" pitchFamily="34" charset="-120"/>
              </a:rPr>
              <a:t>EVSE C</a:t>
            </a:r>
            <a:endParaRPr lang="en-US" sz="900" dirty="0"/>
          </a:p>
        </p:txBody>
      </p:sp>
      <p:sp>
        <p:nvSpPr>
          <p:cNvPr id="16" name="Shape 14"/>
          <p:cNvSpPr/>
          <p:nvPr/>
        </p:nvSpPr>
        <p:spPr>
          <a:xfrm>
            <a:off x="1691640" y="3017520"/>
            <a:ext cx="960120" cy="530352"/>
          </a:xfrm>
          <a:prstGeom prst="roundRect">
            <a:avLst>
              <a:gd name="adj" fmla="val 13793"/>
            </a:avLst>
          </a:prstGeom>
          <a:solidFill>
            <a:srgbClr val="0E1F2A"/>
          </a:solidFill>
          <a:ln w="12700">
            <a:solidFill>
              <a:srgbClr val="0E1F2A"/>
            </a:solidFill>
            <a:prstDash val="solid"/>
          </a:ln>
        </p:spPr>
      </p:sp>
      <p:sp>
        <p:nvSpPr>
          <p:cNvPr id="17" name="Text 15"/>
          <p:cNvSpPr/>
          <p:nvPr/>
        </p:nvSpPr>
        <p:spPr>
          <a:xfrm>
            <a:off x="1691640" y="3017520"/>
            <a:ext cx="960120" cy="530352"/>
          </a:xfrm>
          <a:prstGeom prst="rect">
            <a:avLst/>
          </a:prstGeom>
          <a:noFill/>
          <a:ln/>
        </p:spPr>
        <p:txBody>
          <a:bodyPr wrap="square" lIns="0" tIns="0" rIns="0" bIns="0" rtlCol="0" anchor="ctr"/>
          <a:lstStyle/>
          <a:p>
            <a:pPr algn="ctr" indent="0" marL="0">
              <a:buNone/>
            </a:pPr>
            <a:r>
              <a:rPr lang="en-US" sz="1000" b="1" dirty="0">
                <a:solidFill>
                  <a:srgbClr val="BBE04A"/>
                </a:solidFill>
                <a:latin typeface="Meiryo" pitchFamily="34" charset="0"/>
                <a:ea typeface="Meiryo" pitchFamily="34" charset="-122"/>
                <a:cs typeface="Meiryo" pitchFamily="34" charset="-120"/>
              </a:rPr>
              <a:t>EV</a:t>
            </a:r>
            <a:endParaRPr lang="en-US" sz="1000" dirty="0"/>
          </a:p>
        </p:txBody>
      </p:sp>
      <p:sp>
        <p:nvSpPr>
          <p:cNvPr id="18" name="Shape 16"/>
          <p:cNvSpPr/>
          <p:nvPr/>
        </p:nvSpPr>
        <p:spPr>
          <a:xfrm>
            <a:off x="2157984" y="2542032"/>
            <a:ext cx="0" cy="475488"/>
          </a:xfrm>
          <a:prstGeom prst="line">
            <a:avLst/>
          </a:prstGeom>
          <a:noFill/>
          <a:ln w="31750">
            <a:solidFill>
              <a:srgbClr val="6F8F16"/>
            </a:solidFill>
            <a:prstDash val="solid"/>
          </a:ln>
        </p:spPr>
      </p:sp>
      <p:sp>
        <p:nvSpPr>
          <p:cNvPr id="19" name="Shape 17"/>
          <p:cNvSpPr/>
          <p:nvPr/>
        </p:nvSpPr>
        <p:spPr>
          <a:xfrm>
            <a:off x="1243584" y="2542032"/>
            <a:ext cx="914400" cy="475488"/>
          </a:xfrm>
          <a:prstGeom prst="line">
            <a:avLst/>
          </a:prstGeom>
          <a:noFill/>
          <a:ln w="12700">
            <a:solidFill>
              <a:srgbClr val="6A7B83"/>
            </a:solidFill>
            <a:prstDash val="dash"/>
          </a:ln>
        </p:spPr>
      </p:sp>
      <p:sp>
        <p:nvSpPr>
          <p:cNvPr id="20" name="Shape 18"/>
          <p:cNvSpPr/>
          <p:nvPr/>
        </p:nvSpPr>
        <p:spPr>
          <a:xfrm flipH="1">
            <a:off x="2157984" y="2542032"/>
            <a:ext cx="914400" cy="475488"/>
          </a:xfrm>
          <a:prstGeom prst="line">
            <a:avLst/>
          </a:prstGeom>
          <a:noFill/>
          <a:ln w="12700">
            <a:solidFill>
              <a:srgbClr val="6A7B83"/>
            </a:solidFill>
            <a:prstDash val="dash"/>
          </a:ln>
        </p:spPr>
      </p:sp>
      <p:sp>
        <p:nvSpPr>
          <p:cNvPr id="21" name="Text 19"/>
          <p:cNvSpPr/>
          <p:nvPr/>
        </p:nvSpPr>
        <p:spPr>
          <a:xfrm>
            <a:off x="3639312" y="2194560"/>
            <a:ext cx="1920240" cy="402336"/>
          </a:xfrm>
          <a:prstGeom prst="rect">
            <a:avLst/>
          </a:prstGeom>
          <a:noFill/>
          <a:ln/>
        </p:spPr>
        <p:txBody>
          <a:bodyPr wrap="square" lIns="0" tIns="0" rIns="0" bIns="0" rtlCol="0" anchor="ctr"/>
          <a:lstStyle/>
          <a:p>
            <a:pPr indent="0" marL="0">
              <a:lnSpc>
                <a:spcPts val="1300"/>
              </a:lnSpc>
              <a:buNone/>
            </a:pPr>
            <a:r>
              <a:rPr lang="en-US" sz="900" b="1" dirty="0">
                <a:solidFill>
                  <a:srgbClr val="6F8F16"/>
                </a:solidFill>
                <a:latin typeface="Meiryo" pitchFamily="34" charset="0"/>
                <a:ea typeface="Meiryo" pitchFamily="34" charset="-122"/>
                <a:cs typeface="Meiryo" pitchFamily="34" charset="-120"/>
              </a:rPr>
              <a:t>実線：実際に挿さっている</a:t>
            </a:r>
            <a:endParaRPr lang="en-US" sz="900" dirty="0"/>
          </a:p>
          <a:p>
            <a:pPr indent="0" marL="0">
              <a:lnSpc>
                <a:spcPts val="1300"/>
              </a:lnSpc>
              <a:buNone/>
            </a:pPr>
            <a:r>
              <a:rPr lang="en-US" sz="900" b="1" dirty="0">
                <a:solidFill>
                  <a:srgbClr val="6F8F16"/>
                </a:solidFill>
                <a:latin typeface="Meiryo" pitchFamily="34" charset="0"/>
                <a:ea typeface="Meiryo" pitchFamily="34" charset="-122"/>
                <a:cs typeface="Meiryo" pitchFamily="34" charset="-120"/>
              </a:rPr>
              <a:t>（減衰 小）</a:t>
            </a:r>
            <a:endParaRPr lang="en-US" sz="900" dirty="0"/>
          </a:p>
        </p:txBody>
      </p:sp>
      <p:sp>
        <p:nvSpPr>
          <p:cNvPr id="22" name="Text 20"/>
          <p:cNvSpPr/>
          <p:nvPr/>
        </p:nvSpPr>
        <p:spPr>
          <a:xfrm>
            <a:off x="3639312" y="2688336"/>
            <a:ext cx="1920240" cy="402336"/>
          </a:xfrm>
          <a:prstGeom prst="rect">
            <a:avLst/>
          </a:prstGeom>
          <a:noFill/>
          <a:ln/>
        </p:spPr>
        <p:txBody>
          <a:bodyPr wrap="square" lIns="0" tIns="0" rIns="0" bIns="0" rtlCol="0" anchor="ctr"/>
          <a:lstStyle/>
          <a:p>
            <a:pPr indent="0" marL="0">
              <a:lnSpc>
                <a:spcPts val="1300"/>
              </a:lnSpc>
              <a:buNone/>
            </a:pPr>
            <a:r>
              <a:rPr lang="en-US" sz="900" dirty="0">
                <a:solidFill>
                  <a:srgbClr val="6A7B83"/>
                </a:solidFill>
                <a:latin typeface="Meiryo" pitchFamily="34" charset="0"/>
                <a:ea typeface="Meiryo" pitchFamily="34" charset="-122"/>
                <a:cs typeface="Meiryo" pitchFamily="34" charset="-120"/>
              </a:rPr>
              <a:t>破線：ケーブルから漏れて届く</a:t>
            </a:r>
            <a:endParaRPr lang="en-US" sz="900" dirty="0"/>
          </a:p>
          <a:p>
            <a:pPr indent="0" marL="0">
              <a:lnSpc>
                <a:spcPts val="1300"/>
              </a:lnSpc>
              <a:buNone/>
            </a:pPr>
            <a:r>
              <a:rPr lang="en-US" sz="900" dirty="0">
                <a:solidFill>
                  <a:srgbClr val="6A7B83"/>
                </a:solidFill>
                <a:latin typeface="Meiryo" pitchFamily="34" charset="0"/>
                <a:ea typeface="Meiryo" pitchFamily="34" charset="-122"/>
                <a:cs typeface="Meiryo" pitchFamily="34" charset="-120"/>
              </a:rPr>
              <a:t>（減衰 大）</a:t>
            </a:r>
            <a:endParaRPr lang="en-US" sz="900" dirty="0"/>
          </a:p>
        </p:txBody>
      </p:sp>
      <p:sp>
        <p:nvSpPr>
          <p:cNvPr id="23" name="Text 21"/>
          <p:cNvSpPr/>
          <p:nvPr/>
        </p:nvSpPr>
        <p:spPr>
          <a:xfrm>
            <a:off x="804672" y="3621024"/>
            <a:ext cx="4773168" cy="45720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PLC の信号はケーブルから漏れ、隣のスタンドにも届く。そこで「受信信号がいちばん減衰していない相手＝物理的につながっている相手」と判定する。</a:t>
            </a:r>
            <a:endParaRPr lang="en-US" sz="1000" dirty="0"/>
          </a:p>
        </p:txBody>
      </p:sp>
      <p:sp>
        <p:nvSpPr>
          <p:cNvPr id="24" name="Shape 22"/>
          <p:cNvSpPr/>
          <p:nvPr/>
        </p:nvSpPr>
        <p:spPr>
          <a:xfrm>
            <a:off x="548640" y="4279392"/>
            <a:ext cx="5029200" cy="1636776"/>
          </a:xfrm>
          <a:prstGeom prst="roundRect">
            <a:avLst>
              <a:gd name="adj" fmla="val 3352"/>
            </a:avLst>
          </a:prstGeom>
          <a:solidFill>
            <a:srgbClr val="FBEFE9"/>
          </a:solidFill>
          <a:ln w="12700">
            <a:solidFill>
              <a:srgbClr val="F0D3C4"/>
            </a:solidFill>
            <a:prstDash val="solid"/>
          </a:ln>
        </p:spPr>
      </p:sp>
      <p:sp>
        <p:nvSpPr>
          <p:cNvPr id="25" name="Text 23"/>
          <p:cNvSpPr/>
          <p:nvPr/>
        </p:nvSpPr>
        <p:spPr>
          <a:xfrm>
            <a:off x="804672" y="4407408"/>
            <a:ext cx="4572000" cy="256032"/>
          </a:xfrm>
          <a:prstGeom prst="rect">
            <a:avLst/>
          </a:prstGeom>
          <a:noFill/>
          <a:ln/>
        </p:spPr>
        <p:txBody>
          <a:bodyPr wrap="square" lIns="0" tIns="0" rIns="0" bIns="0" rtlCol="0" anchor="ctr"/>
          <a:lstStyle/>
          <a:p>
            <a:pPr indent="0" marL="0">
              <a:buNone/>
            </a:pPr>
            <a:r>
              <a:rPr lang="en-US" sz="1150" b="1" dirty="0">
                <a:solidFill>
                  <a:srgbClr val="C85A2B"/>
                </a:solidFill>
                <a:latin typeface="Meiryo" pitchFamily="34" charset="0"/>
                <a:ea typeface="Meiryo" pitchFamily="34" charset="-122"/>
                <a:cs typeface="Meiryo" pitchFamily="34" charset="-120"/>
              </a:rPr>
              <a:t>時間の規定</a:t>
            </a:r>
            <a:endParaRPr lang="en-US" sz="1150" dirty="0"/>
          </a:p>
        </p:txBody>
      </p:sp>
      <p:sp>
        <p:nvSpPr>
          <p:cNvPr id="26" name="Text 24"/>
          <p:cNvSpPr/>
          <p:nvPr/>
        </p:nvSpPr>
        <p:spPr>
          <a:xfrm>
            <a:off x="804672" y="4700016"/>
            <a:ext cx="4572000" cy="1188720"/>
          </a:xfrm>
          <a:prstGeom prst="rect">
            <a:avLst/>
          </a:prstGeom>
          <a:noFill/>
          <a:ln/>
        </p:spPr>
        <p:txBody>
          <a:bodyPr wrap="square" lIns="0" tIns="0" rIns="0" bIns="0" rtlCol="0" anchor="ctr"/>
          <a:lstStyle/>
          <a:p>
            <a:pPr indent="0" marL="0">
              <a:lnSpc>
                <a:spcPts val="1500"/>
              </a:lnSpc>
              <a:buNone/>
            </a:pPr>
            <a:r>
              <a:rPr lang="en-US" sz="1000" dirty="0">
                <a:solidFill>
                  <a:srgbClr val="22343C"/>
                </a:solidFill>
                <a:latin typeface="Meiryo" pitchFamily="34" charset="0"/>
                <a:ea typeface="Meiryo" pitchFamily="34" charset="-122"/>
                <a:cs typeface="Meiryo" pitchFamily="34" charset="-120"/>
              </a:rPr>
              <a:t>ISO 15118-3 は各段にタイムアウトを定めている。代表例が TT_EVSE_SLAC_init ＝ 20〜50 秒（SECC が 5% PWM を出してから EV の要求を待つ時間）。</a:t>
            </a:r>
            <a:endParaRPr lang="en-US" sz="1000" dirty="0"/>
          </a:p>
          <a:p>
            <a:pPr indent="0" marL="0">
              <a:lnSpc>
                <a:spcPts val="1500"/>
              </a:lnSpc>
              <a:buNone/>
            </a:pPr>
            <a:endParaRPr lang="en-US" sz="1000" dirty="0"/>
          </a:p>
          <a:p>
            <a:pPr indent="0" marL="0">
              <a:lnSpc>
                <a:spcPts val="1500"/>
              </a:lnSpc>
              <a:buNone/>
            </a:pPr>
            <a:r>
              <a:rPr lang="en-US" sz="1000" dirty="0">
                <a:solidFill>
                  <a:srgbClr val="22343C"/>
                </a:solidFill>
                <a:latin typeface="Meiryo" pitchFamily="34" charset="0"/>
                <a:ea typeface="Meiryo" pitchFamily="34" charset="-122"/>
                <a:cs typeface="Meiryo" pitchFamily="34" charset="-120"/>
              </a:rPr>
              <a:t>独自実装で短縮すると「自社では動くが他社スタンドで落ちる」典型パターンになる。具体値は最新版の規格書で必ず確認すること。</a:t>
            </a:r>
            <a:endParaRPr lang="en-US" sz="1000" dirty="0"/>
          </a:p>
        </p:txBody>
      </p:sp>
      <p:sp>
        <p:nvSpPr>
          <p:cNvPr id="27" name="Text 25"/>
          <p:cNvSpPr/>
          <p:nvPr/>
        </p:nvSpPr>
        <p:spPr>
          <a:xfrm>
            <a:off x="5852160" y="1481328"/>
            <a:ext cx="5788152"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メッセージの流れ（EV側 EVCC ⇄ 充電器側 SECC）</a:t>
            </a:r>
            <a:endParaRPr lang="en-US" sz="1300" dirty="0"/>
          </a:p>
        </p:txBody>
      </p:sp>
      <p:sp>
        <p:nvSpPr>
          <p:cNvPr id="28" name="Shape 26"/>
          <p:cNvSpPr/>
          <p:nvPr/>
        </p:nvSpPr>
        <p:spPr>
          <a:xfrm>
            <a:off x="5852160" y="1883664"/>
            <a:ext cx="5788152" cy="566928"/>
          </a:xfrm>
          <a:prstGeom prst="roundRect">
            <a:avLst>
              <a:gd name="adj" fmla="val 9677"/>
            </a:avLst>
          </a:prstGeom>
          <a:solidFill>
            <a:srgbClr val="FFFFFF"/>
          </a:solidFill>
          <a:ln w="12700">
            <a:solidFill>
              <a:srgbClr val="D7DFDB"/>
            </a:solidFill>
            <a:prstDash val="solid"/>
          </a:ln>
        </p:spPr>
      </p:sp>
      <p:sp>
        <p:nvSpPr>
          <p:cNvPr id="29" name="Shape 27"/>
          <p:cNvSpPr/>
          <p:nvPr/>
        </p:nvSpPr>
        <p:spPr>
          <a:xfrm>
            <a:off x="6035040" y="2011680"/>
            <a:ext cx="310896" cy="310896"/>
          </a:xfrm>
          <a:prstGeom prst="ellipse">
            <a:avLst/>
          </a:prstGeom>
          <a:solidFill>
            <a:srgbClr val="0E1F2A"/>
          </a:solidFill>
          <a:ln w="12700">
            <a:solidFill>
              <a:srgbClr val="0E1F2A"/>
            </a:solidFill>
            <a:prstDash val="solid"/>
          </a:ln>
        </p:spPr>
      </p:sp>
      <p:sp>
        <p:nvSpPr>
          <p:cNvPr id="30" name="Text 28"/>
          <p:cNvSpPr/>
          <p:nvPr/>
        </p:nvSpPr>
        <p:spPr>
          <a:xfrm>
            <a:off x="6035040" y="2011680"/>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1</a:t>
            </a:r>
            <a:endParaRPr lang="en-US" sz="1100" dirty="0"/>
          </a:p>
        </p:txBody>
      </p:sp>
      <p:sp>
        <p:nvSpPr>
          <p:cNvPr id="31" name="Text 29"/>
          <p:cNvSpPr/>
          <p:nvPr/>
        </p:nvSpPr>
        <p:spPr>
          <a:xfrm>
            <a:off x="6419088" y="1947672"/>
            <a:ext cx="5029200" cy="237744"/>
          </a:xfrm>
          <a:prstGeom prst="rect">
            <a:avLst/>
          </a:prstGeom>
          <a:noFill/>
          <a:ln/>
        </p:spPr>
        <p:txBody>
          <a:bodyPr wrap="square" lIns="0" tIns="0" rIns="0" bIns="0" rtlCol="0" anchor="ctr"/>
          <a:lstStyle/>
          <a:p>
            <a:pPr indent="0" marL="0">
              <a:lnSpc>
                <a:spcPts val="1300"/>
              </a:lnSpc>
              <a:buNone/>
            </a:pPr>
            <a:r>
              <a:rPr lang="en-US" sz="1050" b="1" dirty="0">
                <a:solidFill>
                  <a:srgbClr val="0E1F2A"/>
                </a:solidFill>
                <a:latin typeface="Meiryo" pitchFamily="34" charset="0"/>
                <a:ea typeface="Meiryo" pitchFamily="34" charset="-122"/>
                <a:cs typeface="Meiryo" pitchFamily="34" charset="-120"/>
              </a:rPr>
              <a:t>5% PWM を検出</a:t>
            </a:r>
            <a:endParaRPr lang="en-US" sz="1050" dirty="0"/>
          </a:p>
        </p:txBody>
      </p:sp>
      <p:sp>
        <p:nvSpPr>
          <p:cNvPr id="32" name="Text 30"/>
          <p:cNvSpPr/>
          <p:nvPr/>
        </p:nvSpPr>
        <p:spPr>
          <a:xfrm>
            <a:off x="6419088" y="2185416"/>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EVCC が「デジタル通信をする充電器だ」と判断して探索を開始</a:t>
            </a:r>
            <a:endParaRPr lang="en-US" sz="950" dirty="0"/>
          </a:p>
        </p:txBody>
      </p:sp>
      <p:sp>
        <p:nvSpPr>
          <p:cNvPr id="33" name="Shape 31"/>
          <p:cNvSpPr/>
          <p:nvPr/>
        </p:nvSpPr>
        <p:spPr>
          <a:xfrm>
            <a:off x="5852160" y="2532888"/>
            <a:ext cx="5788152" cy="566928"/>
          </a:xfrm>
          <a:prstGeom prst="roundRect">
            <a:avLst>
              <a:gd name="adj" fmla="val 9677"/>
            </a:avLst>
          </a:prstGeom>
          <a:solidFill>
            <a:srgbClr val="FFFFFF"/>
          </a:solidFill>
          <a:ln w="12700">
            <a:solidFill>
              <a:srgbClr val="D7DFDB"/>
            </a:solidFill>
            <a:prstDash val="solid"/>
          </a:ln>
        </p:spPr>
      </p:sp>
      <p:sp>
        <p:nvSpPr>
          <p:cNvPr id="34" name="Shape 32"/>
          <p:cNvSpPr/>
          <p:nvPr/>
        </p:nvSpPr>
        <p:spPr>
          <a:xfrm>
            <a:off x="6035040" y="2660904"/>
            <a:ext cx="310896" cy="310896"/>
          </a:xfrm>
          <a:prstGeom prst="ellipse">
            <a:avLst/>
          </a:prstGeom>
          <a:solidFill>
            <a:srgbClr val="0E1F2A"/>
          </a:solidFill>
          <a:ln w="12700">
            <a:solidFill>
              <a:srgbClr val="0E1F2A"/>
            </a:solidFill>
            <a:prstDash val="solid"/>
          </a:ln>
        </p:spPr>
      </p:sp>
      <p:sp>
        <p:nvSpPr>
          <p:cNvPr id="35" name="Text 33"/>
          <p:cNvSpPr/>
          <p:nvPr/>
        </p:nvSpPr>
        <p:spPr>
          <a:xfrm>
            <a:off x="6035040" y="2660904"/>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2</a:t>
            </a:r>
            <a:endParaRPr lang="en-US" sz="1100" dirty="0"/>
          </a:p>
        </p:txBody>
      </p:sp>
      <p:sp>
        <p:nvSpPr>
          <p:cNvPr id="36" name="Text 34"/>
          <p:cNvSpPr/>
          <p:nvPr/>
        </p:nvSpPr>
        <p:spPr>
          <a:xfrm>
            <a:off x="6419088" y="2596896"/>
            <a:ext cx="5029200" cy="237744"/>
          </a:xfrm>
          <a:prstGeom prst="rect">
            <a:avLst/>
          </a:prstGeom>
          <a:noFill/>
          <a:ln/>
        </p:spPr>
        <p:txBody>
          <a:bodyPr wrap="square" lIns="0" tIns="0" rIns="0" bIns="0" rtlCol="0" anchor="ctr"/>
          <a:lstStyle/>
          <a:p>
            <a:pPr indent="0" marL="0">
              <a:lnSpc>
                <a:spcPts val="1300"/>
              </a:lnSpc>
              <a:buNone/>
            </a:pPr>
            <a:r>
              <a:rPr lang="en-US" sz="1050" b="1" dirty="0">
                <a:solidFill>
                  <a:srgbClr val="0E1F2A"/>
                </a:solidFill>
                <a:latin typeface="Meiryo" pitchFamily="34" charset="0"/>
                <a:ea typeface="Meiryo" pitchFamily="34" charset="-122"/>
                <a:cs typeface="Meiryo" pitchFamily="34" charset="-120"/>
              </a:rPr>
              <a:t>CM_SLAC_PARM .REQ / .CNF</a:t>
            </a:r>
            <a:endParaRPr lang="en-US" sz="1050" dirty="0"/>
          </a:p>
        </p:txBody>
      </p:sp>
      <p:sp>
        <p:nvSpPr>
          <p:cNvPr id="37" name="Text 35"/>
          <p:cNvSpPr/>
          <p:nvPr/>
        </p:nvSpPr>
        <p:spPr>
          <a:xfrm>
            <a:off x="6419088" y="2834640"/>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EV がブロードキャストし、届いた範囲の SECC が名乗り出る</a:t>
            </a:r>
            <a:endParaRPr lang="en-US" sz="950" dirty="0"/>
          </a:p>
        </p:txBody>
      </p:sp>
      <p:sp>
        <p:nvSpPr>
          <p:cNvPr id="38" name="Shape 36"/>
          <p:cNvSpPr/>
          <p:nvPr/>
        </p:nvSpPr>
        <p:spPr>
          <a:xfrm>
            <a:off x="5852160" y="3182112"/>
            <a:ext cx="5788152" cy="731520"/>
          </a:xfrm>
          <a:prstGeom prst="roundRect">
            <a:avLst>
              <a:gd name="adj" fmla="val 7500"/>
            </a:avLst>
          </a:prstGeom>
          <a:solidFill>
            <a:srgbClr val="FFFFFF"/>
          </a:solidFill>
          <a:ln w="12700">
            <a:solidFill>
              <a:srgbClr val="D7DFDB"/>
            </a:solidFill>
            <a:prstDash val="solid"/>
          </a:ln>
        </p:spPr>
      </p:sp>
      <p:sp>
        <p:nvSpPr>
          <p:cNvPr id="39" name="Shape 37"/>
          <p:cNvSpPr/>
          <p:nvPr/>
        </p:nvSpPr>
        <p:spPr>
          <a:xfrm>
            <a:off x="6035040" y="3392424"/>
            <a:ext cx="310896" cy="310896"/>
          </a:xfrm>
          <a:prstGeom prst="ellipse">
            <a:avLst/>
          </a:prstGeom>
          <a:solidFill>
            <a:srgbClr val="0E1F2A"/>
          </a:solidFill>
          <a:ln w="12700">
            <a:solidFill>
              <a:srgbClr val="0E1F2A"/>
            </a:solidFill>
            <a:prstDash val="solid"/>
          </a:ln>
        </p:spPr>
      </p:sp>
      <p:sp>
        <p:nvSpPr>
          <p:cNvPr id="40" name="Text 38"/>
          <p:cNvSpPr/>
          <p:nvPr/>
        </p:nvSpPr>
        <p:spPr>
          <a:xfrm>
            <a:off x="6035040" y="3392424"/>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3</a:t>
            </a:r>
            <a:endParaRPr lang="en-US" sz="1100" dirty="0"/>
          </a:p>
        </p:txBody>
      </p:sp>
      <p:sp>
        <p:nvSpPr>
          <p:cNvPr id="41" name="Text 39"/>
          <p:cNvSpPr/>
          <p:nvPr/>
        </p:nvSpPr>
        <p:spPr>
          <a:xfrm>
            <a:off x="6419088" y="3246120"/>
            <a:ext cx="5029200" cy="365760"/>
          </a:xfrm>
          <a:prstGeom prst="rect">
            <a:avLst/>
          </a:prstGeom>
          <a:noFill/>
          <a:ln/>
        </p:spPr>
        <p:txBody>
          <a:bodyPr wrap="square" lIns="0" tIns="0" rIns="0" bIns="0" rtlCol="0" anchor="ctr"/>
          <a:lstStyle/>
          <a:p>
            <a:pPr indent="0" marL="0">
              <a:lnSpc>
                <a:spcPts val="1300"/>
              </a:lnSpc>
              <a:buNone/>
            </a:pPr>
            <a:r>
              <a:rPr lang="en-US" sz="950" b="1" dirty="0">
                <a:solidFill>
                  <a:srgbClr val="0E1F2A"/>
                </a:solidFill>
                <a:latin typeface="Meiryo" pitchFamily="34" charset="0"/>
                <a:ea typeface="Meiryo" pitchFamily="34" charset="-122"/>
                <a:cs typeface="Meiryo" pitchFamily="34" charset="-120"/>
              </a:rPr>
              <a:t>CM_START_ATTEN_CHAR.IND ×3</a:t>
            </a:r>
            <a:endParaRPr lang="en-US" sz="950" dirty="0"/>
          </a:p>
          <a:p>
            <a:pPr indent="0" marL="0">
              <a:lnSpc>
                <a:spcPts val="1300"/>
              </a:lnSpc>
              <a:buNone/>
            </a:pPr>
            <a:r>
              <a:rPr lang="en-US" sz="950" b="1" dirty="0">
                <a:solidFill>
                  <a:srgbClr val="0E1F2A"/>
                </a:solidFill>
                <a:latin typeface="Meiryo" pitchFamily="34" charset="0"/>
                <a:ea typeface="Meiryo" pitchFamily="34" charset="-122"/>
                <a:cs typeface="Meiryo" pitchFamily="34" charset="-120"/>
              </a:rPr>
              <a:t>CM_MNBC_SOUND.IND ×10</a:t>
            </a:r>
            <a:endParaRPr lang="en-US" sz="950" dirty="0"/>
          </a:p>
        </p:txBody>
      </p:sp>
      <p:sp>
        <p:nvSpPr>
          <p:cNvPr id="42" name="Text 40"/>
          <p:cNvSpPr/>
          <p:nvPr/>
        </p:nvSpPr>
        <p:spPr>
          <a:xfrm>
            <a:off x="6419088" y="3639312"/>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測定用の「サウンド」を規定回数送出する</a:t>
            </a:r>
            <a:endParaRPr lang="en-US" sz="950" dirty="0"/>
          </a:p>
        </p:txBody>
      </p:sp>
      <p:sp>
        <p:nvSpPr>
          <p:cNvPr id="43" name="Shape 41"/>
          <p:cNvSpPr/>
          <p:nvPr/>
        </p:nvSpPr>
        <p:spPr>
          <a:xfrm>
            <a:off x="5852160" y="3995928"/>
            <a:ext cx="5788152" cy="566928"/>
          </a:xfrm>
          <a:prstGeom prst="roundRect">
            <a:avLst>
              <a:gd name="adj" fmla="val 9677"/>
            </a:avLst>
          </a:prstGeom>
          <a:solidFill>
            <a:srgbClr val="FFFFFF"/>
          </a:solidFill>
          <a:ln w="12700">
            <a:solidFill>
              <a:srgbClr val="D7DFDB"/>
            </a:solidFill>
            <a:prstDash val="solid"/>
          </a:ln>
        </p:spPr>
      </p:sp>
      <p:sp>
        <p:nvSpPr>
          <p:cNvPr id="44" name="Shape 42"/>
          <p:cNvSpPr/>
          <p:nvPr/>
        </p:nvSpPr>
        <p:spPr>
          <a:xfrm>
            <a:off x="6035040" y="4123944"/>
            <a:ext cx="310896" cy="310896"/>
          </a:xfrm>
          <a:prstGeom prst="ellipse">
            <a:avLst/>
          </a:prstGeom>
          <a:solidFill>
            <a:srgbClr val="0E1F2A"/>
          </a:solidFill>
          <a:ln w="12700">
            <a:solidFill>
              <a:srgbClr val="0E1F2A"/>
            </a:solidFill>
            <a:prstDash val="solid"/>
          </a:ln>
        </p:spPr>
      </p:sp>
      <p:sp>
        <p:nvSpPr>
          <p:cNvPr id="45" name="Text 43"/>
          <p:cNvSpPr/>
          <p:nvPr/>
        </p:nvSpPr>
        <p:spPr>
          <a:xfrm>
            <a:off x="6035040" y="4123944"/>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4</a:t>
            </a:r>
            <a:endParaRPr lang="en-US" sz="1100" dirty="0"/>
          </a:p>
        </p:txBody>
      </p:sp>
      <p:sp>
        <p:nvSpPr>
          <p:cNvPr id="46" name="Text 44"/>
          <p:cNvSpPr/>
          <p:nvPr/>
        </p:nvSpPr>
        <p:spPr>
          <a:xfrm>
            <a:off x="6419088" y="4059936"/>
            <a:ext cx="5029200" cy="237744"/>
          </a:xfrm>
          <a:prstGeom prst="rect">
            <a:avLst/>
          </a:prstGeom>
          <a:noFill/>
          <a:ln/>
        </p:spPr>
        <p:txBody>
          <a:bodyPr wrap="square" lIns="0" tIns="0" rIns="0" bIns="0" rtlCol="0" anchor="ctr"/>
          <a:lstStyle/>
          <a:p>
            <a:pPr indent="0" marL="0">
              <a:lnSpc>
                <a:spcPts val="1300"/>
              </a:lnSpc>
              <a:buNone/>
            </a:pPr>
            <a:r>
              <a:rPr lang="en-US" sz="1050" b="1" dirty="0">
                <a:solidFill>
                  <a:srgbClr val="0E1F2A"/>
                </a:solidFill>
                <a:latin typeface="Meiryo" pitchFamily="34" charset="0"/>
                <a:ea typeface="Meiryo" pitchFamily="34" charset="-122"/>
                <a:cs typeface="Meiryo" pitchFamily="34" charset="-120"/>
              </a:rPr>
              <a:t>CM_ATTEN_CHAR.IND</a:t>
            </a:r>
            <a:endParaRPr lang="en-US" sz="1050" dirty="0"/>
          </a:p>
        </p:txBody>
      </p:sp>
      <p:sp>
        <p:nvSpPr>
          <p:cNvPr id="47" name="Text 45"/>
          <p:cNvSpPr/>
          <p:nvPr/>
        </p:nvSpPr>
        <p:spPr>
          <a:xfrm>
            <a:off x="6419088" y="4297680"/>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各 SECC がサウンドの減衰量（dB）を平均して EV に報告</a:t>
            </a:r>
            <a:endParaRPr lang="en-US" sz="950" dirty="0"/>
          </a:p>
        </p:txBody>
      </p:sp>
      <p:sp>
        <p:nvSpPr>
          <p:cNvPr id="48" name="Shape 46"/>
          <p:cNvSpPr/>
          <p:nvPr/>
        </p:nvSpPr>
        <p:spPr>
          <a:xfrm>
            <a:off x="5852160" y="4645152"/>
            <a:ext cx="5788152" cy="566928"/>
          </a:xfrm>
          <a:prstGeom prst="roundRect">
            <a:avLst>
              <a:gd name="adj" fmla="val 9677"/>
            </a:avLst>
          </a:prstGeom>
          <a:solidFill>
            <a:srgbClr val="FFFFFF"/>
          </a:solidFill>
          <a:ln w="12700">
            <a:solidFill>
              <a:srgbClr val="D7DFDB"/>
            </a:solidFill>
            <a:prstDash val="solid"/>
          </a:ln>
        </p:spPr>
      </p:sp>
      <p:sp>
        <p:nvSpPr>
          <p:cNvPr id="49" name="Shape 47"/>
          <p:cNvSpPr/>
          <p:nvPr/>
        </p:nvSpPr>
        <p:spPr>
          <a:xfrm>
            <a:off x="6035040" y="4773168"/>
            <a:ext cx="310896" cy="310896"/>
          </a:xfrm>
          <a:prstGeom prst="ellipse">
            <a:avLst/>
          </a:prstGeom>
          <a:solidFill>
            <a:srgbClr val="0E1F2A"/>
          </a:solidFill>
          <a:ln w="12700">
            <a:solidFill>
              <a:srgbClr val="0E1F2A"/>
            </a:solidFill>
            <a:prstDash val="solid"/>
          </a:ln>
        </p:spPr>
      </p:sp>
      <p:sp>
        <p:nvSpPr>
          <p:cNvPr id="50" name="Text 48"/>
          <p:cNvSpPr/>
          <p:nvPr/>
        </p:nvSpPr>
        <p:spPr>
          <a:xfrm>
            <a:off x="6035040" y="4773168"/>
            <a:ext cx="310896" cy="310896"/>
          </a:xfrm>
          <a:prstGeom prst="rect">
            <a:avLst/>
          </a:prstGeom>
          <a:noFill/>
          <a:ln/>
        </p:spPr>
        <p:txBody>
          <a:bodyPr wrap="square" lIns="0" tIns="0" rIns="0" bIns="0" rtlCol="0" anchor="ctr"/>
          <a:lstStyle/>
          <a:p>
            <a:pPr algn="ctr" indent="0" marL="0">
              <a:buNone/>
            </a:pPr>
            <a:r>
              <a:rPr lang="en-US" sz="1100" b="1" dirty="0">
                <a:solidFill>
                  <a:srgbClr val="BBE04A"/>
                </a:solidFill>
                <a:latin typeface="Meiryo" pitchFamily="34" charset="0"/>
                <a:ea typeface="Meiryo" pitchFamily="34" charset="-122"/>
                <a:cs typeface="Meiryo" pitchFamily="34" charset="-120"/>
              </a:rPr>
              <a:t>5</a:t>
            </a:r>
            <a:endParaRPr lang="en-US" sz="1100" dirty="0"/>
          </a:p>
        </p:txBody>
      </p:sp>
      <p:sp>
        <p:nvSpPr>
          <p:cNvPr id="51" name="Text 49"/>
          <p:cNvSpPr/>
          <p:nvPr/>
        </p:nvSpPr>
        <p:spPr>
          <a:xfrm>
            <a:off x="6419088" y="4709160"/>
            <a:ext cx="5029200" cy="237744"/>
          </a:xfrm>
          <a:prstGeom prst="rect">
            <a:avLst/>
          </a:prstGeom>
          <a:noFill/>
          <a:ln/>
        </p:spPr>
        <p:txBody>
          <a:bodyPr wrap="square" lIns="0" tIns="0" rIns="0" bIns="0" rtlCol="0" anchor="ctr"/>
          <a:lstStyle/>
          <a:p>
            <a:pPr indent="0" marL="0">
              <a:lnSpc>
                <a:spcPts val="1300"/>
              </a:lnSpc>
              <a:buNone/>
            </a:pPr>
            <a:r>
              <a:rPr lang="en-US" sz="1050" b="1" dirty="0">
                <a:solidFill>
                  <a:srgbClr val="0E1F2A"/>
                </a:solidFill>
                <a:latin typeface="Meiryo" pitchFamily="34" charset="0"/>
                <a:ea typeface="Meiryo" pitchFamily="34" charset="-122"/>
                <a:cs typeface="Meiryo" pitchFamily="34" charset="-120"/>
              </a:rPr>
              <a:t>CM_SLAC_MATCH .REQ / .CNF</a:t>
            </a:r>
            <a:endParaRPr lang="en-US" sz="1050" dirty="0"/>
          </a:p>
        </p:txBody>
      </p:sp>
      <p:sp>
        <p:nvSpPr>
          <p:cNvPr id="52" name="Text 50"/>
          <p:cNvSpPr/>
          <p:nvPr/>
        </p:nvSpPr>
        <p:spPr>
          <a:xfrm>
            <a:off x="6419088" y="4946904"/>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EV が最小減衰の SECC を選び、NMK / NID（暗号鍵）を受領</a:t>
            </a:r>
            <a:endParaRPr lang="en-US" sz="950" dirty="0"/>
          </a:p>
        </p:txBody>
      </p:sp>
      <p:sp>
        <p:nvSpPr>
          <p:cNvPr id="53" name="Shape 51"/>
          <p:cNvSpPr/>
          <p:nvPr/>
        </p:nvSpPr>
        <p:spPr>
          <a:xfrm>
            <a:off x="5852160" y="5294376"/>
            <a:ext cx="5788152" cy="566928"/>
          </a:xfrm>
          <a:prstGeom prst="roundRect">
            <a:avLst>
              <a:gd name="adj" fmla="val 9677"/>
            </a:avLst>
          </a:prstGeom>
          <a:solidFill>
            <a:srgbClr val="F3F8E4"/>
          </a:solidFill>
          <a:ln w="12700">
            <a:solidFill>
              <a:srgbClr val="BBE04A"/>
            </a:solidFill>
            <a:prstDash val="solid"/>
          </a:ln>
        </p:spPr>
      </p:sp>
      <p:sp>
        <p:nvSpPr>
          <p:cNvPr id="54" name="Shape 52"/>
          <p:cNvSpPr/>
          <p:nvPr/>
        </p:nvSpPr>
        <p:spPr>
          <a:xfrm>
            <a:off x="6035040" y="5422392"/>
            <a:ext cx="310896" cy="310896"/>
          </a:xfrm>
          <a:prstGeom prst="ellipse">
            <a:avLst/>
          </a:prstGeom>
          <a:solidFill>
            <a:srgbClr val="BBE04A"/>
          </a:solidFill>
          <a:ln w="12700">
            <a:solidFill>
              <a:srgbClr val="BBE04A"/>
            </a:solidFill>
            <a:prstDash val="solid"/>
          </a:ln>
        </p:spPr>
      </p:sp>
      <p:sp>
        <p:nvSpPr>
          <p:cNvPr id="55" name="Text 53"/>
          <p:cNvSpPr/>
          <p:nvPr/>
        </p:nvSpPr>
        <p:spPr>
          <a:xfrm>
            <a:off x="6035040" y="5422392"/>
            <a:ext cx="310896" cy="310896"/>
          </a:xfrm>
          <a:prstGeom prst="rect">
            <a:avLst/>
          </a:prstGeom>
          <a:noFill/>
          <a:ln/>
        </p:spPr>
        <p:txBody>
          <a:bodyPr wrap="square" lIns="0" tIns="0" rIns="0" bIns="0" rtlCol="0" anchor="ctr"/>
          <a:lstStyle/>
          <a:p>
            <a:pPr algn="ctr" indent="0" marL="0">
              <a:buNone/>
            </a:pPr>
            <a:r>
              <a:rPr lang="en-US" sz="1100" b="1" dirty="0">
                <a:solidFill>
                  <a:srgbClr val="0E1F2A"/>
                </a:solidFill>
                <a:latin typeface="Meiryo" pitchFamily="34" charset="0"/>
                <a:ea typeface="Meiryo" pitchFamily="34" charset="-122"/>
                <a:cs typeface="Meiryo" pitchFamily="34" charset="-120"/>
              </a:rPr>
              <a:t>6</a:t>
            </a:r>
            <a:endParaRPr lang="en-US" sz="1100" dirty="0"/>
          </a:p>
        </p:txBody>
      </p:sp>
      <p:sp>
        <p:nvSpPr>
          <p:cNvPr id="56" name="Text 54"/>
          <p:cNvSpPr/>
          <p:nvPr/>
        </p:nvSpPr>
        <p:spPr>
          <a:xfrm>
            <a:off x="6419088" y="5358384"/>
            <a:ext cx="5029200" cy="237744"/>
          </a:xfrm>
          <a:prstGeom prst="rect">
            <a:avLst/>
          </a:prstGeom>
          <a:noFill/>
          <a:ln/>
        </p:spPr>
        <p:txBody>
          <a:bodyPr wrap="square" lIns="0" tIns="0" rIns="0" bIns="0" rtlCol="0" anchor="ctr"/>
          <a:lstStyle/>
          <a:p>
            <a:pPr indent="0" marL="0">
              <a:lnSpc>
                <a:spcPts val="1300"/>
              </a:lnSpc>
              <a:buNone/>
            </a:pPr>
            <a:r>
              <a:rPr lang="en-US" sz="1050" b="1" dirty="0">
                <a:solidFill>
                  <a:srgbClr val="0E1F2A"/>
                </a:solidFill>
                <a:latin typeface="Meiryo" pitchFamily="34" charset="0"/>
                <a:ea typeface="Meiryo" pitchFamily="34" charset="-122"/>
                <a:cs typeface="Meiryo" pitchFamily="34" charset="-120"/>
              </a:rPr>
              <a:t>論理ネットワーク（AVLN）成立</a:t>
            </a:r>
            <a:endParaRPr lang="en-US" sz="1050" dirty="0"/>
          </a:p>
        </p:txBody>
      </p:sp>
      <p:sp>
        <p:nvSpPr>
          <p:cNvPr id="57" name="Text 55"/>
          <p:cNvSpPr/>
          <p:nvPr/>
        </p:nvSpPr>
        <p:spPr>
          <a:xfrm>
            <a:off x="6419088" y="5596128"/>
            <a:ext cx="5029200" cy="219456"/>
          </a:xfrm>
          <a:prstGeom prst="rect">
            <a:avLst/>
          </a:prstGeom>
          <a:noFill/>
          <a:ln/>
        </p:spPr>
        <p:txBody>
          <a:bodyPr wrap="square" lIns="0" tIns="0" rIns="0" bIns="0" rtlCol="0" anchor="ctr"/>
          <a:lstStyle/>
          <a:p>
            <a:pPr indent="0" marL="0">
              <a:buNone/>
            </a:pPr>
            <a:r>
              <a:rPr lang="en-US" sz="950" dirty="0">
                <a:solidFill>
                  <a:srgbClr val="6A7B83"/>
                </a:solidFill>
                <a:latin typeface="Meiryo" pitchFamily="34" charset="0"/>
                <a:ea typeface="Meiryo" pitchFamily="34" charset="-122"/>
                <a:cs typeface="Meiryo" pitchFamily="34" charset="-120"/>
              </a:rPr>
              <a:t>この 2 台だけの閉じたネットワーク。ここから先は普通の IP 通信</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3</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0E1F2A"/>
                </a:solidFill>
                <a:latin typeface="Meiryo" pitchFamily="34" charset="0"/>
                <a:ea typeface="Meiryo" pitchFamily="34" charset="-122"/>
                <a:cs typeface="Meiryo" pitchFamily="34" charset="-120"/>
              </a:rPr>
              <a:t>つながった後：充電が始まるまでの流れ</a:t>
            </a:r>
            <a:endParaRPr lang="en-US" sz="2600" dirty="0"/>
          </a:p>
        </p:txBody>
      </p:sp>
      <p:sp>
        <p:nvSpPr>
          <p:cNvPr id="5" name="Text 3"/>
          <p:cNvSpPr/>
          <p:nvPr/>
        </p:nvSpPr>
        <p:spPr>
          <a:xfrm>
            <a:off x="1152144" y="914400"/>
            <a:ext cx="10490911" cy="384048"/>
          </a:xfrm>
          <a:prstGeom prst="rect">
            <a:avLst/>
          </a:prstGeom>
          <a:noFill/>
          <a:ln/>
        </p:spPr>
        <p:txBody>
          <a:bodyPr wrap="square" lIns="0" tIns="0" rIns="0" bIns="0" rtlCol="0" anchor="t"/>
          <a:lstStyle/>
          <a:p>
            <a:pPr indent="0" marL="0">
              <a:buNone/>
            </a:pPr>
            <a:r>
              <a:rPr lang="en-US" sz="1250" dirty="0">
                <a:solidFill>
                  <a:srgbClr val="6A7B83"/>
                </a:solidFill>
                <a:latin typeface="Meiryo" pitchFamily="34" charset="0"/>
                <a:ea typeface="Meiryo" pitchFamily="34" charset="-122"/>
                <a:cs typeface="Meiryo" pitchFamily="34" charset="-120"/>
              </a:rPr>
              <a:t>SLAC 成立後は、ごく普通の IP 通信。プラグを挿してから電流が流れるまで、通信だけで数秒〜十数秒かかる</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6A7B83"/>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6A7B83"/>
                </a:solidFill>
                <a:latin typeface="Meiryo" pitchFamily="34" charset="0"/>
                <a:ea typeface="Meiryo" pitchFamily="34" charset="-122"/>
                <a:cs typeface="Meiryo" pitchFamily="34" charset="-120"/>
              </a:rPr>
              <a:t>8 / 16</a:t>
            </a:r>
            <a:endParaRPr lang="en-US" sz="900" dirty="0"/>
          </a:p>
        </p:txBody>
      </p:sp>
      <p:sp>
        <p:nvSpPr>
          <p:cNvPr id="8" name="Text 6"/>
          <p:cNvSpPr/>
          <p:nvPr/>
        </p:nvSpPr>
        <p:spPr>
          <a:xfrm>
            <a:off x="548640" y="1481328"/>
            <a:ext cx="5486400"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① ネットワークが立ち上がるまで</a:t>
            </a:r>
            <a:endParaRPr lang="en-US" sz="1300" dirty="0"/>
          </a:p>
        </p:txBody>
      </p:sp>
      <p:sp>
        <p:nvSpPr>
          <p:cNvPr id="9" name="Shape 7"/>
          <p:cNvSpPr/>
          <p:nvPr/>
        </p:nvSpPr>
        <p:spPr>
          <a:xfrm>
            <a:off x="548640" y="1883664"/>
            <a:ext cx="1970166" cy="1207008"/>
          </a:xfrm>
          <a:prstGeom prst="roundRect">
            <a:avLst>
              <a:gd name="adj" fmla="val 4545"/>
            </a:avLst>
          </a:prstGeom>
          <a:solidFill>
            <a:srgbClr val="FFFFFF"/>
          </a:solidFill>
          <a:ln w="12700">
            <a:solidFill>
              <a:srgbClr val="D7DFDB"/>
            </a:solidFill>
            <a:prstDash val="solid"/>
          </a:ln>
        </p:spPr>
      </p:sp>
      <p:sp>
        <p:nvSpPr>
          <p:cNvPr id="10" name="Text 8"/>
          <p:cNvSpPr/>
          <p:nvPr/>
        </p:nvSpPr>
        <p:spPr>
          <a:xfrm>
            <a:off x="694944" y="2048256"/>
            <a:ext cx="1677558" cy="310896"/>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IPv6 リンクローカル</a:t>
            </a:r>
            <a:endParaRPr lang="en-US" sz="1100" dirty="0"/>
          </a:p>
        </p:txBody>
      </p:sp>
      <p:sp>
        <p:nvSpPr>
          <p:cNvPr id="11" name="Text 9"/>
          <p:cNvSpPr/>
          <p:nvPr/>
        </p:nvSpPr>
        <p:spPr>
          <a:xfrm>
            <a:off x="694944" y="2377440"/>
            <a:ext cx="1677558" cy="566928"/>
          </a:xfrm>
          <a:prstGeom prst="rect">
            <a:avLst/>
          </a:prstGeom>
          <a:noFill/>
          <a:ln/>
        </p:spPr>
        <p:txBody>
          <a:bodyPr wrap="square" lIns="0" tIns="0" rIns="0" bIns="0" rtlCol="0" anchor="ctr"/>
          <a:lstStyle/>
          <a:p>
            <a:pPr indent="0" marL="0">
              <a:lnSpc>
                <a:spcPts val="1400"/>
              </a:lnSpc>
              <a:buNone/>
            </a:pPr>
            <a:r>
              <a:rPr lang="en-US" sz="950" dirty="0">
                <a:solidFill>
                  <a:srgbClr val="6A7B83"/>
                </a:solidFill>
                <a:latin typeface="Meiryo" pitchFamily="34" charset="0"/>
                <a:ea typeface="Meiryo" pitchFamily="34" charset="-122"/>
                <a:cs typeface="Meiryo" pitchFamily="34" charset="-120"/>
              </a:rPr>
              <a:t>fe80::/64 を自動生成</a:t>
            </a:r>
            <a:endParaRPr lang="en-US" sz="950" dirty="0"/>
          </a:p>
          <a:p>
            <a:pPr indent="0" marL="0">
              <a:lnSpc>
                <a:spcPts val="1400"/>
              </a:lnSpc>
              <a:buNone/>
            </a:pPr>
            <a:r>
              <a:rPr lang="en-US" sz="950" dirty="0">
                <a:solidFill>
                  <a:srgbClr val="6A7B83"/>
                </a:solidFill>
                <a:latin typeface="Meiryo" pitchFamily="34" charset="0"/>
                <a:ea typeface="Meiryo" pitchFamily="34" charset="-122"/>
                <a:cs typeface="Meiryo" pitchFamily="34" charset="-120"/>
              </a:rPr>
              <a:t>DHCP もルータも不要</a:t>
            </a:r>
            <a:endParaRPr lang="en-US" sz="950" dirty="0"/>
          </a:p>
        </p:txBody>
      </p:sp>
      <p:sp>
        <p:nvSpPr>
          <p:cNvPr id="12" name="Shape 10"/>
          <p:cNvSpPr/>
          <p:nvPr/>
        </p:nvSpPr>
        <p:spPr>
          <a:xfrm>
            <a:off x="2564526" y="2487168"/>
            <a:ext cx="219456" cy="0"/>
          </a:xfrm>
          <a:prstGeom prst="line">
            <a:avLst/>
          </a:prstGeom>
          <a:noFill/>
          <a:ln w="19050">
            <a:solidFill>
              <a:srgbClr val="6A7B83"/>
            </a:solidFill>
            <a:prstDash val="solid"/>
            <a:tailEnd type="triangle"/>
          </a:ln>
        </p:spPr>
      </p:sp>
      <p:sp>
        <p:nvSpPr>
          <p:cNvPr id="13" name="Shape 11"/>
          <p:cNvSpPr/>
          <p:nvPr/>
        </p:nvSpPr>
        <p:spPr>
          <a:xfrm>
            <a:off x="2829702" y="1883664"/>
            <a:ext cx="1970166" cy="1207008"/>
          </a:xfrm>
          <a:prstGeom prst="roundRect">
            <a:avLst>
              <a:gd name="adj" fmla="val 4545"/>
            </a:avLst>
          </a:prstGeom>
          <a:solidFill>
            <a:srgbClr val="FFFFFF"/>
          </a:solidFill>
          <a:ln w="12700">
            <a:solidFill>
              <a:srgbClr val="D7DFDB"/>
            </a:solidFill>
            <a:prstDash val="solid"/>
          </a:ln>
        </p:spPr>
      </p:sp>
      <p:sp>
        <p:nvSpPr>
          <p:cNvPr id="14" name="Text 12"/>
          <p:cNvSpPr/>
          <p:nvPr/>
        </p:nvSpPr>
        <p:spPr>
          <a:xfrm>
            <a:off x="2976006" y="2048256"/>
            <a:ext cx="1677558" cy="310896"/>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SDP</a:t>
            </a:r>
            <a:endParaRPr lang="en-US" sz="1100" dirty="0"/>
          </a:p>
        </p:txBody>
      </p:sp>
      <p:sp>
        <p:nvSpPr>
          <p:cNvPr id="15" name="Text 13"/>
          <p:cNvSpPr/>
          <p:nvPr/>
        </p:nvSpPr>
        <p:spPr>
          <a:xfrm>
            <a:off x="2976006" y="2377440"/>
            <a:ext cx="1677558" cy="566928"/>
          </a:xfrm>
          <a:prstGeom prst="rect">
            <a:avLst/>
          </a:prstGeom>
          <a:noFill/>
          <a:ln/>
        </p:spPr>
        <p:txBody>
          <a:bodyPr wrap="square" lIns="0" tIns="0" rIns="0" bIns="0" rtlCol="0" anchor="ctr"/>
          <a:lstStyle/>
          <a:p>
            <a:pPr indent="0" marL="0">
              <a:lnSpc>
                <a:spcPts val="1400"/>
              </a:lnSpc>
              <a:buNone/>
            </a:pPr>
            <a:r>
              <a:rPr lang="en-US" sz="950" dirty="0">
                <a:solidFill>
                  <a:srgbClr val="6A7B83"/>
                </a:solidFill>
                <a:latin typeface="Meiryo" pitchFamily="34" charset="0"/>
                <a:ea typeface="Meiryo" pitchFamily="34" charset="-122"/>
                <a:cs typeface="Meiryo" pitchFamily="34" charset="-120"/>
              </a:rPr>
              <a:t>UDP マルチキャストで</a:t>
            </a:r>
            <a:endParaRPr lang="en-US" sz="950" dirty="0"/>
          </a:p>
          <a:p>
            <a:pPr indent="0" marL="0">
              <a:lnSpc>
                <a:spcPts val="1400"/>
              </a:lnSpc>
              <a:buNone/>
            </a:pPr>
            <a:r>
              <a:rPr lang="en-US" sz="950" dirty="0">
                <a:solidFill>
                  <a:srgbClr val="6A7B83"/>
                </a:solidFill>
                <a:latin typeface="Meiryo" pitchFamily="34" charset="0"/>
                <a:ea typeface="Meiryo" pitchFamily="34" charset="-122"/>
                <a:cs typeface="Meiryo" pitchFamily="34" charset="-120"/>
              </a:rPr>
              <a:t>SECC を探索（port 15118）</a:t>
            </a:r>
            <a:endParaRPr lang="en-US" sz="950" dirty="0"/>
          </a:p>
        </p:txBody>
      </p:sp>
      <p:sp>
        <p:nvSpPr>
          <p:cNvPr id="16" name="Shape 14"/>
          <p:cNvSpPr/>
          <p:nvPr/>
        </p:nvSpPr>
        <p:spPr>
          <a:xfrm>
            <a:off x="4845588" y="2487168"/>
            <a:ext cx="219456" cy="0"/>
          </a:xfrm>
          <a:prstGeom prst="line">
            <a:avLst/>
          </a:prstGeom>
          <a:noFill/>
          <a:ln w="19050">
            <a:solidFill>
              <a:srgbClr val="6A7B83"/>
            </a:solidFill>
            <a:prstDash val="solid"/>
            <a:tailEnd type="triangle"/>
          </a:ln>
        </p:spPr>
      </p:sp>
      <p:sp>
        <p:nvSpPr>
          <p:cNvPr id="17" name="Shape 15"/>
          <p:cNvSpPr/>
          <p:nvPr/>
        </p:nvSpPr>
        <p:spPr>
          <a:xfrm>
            <a:off x="5110764" y="1883664"/>
            <a:ext cx="1970166" cy="1207008"/>
          </a:xfrm>
          <a:prstGeom prst="roundRect">
            <a:avLst>
              <a:gd name="adj" fmla="val 4545"/>
            </a:avLst>
          </a:prstGeom>
          <a:solidFill>
            <a:srgbClr val="FFFFFF"/>
          </a:solidFill>
          <a:ln w="12700">
            <a:solidFill>
              <a:srgbClr val="D7DFDB"/>
            </a:solidFill>
            <a:prstDash val="solid"/>
          </a:ln>
        </p:spPr>
      </p:sp>
      <p:sp>
        <p:nvSpPr>
          <p:cNvPr id="18" name="Text 16"/>
          <p:cNvSpPr/>
          <p:nvPr/>
        </p:nvSpPr>
        <p:spPr>
          <a:xfrm>
            <a:off x="5257068" y="2048256"/>
            <a:ext cx="1677558" cy="310896"/>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TCP / TLS</a:t>
            </a:r>
            <a:endParaRPr lang="en-US" sz="1100" dirty="0"/>
          </a:p>
        </p:txBody>
      </p:sp>
      <p:sp>
        <p:nvSpPr>
          <p:cNvPr id="19" name="Text 17"/>
          <p:cNvSpPr/>
          <p:nvPr/>
        </p:nvSpPr>
        <p:spPr>
          <a:xfrm>
            <a:off x="5257068" y="2377440"/>
            <a:ext cx="1677558" cy="566928"/>
          </a:xfrm>
          <a:prstGeom prst="rect">
            <a:avLst/>
          </a:prstGeom>
          <a:noFill/>
          <a:ln/>
        </p:spPr>
        <p:txBody>
          <a:bodyPr wrap="square" lIns="0" tIns="0" rIns="0" bIns="0" rtlCol="0" anchor="ctr"/>
          <a:lstStyle/>
          <a:p>
            <a:pPr indent="0" marL="0">
              <a:lnSpc>
                <a:spcPts val="1400"/>
              </a:lnSpc>
              <a:buNone/>
            </a:pPr>
            <a:r>
              <a:rPr lang="en-US" sz="950" dirty="0">
                <a:solidFill>
                  <a:srgbClr val="6A7B83"/>
                </a:solidFill>
                <a:latin typeface="Meiryo" pitchFamily="34" charset="0"/>
                <a:ea typeface="Meiryo" pitchFamily="34" charset="-122"/>
                <a:cs typeface="Meiryo" pitchFamily="34" charset="-120"/>
              </a:rPr>
              <a:t>SECC が返した</a:t>
            </a:r>
            <a:endParaRPr lang="en-US" sz="950" dirty="0"/>
          </a:p>
          <a:p>
            <a:pPr indent="0" marL="0">
              <a:lnSpc>
                <a:spcPts val="1400"/>
              </a:lnSpc>
              <a:buNone/>
            </a:pPr>
            <a:r>
              <a:rPr lang="en-US" sz="950" dirty="0">
                <a:solidFill>
                  <a:srgbClr val="6A7B83"/>
                </a:solidFill>
                <a:latin typeface="Meiryo" pitchFamily="34" charset="0"/>
                <a:ea typeface="Meiryo" pitchFamily="34" charset="-122"/>
                <a:cs typeface="Meiryo" pitchFamily="34" charset="-120"/>
              </a:rPr>
              <a:t>アドレス・ポートへ接続</a:t>
            </a:r>
            <a:endParaRPr lang="en-US" sz="950" dirty="0"/>
          </a:p>
        </p:txBody>
      </p:sp>
      <p:sp>
        <p:nvSpPr>
          <p:cNvPr id="20" name="Shape 18"/>
          <p:cNvSpPr/>
          <p:nvPr/>
        </p:nvSpPr>
        <p:spPr>
          <a:xfrm>
            <a:off x="7126651" y="2487168"/>
            <a:ext cx="219456" cy="0"/>
          </a:xfrm>
          <a:prstGeom prst="line">
            <a:avLst/>
          </a:prstGeom>
          <a:noFill/>
          <a:ln w="19050">
            <a:solidFill>
              <a:srgbClr val="6A7B83"/>
            </a:solidFill>
            <a:prstDash val="solid"/>
            <a:tailEnd type="triangle"/>
          </a:ln>
        </p:spPr>
      </p:sp>
      <p:sp>
        <p:nvSpPr>
          <p:cNvPr id="21" name="Shape 19"/>
          <p:cNvSpPr/>
          <p:nvPr/>
        </p:nvSpPr>
        <p:spPr>
          <a:xfrm>
            <a:off x="7391827" y="1883664"/>
            <a:ext cx="1970166" cy="1207008"/>
          </a:xfrm>
          <a:prstGeom prst="roundRect">
            <a:avLst>
              <a:gd name="adj" fmla="val 4545"/>
            </a:avLst>
          </a:prstGeom>
          <a:solidFill>
            <a:srgbClr val="FFFFFF"/>
          </a:solidFill>
          <a:ln w="12700">
            <a:solidFill>
              <a:srgbClr val="D7DFDB"/>
            </a:solidFill>
            <a:prstDash val="solid"/>
          </a:ln>
        </p:spPr>
      </p:sp>
      <p:sp>
        <p:nvSpPr>
          <p:cNvPr id="22" name="Text 20"/>
          <p:cNvSpPr/>
          <p:nvPr/>
        </p:nvSpPr>
        <p:spPr>
          <a:xfrm>
            <a:off x="7538131" y="2048256"/>
            <a:ext cx="1677558" cy="310896"/>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SupportedAppProtocol</a:t>
            </a:r>
            <a:endParaRPr lang="en-US" sz="1100" dirty="0"/>
          </a:p>
        </p:txBody>
      </p:sp>
      <p:sp>
        <p:nvSpPr>
          <p:cNvPr id="23" name="Text 21"/>
          <p:cNvSpPr/>
          <p:nvPr/>
        </p:nvSpPr>
        <p:spPr>
          <a:xfrm>
            <a:off x="7538131" y="2377440"/>
            <a:ext cx="1677558" cy="566928"/>
          </a:xfrm>
          <a:prstGeom prst="rect">
            <a:avLst/>
          </a:prstGeom>
          <a:noFill/>
          <a:ln/>
        </p:spPr>
        <p:txBody>
          <a:bodyPr wrap="square" lIns="0" tIns="0" rIns="0" bIns="0" rtlCol="0" anchor="ctr"/>
          <a:lstStyle/>
          <a:p>
            <a:pPr indent="0" marL="0">
              <a:lnSpc>
                <a:spcPts val="1400"/>
              </a:lnSpc>
              <a:buNone/>
            </a:pPr>
            <a:r>
              <a:rPr lang="en-US" sz="950" dirty="0">
                <a:solidFill>
                  <a:srgbClr val="6A7B83"/>
                </a:solidFill>
                <a:latin typeface="Meiryo" pitchFamily="34" charset="0"/>
                <a:ea typeface="Meiryo" pitchFamily="34" charset="-122"/>
                <a:cs typeface="Meiryo" pitchFamily="34" charset="-120"/>
              </a:rPr>
              <a:t>DIN 70121 / ISO 15118-2 / -20</a:t>
            </a:r>
            <a:endParaRPr lang="en-US" sz="950" dirty="0"/>
          </a:p>
          <a:p>
            <a:pPr indent="0" marL="0">
              <a:lnSpc>
                <a:spcPts val="1400"/>
              </a:lnSpc>
              <a:buNone/>
            </a:pPr>
            <a:r>
              <a:rPr lang="en-US" sz="950" dirty="0">
                <a:solidFill>
                  <a:srgbClr val="6A7B83"/>
                </a:solidFill>
                <a:latin typeface="Meiryo" pitchFamily="34" charset="0"/>
                <a:ea typeface="Meiryo" pitchFamily="34" charset="-122"/>
                <a:cs typeface="Meiryo" pitchFamily="34" charset="-120"/>
              </a:rPr>
              <a:t>のどれで話すか合意</a:t>
            </a:r>
            <a:endParaRPr lang="en-US" sz="950" dirty="0"/>
          </a:p>
        </p:txBody>
      </p:sp>
      <p:sp>
        <p:nvSpPr>
          <p:cNvPr id="24" name="Shape 22"/>
          <p:cNvSpPr/>
          <p:nvPr/>
        </p:nvSpPr>
        <p:spPr>
          <a:xfrm>
            <a:off x="9407713" y="2487168"/>
            <a:ext cx="219456" cy="0"/>
          </a:xfrm>
          <a:prstGeom prst="line">
            <a:avLst/>
          </a:prstGeom>
          <a:noFill/>
          <a:ln w="19050">
            <a:solidFill>
              <a:srgbClr val="6A7B83"/>
            </a:solidFill>
            <a:prstDash val="solid"/>
            <a:tailEnd type="triangle"/>
          </a:ln>
        </p:spPr>
      </p:sp>
      <p:sp>
        <p:nvSpPr>
          <p:cNvPr id="25" name="Shape 23"/>
          <p:cNvSpPr/>
          <p:nvPr/>
        </p:nvSpPr>
        <p:spPr>
          <a:xfrm>
            <a:off x="9672889" y="1883664"/>
            <a:ext cx="1970166" cy="1207008"/>
          </a:xfrm>
          <a:prstGeom prst="roundRect">
            <a:avLst>
              <a:gd name="adj" fmla="val 4545"/>
            </a:avLst>
          </a:prstGeom>
          <a:solidFill>
            <a:srgbClr val="0E1F2A"/>
          </a:solidFill>
          <a:ln w="12700">
            <a:solidFill>
              <a:srgbClr val="0E1F2A"/>
            </a:solidFill>
            <a:prstDash val="solid"/>
          </a:ln>
        </p:spPr>
      </p:sp>
      <p:sp>
        <p:nvSpPr>
          <p:cNvPr id="26" name="Text 24"/>
          <p:cNvSpPr/>
          <p:nvPr/>
        </p:nvSpPr>
        <p:spPr>
          <a:xfrm>
            <a:off x="9819193" y="2048256"/>
            <a:ext cx="1677558" cy="310896"/>
          </a:xfrm>
          <a:prstGeom prst="rect">
            <a:avLst/>
          </a:prstGeom>
          <a:noFill/>
          <a:ln/>
        </p:spPr>
        <p:txBody>
          <a:bodyPr wrap="square" lIns="0" tIns="0" rIns="0" bIns="0" rtlCol="0" anchor="ctr"/>
          <a:lstStyle/>
          <a:p>
            <a:pPr indent="0" marL="0">
              <a:buNone/>
            </a:pPr>
            <a:r>
              <a:rPr lang="en-US" sz="1100" b="1" dirty="0">
                <a:solidFill>
                  <a:srgbClr val="BBE04A"/>
                </a:solidFill>
                <a:latin typeface="Meiryo" pitchFamily="34" charset="0"/>
                <a:ea typeface="Meiryo" pitchFamily="34" charset="-122"/>
                <a:cs typeface="Meiryo" pitchFamily="34" charset="-120"/>
              </a:rPr>
              <a:t>V2G セッション開始</a:t>
            </a:r>
            <a:endParaRPr lang="en-US" sz="1100" dirty="0"/>
          </a:p>
        </p:txBody>
      </p:sp>
      <p:sp>
        <p:nvSpPr>
          <p:cNvPr id="27" name="Text 25"/>
          <p:cNvSpPr/>
          <p:nvPr/>
        </p:nvSpPr>
        <p:spPr>
          <a:xfrm>
            <a:off x="9819193" y="2377440"/>
            <a:ext cx="1677558" cy="566928"/>
          </a:xfrm>
          <a:prstGeom prst="rect">
            <a:avLst/>
          </a:prstGeom>
          <a:noFill/>
          <a:ln/>
        </p:spPr>
        <p:txBody>
          <a:bodyPr wrap="square" lIns="0" tIns="0" rIns="0" bIns="0" rtlCol="0" anchor="ctr"/>
          <a:lstStyle/>
          <a:p>
            <a:pPr indent="0" marL="0">
              <a:lnSpc>
                <a:spcPts val="1400"/>
              </a:lnSpc>
              <a:buNone/>
            </a:pPr>
            <a:r>
              <a:rPr lang="en-US" sz="950" dirty="0">
                <a:solidFill>
                  <a:srgbClr val="BFCBD1"/>
                </a:solidFill>
                <a:latin typeface="Meiryo" pitchFamily="34" charset="0"/>
                <a:ea typeface="Meiryo" pitchFamily="34" charset="-122"/>
                <a:cs typeface="Meiryo" pitchFamily="34" charset="-120"/>
              </a:rPr>
              <a:t>ここから充電の</a:t>
            </a:r>
            <a:endParaRPr lang="en-US" sz="950" dirty="0"/>
          </a:p>
          <a:p>
            <a:pPr indent="0" marL="0">
              <a:lnSpc>
                <a:spcPts val="1400"/>
              </a:lnSpc>
              <a:buNone/>
            </a:pPr>
            <a:r>
              <a:rPr lang="en-US" sz="950" dirty="0">
                <a:solidFill>
                  <a:srgbClr val="BFCBD1"/>
                </a:solidFill>
                <a:latin typeface="Meiryo" pitchFamily="34" charset="0"/>
                <a:ea typeface="Meiryo" pitchFamily="34" charset="-122"/>
                <a:cs typeface="Meiryo" pitchFamily="34" charset="-120"/>
              </a:rPr>
              <a:t>本体シーケンスへ</a:t>
            </a:r>
            <a:endParaRPr lang="en-US" sz="950" dirty="0"/>
          </a:p>
        </p:txBody>
      </p:sp>
      <p:sp>
        <p:nvSpPr>
          <p:cNvPr id="28" name="Text 26"/>
          <p:cNvSpPr/>
          <p:nvPr/>
        </p:nvSpPr>
        <p:spPr>
          <a:xfrm>
            <a:off x="548640" y="3310128"/>
            <a:ext cx="5486400" cy="292608"/>
          </a:xfrm>
          <a:prstGeom prst="rect">
            <a:avLst/>
          </a:prstGeom>
          <a:noFill/>
          <a:ln/>
        </p:spPr>
        <p:txBody>
          <a:bodyPr wrap="square" lIns="0" tIns="0" rIns="0" bIns="0" rtlCol="0" anchor="ctr"/>
          <a:lstStyle/>
          <a:p>
            <a:pPr indent="0" marL="0">
              <a:buNone/>
            </a:pPr>
            <a:r>
              <a:rPr lang="en-US" sz="1300" b="1" dirty="0">
                <a:solidFill>
                  <a:srgbClr val="0E1F2A"/>
                </a:solidFill>
                <a:latin typeface="Meiryo" pitchFamily="34" charset="0"/>
                <a:ea typeface="Meiryo" pitchFamily="34" charset="-122"/>
                <a:cs typeface="Meiryo" pitchFamily="34" charset="-120"/>
              </a:rPr>
              <a:t>② V2G シーケンス（DC急速充電の例）</a:t>
            </a:r>
            <a:endParaRPr lang="en-US" sz="1300" dirty="0"/>
          </a:p>
        </p:txBody>
      </p:sp>
      <p:sp>
        <p:nvSpPr>
          <p:cNvPr id="29" name="Shape 27"/>
          <p:cNvSpPr/>
          <p:nvPr/>
        </p:nvSpPr>
        <p:spPr>
          <a:xfrm>
            <a:off x="548640" y="3657600"/>
            <a:ext cx="1243584" cy="402336"/>
          </a:xfrm>
          <a:prstGeom prst="roundRect">
            <a:avLst>
              <a:gd name="adj" fmla="val 22727"/>
            </a:avLst>
          </a:prstGeom>
          <a:solidFill>
            <a:srgbClr val="FFFFFF"/>
          </a:solidFill>
          <a:ln w="12700">
            <a:solidFill>
              <a:srgbClr val="D7DFDB"/>
            </a:solidFill>
            <a:prstDash val="solid"/>
          </a:ln>
        </p:spPr>
      </p:sp>
      <p:sp>
        <p:nvSpPr>
          <p:cNvPr id="30" name="Text 28"/>
          <p:cNvSpPr/>
          <p:nvPr/>
        </p:nvSpPr>
        <p:spPr>
          <a:xfrm>
            <a:off x="548640" y="3657600"/>
            <a:ext cx="1243584"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SessionSetup</a:t>
            </a:r>
            <a:endParaRPr lang="en-US" sz="950" dirty="0"/>
          </a:p>
        </p:txBody>
      </p:sp>
      <p:sp>
        <p:nvSpPr>
          <p:cNvPr id="31" name="Text 29"/>
          <p:cNvSpPr/>
          <p:nvPr/>
        </p:nvSpPr>
        <p:spPr>
          <a:xfrm>
            <a:off x="1792224" y="365760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32" name="Shape 30"/>
          <p:cNvSpPr/>
          <p:nvPr/>
        </p:nvSpPr>
        <p:spPr>
          <a:xfrm>
            <a:off x="1938528" y="3657600"/>
            <a:ext cx="1591056" cy="402336"/>
          </a:xfrm>
          <a:prstGeom prst="roundRect">
            <a:avLst>
              <a:gd name="adj" fmla="val 22727"/>
            </a:avLst>
          </a:prstGeom>
          <a:solidFill>
            <a:srgbClr val="FFFFFF"/>
          </a:solidFill>
          <a:ln w="12700">
            <a:solidFill>
              <a:srgbClr val="D7DFDB"/>
            </a:solidFill>
            <a:prstDash val="solid"/>
          </a:ln>
        </p:spPr>
      </p:sp>
      <p:sp>
        <p:nvSpPr>
          <p:cNvPr id="33" name="Text 31"/>
          <p:cNvSpPr/>
          <p:nvPr/>
        </p:nvSpPr>
        <p:spPr>
          <a:xfrm>
            <a:off x="1938528" y="3657600"/>
            <a:ext cx="1591056"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ServiceDiscovery</a:t>
            </a:r>
            <a:endParaRPr lang="en-US" sz="950" dirty="0"/>
          </a:p>
        </p:txBody>
      </p:sp>
      <p:sp>
        <p:nvSpPr>
          <p:cNvPr id="34" name="Text 32"/>
          <p:cNvSpPr/>
          <p:nvPr/>
        </p:nvSpPr>
        <p:spPr>
          <a:xfrm>
            <a:off x="3529584" y="365760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35" name="Shape 33"/>
          <p:cNvSpPr/>
          <p:nvPr/>
        </p:nvSpPr>
        <p:spPr>
          <a:xfrm>
            <a:off x="3675888" y="3657600"/>
            <a:ext cx="2199132" cy="402336"/>
          </a:xfrm>
          <a:prstGeom prst="roundRect">
            <a:avLst>
              <a:gd name="adj" fmla="val 22727"/>
            </a:avLst>
          </a:prstGeom>
          <a:solidFill>
            <a:srgbClr val="FFFFFF"/>
          </a:solidFill>
          <a:ln w="12700">
            <a:solidFill>
              <a:srgbClr val="D7DFDB"/>
            </a:solidFill>
            <a:prstDash val="solid"/>
          </a:ln>
        </p:spPr>
      </p:sp>
      <p:sp>
        <p:nvSpPr>
          <p:cNvPr id="36" name="Text 34"/>
          <p:cNvSpPr/>
          <p:nvPr/>
        </p:nvSpPr>
        <p:spPr>
          <a:xfrm>
            <a:off x="3675888" y="3657600"/>
            <a:ext cx="2199132"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PaymentServiceSelection</a:t>
            </a:r>
            <a:endParaRPr lang="en-US" sz="950" dirty="0"/>
          </a:p>
        </p:txBody>
      </p:sp>
      <p:sp>
        <p:nvSpPr>
          <p:cNvPr id="37" name="Text 35"/>
          <p:cNvSpPr/>
          <p:nvPr/>
        </p:nvSpPr>
        <p:spPr>
          <a:xfrm>
            <a:off x="5875020" y="365760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38" name="Shape 36"/>
          <p:cNvSpPr/>
          <p:nvPr/>
        </p:nvSpPr>
        <p:spPr>
          <a:xfrm>
            <a:off x="6021324" y="3657600"/>
            <a:ext cx="1335024" cy="402336"/>
          </a:xfrm>
          <a:prstGeom prst="roundRect">
            <a:avLst>
              <a:gd name="adj" fmla="val 22727"/>
            </a:avLst>
          </a:prstGeom>
          <a:solidFill>
            <a:srgbClr val="FBEFE9"/>
          </a:solidFill>
          <a:ln w="12700">
            <a:solidFill>
              <a:srgbClr val="F0D3C4"/>
            </a:solidFill>
            <a:prstDash val="solid"/>
          </a:ln>
        </p:spPr>
      </p:sp>
      <p:sp>
        <p:nvSpPr>
          <p:cNvPr id="39" name="Text 37"/>
          <p:cNvSpPr/>
          <p:nvPr/>
        </p:nvSpPr>
        <p:spPr>
          <a:xfrm>
            <a:off x="6021324" y="3657600"/>
            <a:ext cx="1335024" cy="402336"/>
          </a:xfrm>
          <a:prstGeom prst="rect">
            <a:avLst/>
          </a:prstGeom>
          <a:noFill/>
          <a:ln/>
        </p:spPr>
        <p:txBody>
          <a:bodyPr wrap="square" lIns="0" tIns="0" rIns="0" bIns="0" rtlCol="0" anchor="ctr"/>
          <a:lstStyle/>
          <a:p>
            <a:pPr algn="ctr" indent="0" marL="0">
              <a:buNone/>
            </a:pPr>
            <a:r>
              <a:rPr lang="en-US" sz="950" b="1" dirty="0">
                <a:solidFill>
                  <a:srgbClr val="C85A2B"/>
                </a:solidFill>
                <a:latin typeface="Meiryo" pitchFamily="34" charset="0"/>
                <a:ea typeface="Meiryo" pitchFamily="34" charset="-122"/>
                <a:cs typeface="Meiryo" pitchFamily="34" charset="-120"/>
              </a:rPr>
              <a:t>認証／契約証明書</a:t>
            </a:r>
            <a:endParaRPr lang="en-US" sz="950" dirty="0"/>
          </a:p>
        </p:txBody>
      </p:sp>
      <p:sp>
        <p:nvSpPr>
          <p:cNvPr id="40" name="Text 38"/>
          <p:cNvSpPr/>
          <p:nvPr/>
        </p:nvSpPr>
        <p:spPr>
          <a:xfrm>
            <a:off x="7356348" y="365760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41" name="Shape 39"/>
          <p:cNvSpPr/>
          <p:nvPr/>
        </p:nvSpPr>
        <p:spPr>
          <a:xfrm>
            <a:off x="7502652" y="3657600"/>
            <a:ext cx="2286000" cy="402336"/>
          </a:xfrm>
          <a:prstGeom prst="roundRect">
            <a:avLst>
              <a:gd name="adj" fmla="val 22727"/>
            </a:avLst>
          </a:prstGeom>
          <a:solidFill>
            <a:srgbClr val="FFFFFF"/>
          </a:solidFill>
          <a:ln w="12700">
            <a:solidFill>
              <a:srgbClr val="D7DFDB"/>
            </a:solidFill>
            <a:prstDash val="solid"/>
          </a:ln>
        </p:spPr>
      </p:sp>
      <p:sp>
        <p:nvSpPr>
          <p:cNvPr id="42" name="Text 40"/>
          <p:cNvSpPr/>
          <p:nvPr/>
        </p:nvSpPr>
        <p:spPr>
          <a:xfrm>
            <a:off x="7502652" y="3657600"/>
            <a:ext cx="2286000"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ChargeParameterDiscovery</a:t>
            </a:r>
            <a:endParaRPr lang="en-US" sz="950" dirty="0"/>
          </a:p>
        </p:txBody>
      </p:sp>
      <p:sp>
        <p:nvSpPr>
          <p:cNvPr id="43" name="Text 41"/>
          <p:cNvSpPr/>
          <p:nvPr/>
        </p:nvSpPr>
        <p:spPr>
          <a:xfrm>
            <a:off x="9788652" y="365760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44" name="Shape 42"/>
          <p:cNvSpPr/>
          <p:nvPr/>
        </p:nvSpPr>
        <p:spPr>
          <a:xfrm>
            <a:off x="9934956" y="3657600"/>
            <a:ext cx="1069848" cy="402336"/>
          </a:xfrm>
          <a:prstGeom prst="roundRect">
            <a:avLst>
              <a:gd name="adj" fmla="val 22727"/>
            </a:avLst>
          </a:prstGeom>
          <a:solidFill>
            <a:srgbClr val="F3F8E4"/>
          </a:solidFill>
          <a:ln w="12700">
            <a:solidFill>
              <a:srgbClr val="BBE04A"/>
            </a:solidFill>
            <a:prstDash val="solid"/>
          </a:ln>
        </p:spPr>
      </p:sp>
      <p:sp>
        <p:nvSpPr>
          <p:cNvPr id="45" name="Text 43"/>
          <p:cNvSpPr/>
          <p:nvPr/>
        </p:nvSpPr>
        <p:spPr>
          <a:xfrm>
            <a:off x="9934956" y="3657600"/>
            <a:ext cx="1069848" cy="402336"/>
          </a:xfrm>
          <a:prstGeom prst="rect">
            <a:avLst/>
          </a:prstGeom>
          <a:noFill/>
          <a:ln/>
        </p:spPr>
        <p:txBody>
          <a:bodyPr wrap="square" lIns="0" tIns="0" rIns="0" bIns="0" rtlCol="0" anchor="ctr"/>
          <a:lstStyle/>
          <a:p>
            <a:pPr algn="ctr" indent="0" marL="0">
              <a:buNone/>
            </a:pPr>
            <a:r>
              <a:rPr lang="en-US" sz="950" b="1" dirty="0">
                <a:solidFill>
                  <a:srgbClr val="6F8F16"/>
                </a:solidFill>
                <a:latin typeface="Meiryo" pitchFamily="34" charset="0"/>
                <a:ea typeface="Meiryo" pitchFamily="34" charset="-122"/>
                <a:cs typeface="Meiryo" pitchFamily="34" charset="-120"/>
              </a:rPr>
              <a:t>CableCheck</a:t>
            </a:r>
            <a:endParaRPr lang="en-US" sz="950" dirty="0"/>
          </a:p>
        </p:txBody>
      </p:sp>
      <p:sp>
        <p:nvSpPr>
          <p:cNvPr id="46" name="Shape 44"/>
          <p:cNvSpPr/>
          <p:nvPr/>
        </p:nvSpPr>
        <p:spPr>
          <a:xfrm>
            <a:off x="548640" y="4206240"/>
            <a:ext cx="982980" cy="402336"/>
          </a:xfrm>
          <a:prstGeom prst="roundRect">
            <a:avLst>
              <a:gd name="adj" fmla="val 22727"/>
            </a:avLst>
          </a:prstGeom>
          <a:solidFill>
            <a:srgbClr val="F3F8E4"/>
          </a:solidFill>
          <a:ln w="12700">
            <a:solidFill>
              <a:srgbClr val="BBE04A"/>
            </a:solidFill>
            <a:prstDash val="solid"/>
          </a:ln>
        </p:spPr>
      </p:sp>
      <p:sp>
        <p:nvSpPr>
          <p:cNvPr id="47" name="Text 45"/>
          <p:cNvSpPr/>
          <p:nvPr/>
        </p:nvSpPr>
        <p:spPr>
          <a:xfrm>
            <a:off x="548640" y="4206240"/>
            <a:ext cx="982980" cy="402336"/>
          </a:xfrm>
          <a:prstGeom prst="rect">
            <a:avLst/>
          </a:prstGeom>
          <a:noFill/>
          <a:ln/>
        </p:spPr>
        <p:txBody>
          <a:bodyPr wrap="square" lIns="0" tIns="0" rIns="0" bIns="0" rtlCol="0" anchor="ctr"/>
          <a:lstStyle/>
          <a:p>
            <a:pPr algn="ctr" indent="0" marL="0">
              <a:buNone/>
            </a:pPr>
            <a:r>
              <a:rPr lang="en-US" sz="950" b="1" dirty="0">
                <a:solidFill>
                  <a:srgbClr val="6F8F16"/>
                </a:solidFill>
                <a:latin typeface="Meiryo" pitchFamily="34" charset="0"/>
                <a:ea typeface="Meiryo" pitchFamily="34" charset="-122"/>
                <a:cs typeface="Meiryo" pitchFamily="34" charset="-120"/>
              </a:rPr>
              <a:t>PreCharge</a:t>
            </a:r>
            <a:endParaRPr lang="en-US" sz="950" dirty="0"/>
          </a:p>
        </p:txBody>
      </p:sp>
      <p:sp>
        <p:nvSpPr>
          <p:cNvPr id="48" name="Text 46"/>
          <p:cNvSpPr/>
          <p:nvPr/>
        </p:nvSpPr>
        <p:spPr>
          <a:xfrm>
            <a:off x="1531620" y="420624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49" name="Shape 47"/>
          <p:cNvSpPr/>
          <p:nvPr/>
        </p:nvSpPr>
        <p:spPr>
          <a:xfrm>
            <a:off x="1677924" y="4206240"/>
            <a:ext cx="1938528" cy="402336"/>
          </a:xfrm>
          <a:prstGeom prst="roundRect">
            <a:avLst>
              <a:gd name="adj" fmla="val 22727"/>
            </a:avLst>
          </a:prstGeom>
          <a:solidFill>
            <a:srgbClr val="FFFFFF"/>
          </a:solidFill>
          <a:ln w="12700">
            <a:solidFill>
              <a:srgbClr val="D7DFDB"/>
            </a:solidFill>
            <a:prstDash val="solid"/>
          </a:ln>
        </p:spPr>
      </p:sp>
      <p:sp>
        <p:nvSpPr>
          <p:cNvPr id="50" name="Text 48"/>
          <p:cNvSpPr/>
          <p:nvPr/>
        </p:nvSpPr>
        <p:spPr>
          <a:xfrm>
            <a:off x="1677924" y="4206240"/>
            <a:ext cx="1938528"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PowerDelivery(Start)</a:t>
            </a:r>
            <a:endParaRPr lang="en-US" sz="950" dirty="0"/>
          </a:p>
        </p:txBody>
      </p:sp>
      <p:sp>
        <p:nvSpPr>
          <p:cNvPr id="51" name="Text 49"/>
          <p:cNvSpPr/>
          <p:nvPr/>
        </p:nvSpPr>
        <p:spPr>
          <a:xfrm>
            <a:off x="3616452" y="420624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52" name="Shape 50"/>
          <p:cNvSpPr/>
          <p:nvPr/>
        </p:nvSpPr>
        <p:spPr>
          <a:xfrm>
            <a:off x="3762756" y="4206240"/>
            <a:ext cx="1591056" cy="402336"/>
          </a:xfrm>
          <a:prstGeom prst="roundRect">
            <a:avLst>
              <a:gd name="adj" fmla="val 22727"/>
            </a:avLst>
          </a:prstGeom>
          <a:solidFill>
            <a:srgbClr val="0E1F2A"/>
          </a:solidFill>
          <a:ln w="12700">
            <a:solidFill>
              <a:srgbClr val="0E1F2A"/>
            </a:solidFill>
            <a:prstDash val="solid"/>
          </a:ln>
        </p:spPr>
      </p:sp>
      <p:sp>
        <p:nvSpPr>
          <p:cNvPr id="53" name="Text 51"/>
          <p:cNvSpPr/>
          <p:nvPr/>
        </p:nvSpPr>
        <p:spPr>
          <a:xfrm>
            <a:off x="3762756" y="4206240"/>
            <a:ext cx="1591056" cy="402336"/>
          </a:xfrm>
          <a:prstGeom prst="rect">
            <a:avLst/>
          </a:prstGeom>
          <a:noFill/>
          <a:ln/>
        </p:spPr>
        <p:txBody>
          <a:bodyPr wrap="square" lIns="0" tIns="0" rIns="0" bIns="0" rtlCol="0" anchor="ctr"/>
          <a:lstStyle/>
          <a:p>
            <a:pPr algn="ctr" indent="0" marL="0">
              <a:buNone/>
            </a:pPr>
            <a:r>
              <a:rPr lang="en-US" sz="950" b="1" dirty="0">
                <a:solidFill>
                  <a:srgbClr val="BBE04A"/>
                </a:solidFill>
                <a:latin typeface="Meiryo" pitchFamily="34" charset="0"/>
                <a:ea typeface="Meiryo" pitchFamily="34" charset="-122"/>
                <a:cs typeface="Meiryo" pitchFamily="34" charset="-120"/>
              </a:rPr>
              <a:t>CurrentDemand ×N</a:t>
            </a:r>
            <a:endParaRPr lang="en-US" sz="950" dirty="0"/>
          </a:p>
        </p:txBody>
      </p:sp>
      <p:sp>
        <p:nvSpPr>
          <p:cNvPr id="54" name="Text 52"/>
          <p:cNvSpPr/>
          <p:nvPr/>
        </p:nvSpPr>
        <p:spPr>
          <a:xfrm>
            <a:off x="5353812" y="420624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55" name="Shape 53"/>
          <p:cNvSpPr/>
          <p:nvPr/>
        </p:nvSpPr>
        <p:spPr>
          <a:xfrm>
            <a:off x="5500116" y="4206240"/>
            <a:ext cx="1851660" cy="402336"/>
          </a:xfrm>
          <a:prstGeom prst="roundRect">
            <a:avLst>
              <a:gd name="adj" fmla="val 22727"/>
            </a:avLst>
          </a:prstGeom>
          <a:solidFill>
            <a:srgbClr val="FFFFFF"/>
          </a:solidFill>
          <a:ln w="12700">
            <a:solidFill>
              <a:srgbClr val="D7DFDB"/>
            </a:solidFill>
            <a:prstDash val="solid"/>
          </a:ln>
        </p:spPr>
      </p:sp>
      <p:sp>
        <p:nvSpPr>
          <p:cNvPr id="56" name="Text 54"/>
          <p:cNvSpPr/>
          <p:nvPr/>
        </p:nvSpPr>
        <p:spPr>
          <a:xfrm>
            <a:off x="5500116" y="4206240"/>
            <a:ext cx="1851660"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PowerDelivery(Stop)</a:t>
            </a:r>
            <a:endParaRPr lang="en-US" sz="950" dirty="0"/>
          </a:p>
        </p:txBody>
      </p:sp>
      <p:sp>
        <p:nvSpPr>
          <p:cNvPr id="57" name="Text 55"/>
          <p:cNvSpPr/>
          <p:nvPr/>
        </p:nvSpPr>
        <p:spPr>
          <a:xfrm>
            <a:off x="7351776" y="420624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58" name="Shape 56"/>
          <p:cNvSpPr/>
          <p:nvPr/>
        </p:nvSpPr>
        <p:spPr>
          <a:xfrm>
            <a:off x="7498080" y="4206240"/>
            <a:ext cx="1591056" cy="402336"/>
          </a:xfrm>
          <a:prstGeom prst="roundRect">
            <a:avLst>
              <a:gd name="adj" fmla="val 22727"/>
            </a:avLst>
          </a:prstGeom>
          <a:solidFill>
            <a:srgbClr val="FFFFFF"/>
          </a:solidFill>
          <a:ln w="12700">
            <a:solidFill>
              <a:srgbClr val="D7DFDB"/>
            </a:solidFill>
            <a:prstDash val="solid"/>
          </a:ln>
        </p:spPr>
      </p:sp>
      <p:sp>
        <p:nvSpPr>
          <p:cNvPr id="59" name="Text 57"/>
          <p:cNvSpPr/>
          <p:nvPr/>
        </p:nvSpPr>
        <p:spPr>
          <a:xfrm>
            <a:off x="7498080" y="4206240"/>
            <a:ext cx="1591056"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WeldingDetection</a:t>
            </a:r>
            <a:endParaRPr lang="en-US" sz="950" dirty="0"/>
          </a:p>
        </p:txBody>
      </p:sp>
      <p:sp>
        <p:nvSpPr>
          <p:cNvPr id="60" name="Text 58"/>
          <p:cNvSpPr/>
          <p:nvPr/>
        </p:nvSpPr>
        <p:spPr>
          <a:xfrm>
            <a:off x="9089136" y="4206240"/>
            <a:ext cx="146304" cy="402336"/>
          </a:xfrm>
          <a:prstGeom prst="rect">
            <a:avLst/>
          </a:prstGeom>
          <a:noFill/>
          <a:ln/>
        </p:spPr>
        <p:txBody>
          <a:bodyPr wrap="square" lIns="0" tIns="0" rIns="0" bIns="0" rtlCol="0" anchor="ctr"/>
          <a:lstStyle/>
          <a:p>
            <a:pPr algn="ctr" indent="0" marL="0">
              <a:buNone/>
            </a:pPr>
            <a:r>
              <a:rPr lang="en-US" sz="700" dirty="0">
                <a:solidFill>
                  <a:srgbClr val="6A7B83"/>
                </a:solidFill>
                <a:latin typeface="Meiryo" pitchFamily="34" charset="0"/>
                <a:ea typeface="Meiryo" pitchFamily="34" charset="-122"/>
                <a:cs typeface="Meiryo" pitchFamily="34" charset="-120"/>
              </a:rPr>
              <a:t>▶</a:t>
            </a:r>
            <a:endParaRPr lang="en-US" sz="700" dirty="0"/>
          </a:p>
        </p:txBody>
      </p:sp>
      <p:sp>
        <p:nvSpPr>
          <p:cNvPr id="61" name="Shape 59"/>
          <p:cNvSpPr/>
          <p:nvPr/>
        </p:nvSpPr>
        <p:spPr>
          <a:xfrm>
            <a:off x="9235440" y="4206240"/>
            <a:ext cx="1156716" cy="402336"/>
          </a:xfrm>
          <a:prstGeom prst="roundRect">
            <a:avLst>
              <a:gd name="adj" fmla="val 22727"/>
            </a:avLst>
          </a:prstGeom>
          <a:solidFill>
            <a:srgbClr val="FFFFFF"/>
          </a:solidFill>
          <a:ln w="12700">
            <a:solidFill>
              <a:srgbClr val="D7DFDB"/>
            </a:solidFill>
            <a:prstDash val="solid"/>
          </a:ln>
        </p:spPr>
      </p:sp>
      <p:sp>
        <p:nvSpPr>
          <p:cNvPr id="62" name="Text 60"/>
          <p:cNvSpPr/>
          <p:nvPr/>
        </p:nvSpPr>
        <p:spPr>
          <a:xfrm>
            <a:off x="9235440" y="4206240"/>
            <a:ext cx="1156716" cy="402336"/>
          </a:xfrm>
          <a:prstGeom prst="rect">
            <a:avLst/>
          </a:prstGeom>
          <a:noFill/>
          <a:ln/>
        </p:spPr>
        <p:txBody>
          <a:bodyPr wrap="square" lIns="0" tIns="0" rIns="0" bIns="0" rtlCol="0" anchor="ctr"/>
          <a:lstStyle/>
          <a:p>
            <a:pPr algn="ctr" indent="0" marL="0">
              <a:buNone/>
            </a:pPr>
            <a:r>
              <a:rPr lang="en-US" sz="950" dirty="0">
                <a:solidFill>
                  <a:srgbClr val="22343C"/>
                </a:solidFill>
                <a:latin typeface="Meiryo" pitchFamily="34" charset="0"/>
                <a:ea typeface="Meiryo" pitchFamily="34" charset="-122"/>
                <a:cs typeface="Meiryo" pitchFamily="34" charset="-120"/>
              </a:rPr>
              <a:t>SessionStop</a:t>
            </a:r>
            <a:endParaRPr lang="en-US" sz="950" dirty="0"/>
          </a:p>
        </p:txBody>
      </p:sp>
      <p:sp>
        <p:nvSpPr>
          <p:cNvPr id="63" name="Shape 61"/>
          <p:cNvSpPr/>
          <p:nvPr/>
        </p:nvSpPr>
        <p:spPr>
          <a:xfrm>
            <a:off x="548640" y="4754880"/>
            <a:ext cx="3515258" cy="1161288"/>
          </a:xfrm>
          <a:prstGeom prst="roundRect">
            <a:avLst>
              <a:gd name="adj" fmla="val 4724"/>
            </a:avLst>
          </a:prstGeom>
          <a:solidFill>
            <a:srgbClr val="FBEFE9"/>
          </a:solidFill>
          <a:ln w="12700">
            <a:solidFill>
              <a:srgbClr val="F0D3C4"/>
            </a:solidFill>
            <a:prstDash val="solid"/>
          </a:ln>
        </p:spPr>
      </p:sp>
      <p:sp>
        <p:nvSpPr>
          <p:cNvPr id="64" name="Text 62"/>
          <p:cNvSpPr/>
          <p:nvPr/>
        </p:nvSpPr>
        <p:spPr>
          <a:xfrm>
            <a:off x="749808" y="4855464"/>
            <a:ext cx="3112922" cy="237744"/>
          </a:xfrm>
          <a:prstGeom prst="rect">
            <a:avLst/>
          </a:prstGeom>
          <a:noFill/>
          <a:ln/>
        </p:spPr>
        <p:txBody>
          <a:bodyPr wrap="square" lIns="0" tIns="0" rIns="0" bIns="0" rtlCol="0" anchor="ctr"/>
          <a:lstStyle/>
          <a:p>
            <a:pPr indent="0" marL="0">
              <a:buNone/>
            </a:pPr>
            <a:r>
              <a:rPr lang="en-US" sz="1100" b="1" dirty="0">
                <a:solidFill>
                  <a:srgbClr val="C85A2B"/>
                </a:solidFill>
                <a:latin typeface="Meiryo" pitchFamily="34" charset="0"/>
                <a:ea typeface="Meiryo" pitchFamily="34" charset="-122"/>
                <a:cs typeface="Meiryo" pitchFamily="34" charset="-120"/>
              </a:rPr>
              <a:t>体感待ち時間の正体</a:t>
            </a:r>
            <a:endParaRPr lang="en-US" sz="1100" dirty="0"/>
          </a:p>
        </p:txBody>
      </p:sp>
      <p:sp>
        <p:nvSpPr>
          <p:cNvPr id="65" name="Text 63"/>
          <p:cNvSpPr/>
          <p:nvPr/>
        </p:nvSpPr>
        <p:spPr>
          <a:xfrm>
            <a:off x="749808" y="5111496"/>
            <a:ext cx="3112922" cy="768096"/>
          </a:xfrm>
          <a:prstGeom prst="rect">
            <a:avLst/>
          </a:prstGeom>
          <a:noFill/>
          <a:ln/>
        </p:spPr>
        <p:txBody>
          <a:bodyPr wrap="square" lIns="0" tIns="0" rIns="0" bIns="0" rtlCol="0" anchor="ctr"/>
          <a:lstStyle/>
          <a:p>
            <a:pPr indent="0" marL="0">
              <a:lnSpc>
                <a:spcPts val="1400"/>
              </a:lnSpc>
              <a:buNone/>
            </a:pPr>
            <a:r>
              <a:rPr lang="en-US" sz="950" dirty="0">
                <a:solidFill>
                  <a:srgbClr val="22343C"/>
                </a:solidFill>
                <a:latin typeface="Meiryo" pitchFamily="34" charset="0"/>
                <a:ea typeface="Meiryo" pitchFamily="34" charset="-122"/>
                <a:cs typeface="Meiryo" pitchFamily="34" charset="-120"/>
              </a:rPr>
              <a:t>CableCheck（絶縁試験）と PreCharge（車側電圧に合わせ込む工程）は物理現象を待つため、数秒単位でかかる。「挿してから流れ出すのが遅い」の主因はここ。通信自体を速くしても縮まらない。</a:t>
            </a:r>
            <a:endParaRPr lang="en-US" sz="950" dirty="0"/>
          </a:p>
        </p:txBody>
      </p:sp>
      <p:sp>
        <p:nvSpPr>
          <p:cNvPr id="66" name="Shape 64"/>
          <p:cNvSpPr/>
          <p:nvPr/>
        </p:nvSpPr>
        <p:spPr>
          <a:xfrm>
            <a:off x="4338218" y="4754880"/>
            <a:ext cx="3515258" cy="1161288"/>
          </a:xfrm>
          <a:prstGeom prst="roundRect">
            <a:avLst>
              <a:gd name="adj" fmla="val 4724"/>
            </a:avLst>
          </a:prstGeom>
          <a:solidFill>
            <a:srgbClr val="F2F5F3"/>
          </a:solidFill>
          <a:ln w="12700">
            <a:solidFill>
              <a:srgbClr val="D7DFDB"/>
            </a:solidFill>
            <a:prstDash val="solid"/>
          </a:ln>
        </p:spPr>
      </p:sp>
      <p:sp>
        <p:nvSpPr>
          <p:cNvPr id="67" name="Text 65"/>
          <p:cNvSpPr/>
          <p:nvPr/>
        </p:nvSpPr>
        <p:spPr>
          <a:xfrm>
            <a:off x="4539386" y="4855464"/>
            <a:ext cx="3112922" cy="237744"/>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タイムアウト</a:t>
            </a:r>
            <a:endParaRPr lang="en-US" sz="1100" dirty="0"/>
          </a:p>
        </p:txBody>
      </p:sp>
      <p:sp>
        <p:nvSpPr>
          <p:cNvPr id="68" name="Text 66"/>
          <p:cNvSpPr/>
          <p:nvPr/>
        </p:nvSpPr>
        <p:spPr>
          <a:xfrm>
            <a:off x="4539386" y="5111496"/>
            <a:ext cx="3112922" cy="768096"/>
          </a:xfrm>
          <a:prstGeom prst="rect">
            <a:avLst/>
          </a:prstGeom>
          <a:noFill/>
          <a:ln/>
        </p:spPr>
        <p:txBody>
          <a:bodyPr wrap="square" lIns="0" tIns="0" rIns="0" bIns="0" rtlCol="0" anchor="ctr"/>
          <a:lstStyle/>
          <a:p>
            <a:pPr indent="0" marL="0">
              <a:lnSpc>
                <a:spcPts val="1400"/>
              </a:lnSpc>
              <a:buNone/>
            </a:pPr>
            <a:r>
              <a:rPr lang="en-US" sz="950" dirty="0">
                <a:solidFill>
                  <a:srgbClr val="22343C"/>
                </a:solidFill>
                <a:latin typeface="Meiryo" pitchFamily="34" charset="0"/>
                <a:ea typeface="Meiryo" pitchFamily="34" charset="-122"/>
                <a:cs typeface="Meiryo" pitchFamily="34" charset="-120"/>
              </a:rPr>
              <a:t>ISO 15118-2 の V2G_SECC_Sequence_Timeout は 60 秒。各メッセージにも応答期限がある。上位アプリの処理が遅いとセッションごと落ちるため、応答は非同期で先に返す設計が要る。</a:t>
            </a:r>
            <a:endParaRPr lang="en-US" sz="950" dirty="0"/>
          </a:p>
        </p:txBody>
      </p:sp>
      <p:sp>
        <p:nvSpPr>
          <p:cNvPr id="69" name="Shape 67"/>
          <p:cNvSpPr/>
          <p:nvPr/>
        </p:nvSpPr>
        <p:spPr>
          <a:xfrm>
            <a:off x="8127797" y="4754880"/>
            <a:ext cx="3515258" cy="1161288"/>
          </a:xfrm>
          <a:prstGeom prst="roundRect">
            <a:avLst>
              <a:gd name="adj" fmla="val 4724"/>
            </a:avLst>
          </a:prstGeom>
          <a:solidFill>
            <a:srgbClr val="F2F5F3"/>
          </a:solidFill>
          <a:ln w="12700">
            <a:solidFill>
              <a:srgbClr val="D7DFDB"/>
            </a:solidFill>
            <a:prstDash val="solid"/>
          </a:ln>
        </p:spPr>
      </p:sp>
      <p:sp>
        <p:nvSpPr>
          <p:cNvPr id="70" name="Text 68"/>
          <p:cNvSpPr/>
          <p:nvPr/>
        </p:nvSpPr>
        <p:spPr>
          <a:xfrm>
            <a:off x="8328965" y="4855464"/>
            <a:ext cx="3112922" cy="237744"/>
          </a:xfrm>
          <a:prstGeom prst="rect">
            <a:avLst/>
          </a:prstGeom>
          <a:noFill/>
          <a:ln/>
        </p:spPr>
        <p:txBody>
          <a:bodyPr wrap="square" lIns="0" tIns="0" rIns="0" bIns="0" rtlCol="0" anchor="ctr"/>
          <a:lstStyle/>
          <a:p>
            <a:pPr indent="0" marL="0">
              <a:buNone/>
            </a:pPr>
            <a:r>
              <a:rPr lang="en-US" sz="1100" b="1" dirty="0">
                <a:solidFill>
                  <a:srgbClr val="0E1F2A"/>
                </a:solidFill>
                <a:latin typeface="Meiryo" pitchFamily="34" charset="0"/>
                <a:ea typeface="Meiryo" pitchFamily="34" charset="-122"/>
                <a:cs typeface="Meiryo" pitchFamily="34" charset="-120"/>
              </a:rPr>
              <a:t>DIN 70121 との違い</a:t>
            </a:r>
            <a:endParaRPr lang="en-US" sz="1100" dirty="0"/>
          </a:p>
        </p:txBody>
      </p:sp>
      <p:sp>
        <p:nvSpPr>
          <p:cNvPr id="71" name="Text 69"/>
          <p:cNvSpPr/>
          <p:nvPr/>
        </p:nvSpPr>
        <p:spPr>
          <a:xfrm>
            <a:off x="8328965" y="5111496"/>
            <a:ext cx="3112922" cy="768096"/>
          </a:xfrm>
          <a:prstGeom prst="rect">
            <a:avLst/>
          </a:prstGeom>
          <a:noFill/>
          <a:ln/>
        </p:spPr>
        <p:txBody>
          <a:bodyPr wrap="square" lIns="0" tIns="0" rIns="0" bIns="0" rtlCol="0" anchor="ctr"/>
          <a:lstStyle/>
          <a:p>
            <a:pPr indent="0" marL="0">
              <a:lnSpc>
                <a:spcPts val="1400"/>
              </a:lnSpc>
              <a:buNone/>
            </a:pPr>
            <a:r>
              <a:rPr lang="en-US" sz="950" dirty="0">
                <a:solidFill>
                  <a:srgbClr val="22343C"/>
                </a:solidFill>
                <a:latin typeface="Meiryo" pitchFamily="34" charset="0"/>
                <a:ea typeface="Meiryo" pitchFamily="34" charset="-122"/>
                <a:cs typeface="Meiryo" pitchFamily="34" charset="-120"/>
              </a:rPr>
              <a:t>DIN 70121 は ISO 15118-2 の初期版がベース。認証・課金がなく DC のみ。市場の充電器には両方が混在しており、SupportedAppProtocol での取り違えが相互接続性トラブルの定番。</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E1F2A"/>
        </a:solidFill>
      </p:bgPr>
    </p:bg>
    <p:spTree>
      <p:nvGrpSpPr>
        <p:cNvPr id="1" name=""/>
        <p:cNvGrpSpPr/>
        <p:nvPr/>
      </p:nvGrpSpPr>
      <p:grpSpPr>
        <a:xfrm>
          <a:off x="0" y="0"/>
          <a:ext cx="0" cy="0"/>
          <a:chOff x="0" y="0"/>
          <a:chExt cx="0" cy="0"/>
        </a:xfrm>
      </p:grpSpPr>
      <p:sp>
        <p:nvSpPr>
          <p:cNvPr id="2" name="Shape 0"/>
          <p:cNvSpPr/>
          <p:nvPr/>
        </p:nvSpPr>
        <p:spPr>
          <a:xfrm>
            <a:off x="548640" y="384048"/>
            <a:ext cx="420624" cy="420624"/>
          </a:xfrm>
          <a:prstGeom prst="ellipse">
            <a:avLst/>
          </a:prstGeom>
          <a:solidFill>
            <a:srgbClr val="BBE04A"/>
          </a:solidFill>
          <a:ln w="12700">
            <a:solidFill>
              <a:srgbClr val="BBE04A"/>
            </a:solidFill>
            <a:prstDash val="solid"/>
          </a:ln>
        </p:spPr>
      </p:sp>
      <p:sp>
        <p:nvSpPr>
          <p:cNvPr id="3" name="Text 1"/>
          <p:cNvSpPr/>
          <p:nvPr/>
        </p:nvSpPr>
        <p:spPr>
          <a:xfrm>
            <a:off x="548640" y="384048"/>
            <a:ext cx="420624" cy="420624"/>
          </a:xfrm>
          <a:prstGeom prst="rect">
            <a:avLst/>
          </a:prstGeom>
          <a:noFill/>
          <a:ln/>
        </p:spPr>
        <p:txBody>
          <a:bodyPr wrap="square" lIns="0" tIns="0" rIns="0" bIns="0" rtlCol="0" anchor="ctr"/>
          <a:lstStyle/>
          <a:p>
            <a:pPr algn="ctr" indent="0" marL="0">
              <a:buNone/>
            </a:pPr>
            <a:r>
              <a:rPr lang="en-US" sz="1600" b="1" dirty="0">
                <a:solidFill>
                  <a:srgbClr val="0E1F2A"/>
                </a:solidFill>
                <a:latin typeface="Meiryo" pitchFamily="34" charset="0"/>
                <a:ea typeface="Meiryo" pitchFamily="34" charset="-122"/>
                <a:cs typeface="Meiryo" pitchFamily="34" charset="-120"/>
              </a:rPr>
              <a:t>4</a:t>
            </a:r>
            <a:endParaRPr lang="en-US" sz="1600" dirty="0"/>
          </a:p>
        </p:txBody>
      </p:sp>
      <p:sp>
        <p:nvSpPr>
          <p:cNvPr id="4" name="Text 2"/>
          <p:cNvSpPr/>
          <p:nvPr/>
        </p:nvSpPr>
        <p:spPr>
          <a:xfrm>
            <a:off x="1152144" y="329184"/>
            <a:ext cx="10490911" cy="548640"/>
          </a:xfrm>
          <a:prstGeom prst="rect">
            <a:avLst/>
          </a:prstGeom>
          <a:noFill/>
          <a:ln/>
        </p:spPr>
        <p:txBody>
          <a:bodyPr wrap="square" lIns="0" tIns="0" rIns="0" bIns="0" rtlCol="0" anchor="ctr"/>
          <a:lstStyle/>
          <a:p>
            <a:pPr indent="0" marL="0">
              <a:buNone/>
            </a:pPr>
            <a:r>
              <a:rPr lang="en-US" sz="2600" b="1" dirty="0">
                <a:solidFill>
                  <a:srgbClr val="FFFFFF"/>
                </a:solidFill>
                <a:latin typeface="Meiryo" pitchFamily="34" charset="0"/>
                <a:ea typeface="Meiryo" pitchFamily="34" charset="-122"/>
                <a:cs typeface="Meiryo" pitchFamily="34" charset="-120"/>
              </a:rPr>
              <a:t>PLC-IC の中身：機能ブロックで見る</a:t>
            </a:r>
            <a:endParaRPr lang="en-US" sz="2600" dirty="0"/>
          </a:p>
        </p:txBody>
      </p:sp>
      <p:sp>
        <p:nvSpPr>
          <p:cNvPr id="5" name="Text 3"/>
          <p:cNvSpPr/>
          <p:nvPr/>
        </p:nvSpPr>
        <p:spPr>
          <a:xfrm>
            <a:off x="1152144" y="914400"/>
            <a:ext cx="10490911" cy="365760"/>
          </a:xfrm>
          <a:prstGeom prst="rect">
            <a:avLst/>
          </a:prstGeom>
          <a:noFill/>
          <a:ln/>
        </p:spPr>
        <p:txBody>
          <a:bodyPr wrap="square" lIns="0" tIns="0" rIns="0" bIns="0" rtlCol="0" anchor="ctr"/>
          <a:lstStyle/>
          <a:p>
            <a:pPr indent="0" marL="0">
              <a:buNone/>
            </a:pPr>
            <a:r>
              <a:rPr lang="en-US" sz="1250" dirty="0">
                <a:solidFill>
                  <a:srgbClr val="8FA3AC"/>
                </a:solidFill>
                <a:latin typeface="Meiryo" pitchFamily="34" charset="0"/>
                <a:ea typeface="Meiryo" pitchFamily="34" charset="-122"/>
                <a:cs typeface="Meiryo" pitchFamily="34" charset="-120"/>
              </a:rPr>
              <a:t>結合回路より内側はほぼ 1 チップに統合済み。ホストから見えるのは「Ethernet の口」だけ</a:t>
            </a:r>
            <a:endParaRPr lang="en-US" sz="1250" dirty="0"/>
          </a:p>
        </p:txBody>
      </p:sp>
      <p:sp>
        <p:nvSpPr>
          <p:cNvPr id="6" name="Text 4"/>
          <p:cNvSpPr/>
          <p:nvPr/>
        </p:nvSpPr>
        <p:spPr>
          <a:xfrm>
            <a:off x="548640" y="6382512"/>
            <a:ext cx="3657600" cy="256032"/>
          </a:xfrm>
          <a:prstGeom prst="rect">
            <a:avLst/>
          </a:prstGeom>
          <a:noFill/>
          <a:ln/>
        </p:spPr>
        <p:txBody>
          <a:bodyPr wrap="square" lIns="0" tIns="0" rIns="0" bIns="0" rtlCol="0" anchor="ctr"/>
          <a:lstStyle/>
          <a:p>
            <a:pPr indent="0" marL="0">
              <a:buNone/>
            </a:pPr>
            <a:r>
              <a:rPr lang="en-US" sz="900" dirty="0">
                <a:solidFill>
                  <a:srgbClr val="5C6E77"/>
                </a:solidFill>
                <a:latin typeface="Meiryo" pitchFamily="34" charset="0"/>
                <a:ea typeface="Meiryo" pitchFamily="34" charset="-122"/>
                <a:cs typeface="Meiryo" pitchFamily="34" charset="-120"/>
              </a:rPr>
              <a:t>EVのPLC-IC入門</a:t>
            </a:r>
            <a:endParaRPr lang="en-US" sz="900" dirty="0"/>
          </a:p>
        </p:txBody>
      </p:sp>
      <p:sp>
        <p:nvSpPr>
          <p:cNvPr id="7" name="Text 5"/>
          <p:cNvSpPr/>
          <p:nvPr/>
        </p:nvSpPr>
        <p:spPr>
          <a:xfrm>
            <a:off x="10362895" y="6382512"/>
            <a:ext cx="1280160" cy="256032"/>
          </a:xfrm>
          <a:prstGeom prst="rect">
            <a:avLst/>
          </a:prstGeom>
          <a:noFill/>
          <a:ln/>
        </p:spPr>
        <p:txBody>
          <a:bodyPr wrap="square" lIns="0" tIns="0" rIns="0" bIns="0" rtlCol="0" anchor="ctr"/>
          <a:lstStyle/>
          <a:p>
            <a:pPr algn="r" indent="0" marL="0">
              <a:buNone/>
            </a:pPr>
            <a:r>
              <a:rPr lang="en-US" sz="900" dirty="0">
                <a:solidFill>
                  <a:srgbClr val="5C6E77"/>
                </a:solidFill>
                <a:latin typeface="Meiryo" pitchFamily="34" charset="0"/>
                <a:ea typeface="Meiryo" pitchFamily="34" charset="-122"/>
                <a:cs typeface="Meiryo" pitchFamily="34" charset="-120"/>
              </a:rPr>
              <a:t>9 / 15</a:t>
            </a:r>
            <a:endParaRPr lang="en-US" sz="900" dirty="0"/>
          </a:p>
        </p:txBody>
      </p:sp>
      <p:sp>
        <p:nvSpPr>
          <p:cNvPr id="8" name="Shape 6"/>
          <p:cNvSpPr/>
          <p:nvPr/>
        </p:nvSpPr>
        <p:spPr>
          <a:xfrm>
            <a:off x="548640" y="2148840"/>
            <a:ext cx="1371600" cy="1417320"/>
          </a:xfrm>
          <a:prstGeom prst="roundRect">
            <a:avLst>
              <a:gd name="adj" fmla="val 4000"/>
            </a:avLst>
          </a:prstGeom>
          <a:solidFill>
            <a:srgbClr val="17323F"/>
          </a:solidFill>
          <a:ln w="12700">
            <a:solidFill>
              <a:srgbClr val="3A5A69"/>
            </a:solidFill>
            <a:prstDash val="solid"/>
          </a:ln>
        </p:spPr>
      </p:sp>
      <p:sp>
        <p:nvSpPr>
          <p:cNvPr id="9" name="Text 7"/>
          <p:cNvSpPr/>
          <p:nvPr/>
        </p:nvSpPr>
        <p:spPr>
          <a:xfrm>
            <a:off x="548640" y="2148840"/>
            <a:ext cx="1371600" cy="1417320"/>
          </a:xfrm>
          <a:prstGeom prst="rect">
            <a:avLst/>
          </a:prstGeom>
          <a:noFill/>
          <a:ln/>
        </p:spPr>
        <p:txBody>
          <a:bodyPr wrap="square" lIns="0" tIns="0" rIns="0" bIns="0" rtlCol="0" anchor="ctr"/>
          <a:lstStyle/>
          <a:p>
            <a:pPr algn="ctr" indent="0" marL="0">
              <a:lnSpc>
                <a:spcPts val="1800"/>
              </a:lnSpc>
              <a:buNone/>
            </a:pPr>
            <a:r>
              <a:rPr lang="en-US" sz="1100" b="1" dirty="0">
                <a:solidFill>
                  <a:srgbClr val="FFFFFF"/>
                </a:solidFill>
                <a:latin typeface="Meiryo" pitchFamily="34" charset="0"/>
                <a:ea typeface="Meiryo" pitchFamily="34" charset="-122"/>
                <a:cs typeface="Meiryo" pitchFamily="34" charset="-120"/>
              </a:rPr>
              <a:t>CP 線</a:t>
            </a:r>
            <a:endParaRPr lang="en-US" sz="1100" dirty="0"/>
          </a:p>
          <a:p>
            <a:pPr algn="ctr" indent="0" marL="0">
              <a:lnSpc>
                <a:spcPts val="1800"/>
              </a:lnSpc>
              <a:buNone/>
            </a:pPr>
            <a:r>
              <a:rPr lang="en-US" sz="1100" b="1" dirty="0">
                <a:solidFill>
                  <a:srgbClr val="FFFFFF"/>
                </a:solidFill>
                <a:latin typeface="Meiryo" pitchFamily="34" charset="0"/>
                <a:ea typeface="Meiryo" pitchFamily="34" charset="-122"/>
                <a:cs typeface="Meiryo" pitchFamily="34" charset="-120"/>
              </a:rPr>
              <a:t>＋</a:t>
            </a:r>
            <a:endParaRPr lang="en-US" sz="1100" dirty="0"/>
          </a:p>
          <a:p>
            <a:pPr algn="ctr" indent="0" marL="0">
              <a:lnSpc>
                <a:spcPts val="1800"/>
              </a:lnSpc>
              <a:buNone/>
            </a:pPr>
            <a:r>
              <a:rPr lang="en-US" sz="1100" b="1" dirty="0">
                <a:solidFill>
                  <a:srgbClr val="FFFFFF"/>
                </a:solidFill>
                <a:latin typeface="Meiryo" pitchFamily="34" charset="0"/>
                <a:ea typeface="Meiryo" pitchFamily="34" charset="-122"/>
                <a:cs typeface="Meiryo" pitchFamily="34" charset="-120"/>
              </a:rPr>
              <a:t>結合回路</a:t>
            </a:r>
            <a:endParaRPr lang="en-US" sz="1100" dirty="0"/>
          </a:p>
        </p:txBody>
      </p:sp>
      <p:sp>
        <p:nvSpPr>
          <p:cNvPr id="10" name="Text 8"/>
          <p:cNvSpPr/>
          <p:nvPr/>
        </p:nvSpPr>
        <p:spPr>
          <a:xfrm>
            <a:off x="548640" y="3639312"/>
            <a:ext cx="1371600" cy="219456"/>
          </a:xfrm>
          <a:prstGeom prst="rect">
            <a:avLst/>
          </a:prstGeom>
          <a:noFill/>
          <a:ln/>
        </p:spPr>
        <p:txBody>
          <a:bodyPr wrap="square" lIns="0" tIns="0" rIns="0" bIns="0" rtlCol="0" anchor="ctr"/>
          <a:lstStyle/>
          <a:p>
            <a:pPr algn="ctr" indent="0" marL="0">
              <a:buNone/>
            </a:pPr>
            <a:r>
              <a:rPr lang="en-US" sz="900" dirty="0">
                <a:solidFill>
                  <a:srgbClr val="7E939D"/>
                </a:solidFill>
                <a:latin typeface="Meiryo" pitchFamily="34" charset="0"/>
                <a:ea typeface="Meiryo" pitchFamily="34" charset="-122"/>
                <a:cs typeface="Meiryo" pitchFamily="34" charset="-120"/>
              </a:rPr>
              <a:t>外付け</a:t>
            </a:r>
            <a:endParaRPr lang="en-US" sz="900" dirty="0"/>
          </a:p>
        </p:txBody>
      </p:sp>
      <p:sp>
        <p:nvSpPr>
          <p:cNvPr id="11" name="Shape 9"/>
          <p:cNvSpPr/>
          <p:nvPr/>
        </p:nvSpPr>
        <p:spPr>
          <a:xfrm>
            <a:off x="1993392" y="2857500"/>
            <a:ext cx="457200" cy="0"/>
          </a:xfrm>
          <a:prstGeom prst="line">
            <a:avLst/>
          </a:prstGeom>
          <a:noFill/>
          <a:ln w="19050">
            <a:solidFill>
              <a:srgbClr val="BBE04A"/>
            </a:solidFill>
            <a:prstDash val="solid"/>
            <a:tailEnd type="triangle"/>
          </a:ln>
        </p:spPr>
      </p:sp>
      <p:sp>
        <p:nvSpPr>
          <p:cNvPr id="12" name="Shape 10"/>
          <p:cNvSpPr/>
          <p:nvPr/>
        </p:nvSpPr>
        <p:spPr>
          <a:xfrm>
            <a:off x="2011680" y="1801368"/>
            <a:ext cx="8174736" cy="2112264"/>
          </a:xfrm>
          <a:prstGeom prst="roundRect">
            <a:avLst>
              <a:gd name="adj" fmla="val 2165"/>
            </a:avLst>
          </a:prstGeom>
          <a:solidFill>
            <a:srgbClr val="132A36"/>
          </a:solidFill>
          <a:ln w="15875">
            <a:solidFill>
              <a:srgbClr val="BBE04A"/>
            </a:solidFill>
            <a:prstDash val="dash"/>
          </a:ln>
        </p:spPr>
      </p:sp>
      <p:sp>
        <p:nvSpPr>
          <p:cNvPr id="13" name="Text 11"/>
          <p:cNvSpPr/>
          <p:nvPr/>
        </p:nvSpPr>
        <p:spPr>
          <a:xfrm>
            <a:off x="2176272" y="1856232"/>
            <a:ext cx="2743200" cy="274320"/>
          </a:xfrm>
          <a:prstGeom prst="rect">
            <a:avLst/>
          </a:prstGeom>
          <a:noFill/>
          <a:ln/>
        </p:spPr>
        <p:txBody>
          <a:bodyPr wrap="square" lIns="0" tIns="0" rIns="0" bIns="0" rtlCol="0" anchor="ctr"/>
          <a:lstStyle/>
          <a:p>
            <a:pPr indent="0" marL="0">
              <a:buNone/>
            </a:pPr>
            <a:r>
              <a:rPr lang="en-US" sz="1050" b="1" dirty="0">
                <a:solidFill>
                  <a:srgbClr val="BBE04A"/>
                </a:solidFill>
                <a:latin typeface="Meiryo" pitchFamily="34" charset="0"/>
                <a:ea typeface="Meiryo" pitchFamily="34" charset="-122"/>
                <a:cs typeface="Meiryo" pitchFamily="34" charset="-120"/>
              </a:rPr>
              <a:t>PLC-IC（1チップ）</a:t>
            </a:r>
            <a:endParaRPr lang="en-US" sz="1050" dirty="0"/>
          </a:p>
        </p:txBody>
      </p:sp>
      <p:sp>
        <p:nvSpPr>
          <p:cNvPr id="14" name="Shape 12"/>
          <p:cNvSpPr/>
          <p:nvPr/>
        </p:nvSpPr>
        <p:spPr>
          <a:xfrm>
            <a:off x="2148840" y="2148840"/>
            <a:ext cx="1783080" cy="1417320"/>
          </a:xfrm>
          <a:prstGeom prst="roundRect">
            <a:avLst>
              <a:gd name="adj" fmla="val 3871"/>
            </a:avLst>
          </a:prstGeom>
          <a:solidFill>
            <a:srgbClr val="17323F"/>
          </a:solidFill>
          <a:ln w="12700">
            <a:solidFill>
              <a:srgbClr val="3A5A69"/>
            </a:solidFill>
            <a:prstDash val="solid"/>
          </a:ln>
        </p:spPr>
      </p:sp>
      <p:sp>
        <p:nvSpPr>
          <p:cNvPr id="15" name="Text 13"/>
          <p:cNvSpPr/>
          <p:nvPr/>
        </p:nvSpPr>
        <p:spPr>
          <a:xfrm>
            <a:off x="2240280" y="2295144"/>
            <a:ext cx="1600200" cy="475488"/>
          </a:xfrm>
          <a:prstGeom prst="rect">
            <a:avLst/>
          </a:prstGeom>
          <a:noFill/>
          <a:ln/>
        </p:spPr>
        <p:txBody>
          <a:bodyPr wrap="square" lIns="0" tIns="0" rIns="0" bIns="0" rtlCol="0" anchor="ctr"/>
          <a:lstStyle/>
          <a:p>
            <a:pPr algn="ctr" indent="0" marL="0">
              <a:lnSpc>
                <a:spcPts val="1500"/>
              </a:lnSpc>
              <a:buNone/>
            </a:pPr>
            <a:r>
              <a:rPr lang="en-US" sz="1150" b="1" dirty="0">
                <a:solidFill>
                  <a:srgbClr val="BBE04A"/>
                </a:solidFill>
                <a:latin typeface="Meiryo" pitchFamily="34" charset="0"/>
                <a:ea typeface="Meiryo" pitchFamily="34" charset="-122"/>
                <a:cs typeface="Meiryo" pitchFamily="34" charset="-120"/>
              </a:rPr>
              <a:t>AFE ／</a:t>
            </a:r>
            <a:endParaRPr lang="en-US" sz="1150" dirty="0"/>
          </a:p>
          <a:p>
            <a:pPr algn="ctr" indent="0" marL="0">
              <a:lnSpc>
                <a:spcPts val="1500"/>
              </a:lnSpc>
              <a:buNone/>
            </a:pPr>
            <a:r>
              <a:rPr lang="en-US" sz="1150" b="1" dirty="0">
                <a:solidFill>
                  <a:srgbClr val="BBE04A"/>
                </a:solidFill>
                <a:latin typeface="Meiryo" pitchFamily="34" charset="0"/>
                <a:ea typeface="Meiryo" pitchFamily="34" charset="-122"/>
                <a:cs typeface="Meiryo" pitchFamily="34" charset="-120"/>
              </a:rPr>
              <a:t>ラインドライバ</a:t>
            </a:r>
            <a:endParaRPr lang="en-US" sz="1150" dirty="0"/>
          </a:p>
        </p:txBody>
      </p:sp>
      <p:sp>
        <p:nvSpPr>
          <p:cNvPr id="16" name="Text 14"/>
          <p:cNvSpPr/>
          <p:nvPr/>
        </p:nvSpPr>
        <p:spPr>
          <a:xfrm>
            <a:off x="2276856" y="2788920"/>
            <a:ext cx="1527048" cy="658368"/>
          </a:xfrm>
          <a:prstGeom prst="rect">
            <a:avLst/>
          </a:prstGeom>
          <a:noFill/>
          <a:ln/>
        </p:spPr>
        <p:txBody>
          <a:bodyPr wrap="square" lIns="0" tIns="0" rIns="0" bIns="0" rtlCol="0" anchor="ctr"/>
          <a:lstStyle/>
          <a:p>
            <a:pPr algn="ctr" indent="0" marL="0">
              <a:lnSpc>
                <a:spcPts val="1200"/>
              </a:lnSpc>
              <a:buNone/>
            </a:pPr>
            <a:r>
              <a:rPr lang="en-US" sz="850" dirty="0">
                <a:solidFill>
                  <a:srgbClr val="9FB6C0"/>
                </a:solidFill>
                <a:latin typeface="Meiryo" pitchFamily="34" charset="0"/>
                <a:ea typeface="Meiryo" pitchFamily="34" charset="-122"/>
                <a:cs typeface="Meiryo" pitchFamily="34" charset="-120"/>
              </a:rPr>
              <a:t>ADC・DAC・可変利得アンプと送信ドライバ。近年のEV向けICは内蔵が主流</a:t>
            </a:r>
            <a:endParaRPr lang="en-US" sz="850" dirty="0"/>
          </a:p>
        </p:txBody>
      </p:sp>
      <p:sp>
        <p:nvSpPr>
          <p:cNvPr id="17" name="Shape 15"/>
          <p:cNvSpPr/>
          <p:nvPr/>
        </p:nvSpPr>
        <p:spPr>
          <a:xfrm>
            <a:off x="3959352" y="2857500"/>
            <a:ext cx="201168" cy="0"/>
          </a:xfrm>
          <a:prstGeom prst="line">
            <a:avLst/>
          </a:prstGeom>
          <a:noFill/>
          <a:ln w="19050">
            <a:solidFill>
              <a:srgbClr val="7E939D"/>
            </a:solidFill>
            <a:prstDash val="solid"/>
            <a:tailEnd type="triangle"/>
          </a:ln>
        </p:spPr>
      </p:sp>
      <p:sp>
        <p:nvSpPr>
          <p:cNvPr id="18" name="Shape 16"/>
          <p:cNvSpPr/>
          <p:nvPr/>
        </p:nvSpPr>
        <p:spPr>
          <a:xfrm>
            <a:off x="4187952" y="2148840"/>
            <a:ext cx="1783080" cy="1417320"/>
          </a:xfrm>
          <a:prstGeom prst="roundRect">
            <a:avLst>
              <a:gd name="adj" fmla="val 3871"/>
            </a:avLst>
          </a:prstGeom>
          <a:solidFill>
            <a:srgbClr val="17323F"/>
          </a:solidFill>
          <a:ln w="12700">
            <a:solidFill>
              <a:srgbClr val="3A5A69"/>
            </a:solidFill>
            <a:prstDash val="solid"/>
          </a:ln>
        </p:spPr>
      </p:sp>
      <p:sp>
        <p:nvSpPr>
          <p:cNvPr id="19" name="Text 17"/>
          <p:cNvSpPr/>
          <p:nvPr/>
        </p:nvSpPr>
        <p:spPr>
          <a:xfrm>
            <a:off x="4279392" y="2295144"/>
            <a:ext cx="1600200" cy="475488"/>
          </a:xfrm>
          <a:prstGeom prst="rect">
            <a:avLst/>
          </a:prstGeom>
          <a:noFill/>
          <a:ln/>
        </p:spPr>
        <p:txBody>
          <a:bodyPr wrap="square" lIns="0" tIns="0" rIns="0" bIns="0" rtlCol="0" anchor="ctr"/>
          <a:lstStyle/>
          <a:p>
            <a:pPr algn="ctr" indent="0" marL="0">
              <a:lnSpc>
                <a:spcPts val="1500"/>
              </a:lnSpc>
              <a:buNone/>
            </a:pPr>
            <a:r>
              <a:rPr lang="en-US" sz="1150" b="1" dirty="0">
                <a:solidFill>
                  <a:srgbClr val="BBE04A"/>
                </a:solidFill>
                <a:latin typeface="Meiryo" pitchFamily="34" charset="0"/>
                <a:ea typeface="Meiryo" pitchFamily="34" charset="-122"/>
                <a:cs typeface="Meiryo" pitchFamily="34" charset="-120"/>
              </a:rPr>
              <a:t>PHY</a:t>
            </a:r>
            <a:endParaRPr lang="en-US" sz="1150" dirty="0"/>
          </a:p>
        </p:txBody>
      </p:sp>
      <p:sp>
        <p:nvSpPr>
          <p:cNvPr id="20" name="Text 18"/>
          <p:cNvSpPr/>
          <p:nvPr/>
        </p:nvSpPr>
        <p:spPr>
          <a:xfrm>
            <a:off x="4315968" y="2788920"/>
            <a:ext cx="1527048" cy="658368"/>
          </a:xfrm>
          <a:prstGeom prst="rect">
            <a:avLst/>
          </a:prstGeom>
          <a:noFill/>
          <a:ln/>
        </p:spPr>
        <p:txBody>
          <a:bodyPr wrap="square" lIns="0" tIns="0" rIns="0" bIns="0" rtlCol="0" anchor="ctr"/>
          <a:lstStyle/>
          <a:p>
            <a:pPr algn="ctr" indent="0" marL="0">
              <a:lnSpc>
                <a:spcPts val="1200"/>
              </a:lnSpc>
              <a:buNone/>
            </a:pPr>
            <a:r>
              <a:rPr lang="en-US" sz="850" dirty="0">
                <a:solidFill>
                  <a:srgbClr val="9FB6C0"/>
                </a:solidFill>
                <a:latin typeface="Meiryo" pitchFamily="34" charset="0"/>
                <a:ea typeface="Meiryo" pitchFamily="34" charset="-122"/>
                <a:cs typeface="Meiryo" pitchFamily="34" charset="-120"/>
              </a:rPr>
              <a:t>OFDM の変復調、誤り訂正（FEC）、時間・周波数同期</a:t>
            </a:r>
            <a:endParaRPr lang="en-US" sz="850" dirty="0"/>
          </a:p>
        </p:txBody>
      </p:sp>
      <p:sp>
        <p:nvSpPr>
          <p:cNvPr id="21" name="Shape 19"/>
          <p:cNvSpPr/>
          <p:nvPr/>
        </p:nvSpPr>
        <p:spPr>
          <a:xfrm>
            <a:off x="5998464" y="2857500"/>
            <a:ext cx="201168" cy="0"/>
          </a:xfrm>
          <a:prstGeom prst="line">
            <a:avLst/>
          </a:prstGeom>
          <a:noFill/>
          <a:ln w="19050">
            <a:solidFill>
              <a:srgbClr val="7E939D"/>
            </a:solidFill>
            <a:prstDash val="solid"/>
            <a:tailEnd type="triangle"/>
          </a:ln>
        </p:spPr>
      </p:sp>
      <p:sp>
        <p:nvSpPr>
          <p:cNvPr id="22" name="Shape 20"/>
          <p:cNvSpPr/>
          <p:nvPr/>
        </p:nvSpPr>
        <p:spPr>
          <a:xfrm>
            <a:off x="6227064" y="2148840"/>
            <a:ext cx="1783080" cy="1417320"/>
          </a:xfrm>
          <a:prstGeom prst="roundRect">
            <a:avLst>
              <a:gd name="adj" fmla="val 3871"/>
            </a:avLst>
          </a:prstGeom>
          <a:solidFill>
            <a:srgbClr val="17323F"/>
          </a:solidFill>
          <a:ln w="12700">
            <a:solidFill>
              <a:srgbClr val="3A5A69"/>
            </a:solidFill>
            <a:prstDash val="solid"/>
          </a:ln>
        </p:spPr>
      </p:sp>
      <p:sp>
        <p:nvSpPr>
          <p:cNvPr id="23" name="Text 21"/>
          <p:cNvSpPr/>
          <p:nvPr/>
        </p:nvSpPr>
        <p:spPr>
          <a:xfrm>
            <a:off x="6318504" y="2295144"/>
            <a:ext cx="1600200" cy="475488"/>
          </a:xfrm>
          <a:prstGeom prst="rect">
            <a:avLst/>
          </a:prstGeom>
          <a:noFill/>
          <a:ln/>
        </p:spPr>
        <p:txBody>
          <a:bodyPr wrap="square" lIns="0" tIns="0" rIns="0" bIns="0" rtlCol="0" anchor="ctr"/>
          <a:lstStyle/>
          <a:p>
            <a:pPr algn="ctr" indent="0" marL="0">
              <a:lnSpc>
                <a:spcPts val="1500"/>
              </a:lnSpc>
              <a:buNone/>
            </a:pPr>
            <a:r>
              <a:rPr lang="en-US" sz="1150" b="1" dirty="0">
                <a:solidFill>
                  <a:srgbClr val="BBE04A"/>
                </a:solidFill>
                <a:latin typeface="Meiryo" pitchFamily="34" charset="0"/>
                <a:ea typeface="Meiryo" pitchFamily="34" charset="-122"/>
                <a:cs typeface="Meiryo" pitchFamily="34" charset="-120"/>
              </a:rPr>
              <a:t>MAC</a:t>
            </a:r>
            <a:endParaRPr lang="en-US" sz="1150" dirty="0"/>
          </a:p>
        </p:txBody>
      </p:sp>
      <p:sp>
        <p:nvSpPr>
          <p:cNvPr id="24" name="Text 22"/>
          <p:cNvSpPr/>
          <p:nvPr/>
        </p:nvSpPr>
        <p:spPr>
          <a:xfrm>
            <a:off x="6355080" y="2788920"/>
            <a:ext cx="1527048" cy="658368"/>
          </a:xfrm>
          <a:prstGeom prst="rect">
            <a:avLst/>
          </a:prstGeom>
          <a:noFill/>
          <a:ln/>
        </p:spPr>
        <p:txBody>
          <a:bodyPr wrap="square" lIns="0" tIns="0" rIns="0" bIns="0" rtlCol="0" anchor="ctr"/>
          <a:lstStyle/>
          <a:p>
            <a:pPr algn="ctr" indent="0" marL="0">
              <a:lnSpc>
                <a:spcPts val="1200"/>
              </a:lnSpc>
              <a:buNone/>
            </a:pPr>
            <a:r>
              <a:rPr lang="en-US" sz="850" dirty="0">
                <a:solidFill>
                  <a:srgbClr val="9FB6C0"/>
                </a:solidFill>
                <a:latin typeface="Meiryo" pitchFamily="34" charset="0"/>
                <a:ea typeface="Meiryo" pitchFamily="34" charset="-122"/>
                <a:cs typeface="Meiryo" pitchFamily="34" charset="-120"/>
              </a:rPr>
              <a:t>HomePlug Green PHY / IEEE 1901。CSMA、AES-128 暗号、AVLN 管理</a:t>
            </a:r>
            <a:endParaRPr lang="en-US" sz="850" dirty="0"/>
          </a:p>
        </p:txBody>
      </p:sp>
      <p:sp>
        <p:nvSpPr>
          <p:cNvPr id="25" name="Shape 23"/>
          <p:cNvSpPr/>
          <p:nvPr/>
        </p:nvSpPr>
        <p:spPr>
          <a:xfrm>
            <a:off x="8037576" y="2857500"/>
            <a:ext cx="201168" cy="0"/>
          </a:xfrm>
          <a:prstGeom prst="line">
            <a:avLst/>
          </a:prstGeom>
          <a:noFill/>
          <a:ln w="19050">
            <a:solidFill>
              <a:srgbClr val="7E939D"/>
            </a:solidFill>
            <a:prstDash val="solid"/>
            <a:tailEnd type="triangle"/>
          </a:ln>
        </p:spPr>
      </p:sp>
      <p:sp>
        <p:nvSpPr>
          <p:cNvPr id="26" name="Shape 24"/>
          <p:cNvSpPr/>
          <p:nvPr/>
        </p:nvSpPr>
        <p:spPr>
          <a:xfrm>
            <a:off x="8266176" y="2148840"/>
            <a:ext cx="1783080" cy="1417320"/>
          </a:xfrm>
          <a:prstGeom prst="roundRect">
            <a:avLst>
              <a:gd name="adj" fmla="val 3871"/>
            </a:avLst>
          </a:prstGeom>
          <a:solidFill>
            <a:srgbClr val="BBE04A"/>
          </a:solidFill>
          <a:ln w="12700">
            <a:solidFill>
              <a:srgbClr val="BBE04A"/>
            </a:solidFill>
            <a:prstDash val="solid"/>
          </a:ln>
        </p:spPr>
      </p:sp>
      <p:sp>
        <p:nvSpPr>
          <p:cNvPr id="27" name="Text 25"/>
          <p:cNvSpPr/>
          <p:nvPr/>
        </p:nvSpPr>
        <p:spPr>
          <a:xfrm>
            <a:off x="8357616" y="2295144"/>
            <a:ext cx="1600200" cy="475488"/>
          </a:xfrm>
          <a:prstGeom prst="rect">
            <a:avLst/>
          </a:prstGeom>
          <a:noFill/>
          <a:ln/>
        </p:spPr>
        <p:txBody>
          <a:bodyPr wrap="square" lIns="0" tIns="0" rIns="0" bIns="0" rtlCol="0" anchor="ctr"/>
          <a:lstStyle/>
          <a:p>
            <a:pPr algn="ctr" indent="0" marL="0">
              <a:lnSpc>
                <a:spcPts val="1500"/>
              </a:lnSpc>
              <a:buNone/>
            </a:pPr>
            <a:r>
              <a:rPr lang="en-US" sz="1150" b="1" dirty="0">
                <a:solidFill>
                  <a:srgbClr val="0E1F2A"/>
                </a:solidFill>
                <a:latin typeface="Meiryo" pitchFamily="34" charset="0"/>
                <a:ea typeface="Meiryo" pitchFamily="34" charset="-122"/>
                <a:cs typeface="Meiryo" pitchFamily="34" charset="-120"/>
              </a:rPr>
              <a:t>内蔵CPU ＋</a:t>
            </a:r>
            <a:endParaRPr lang="en-US" sz="1150" dirty="0"/>
          </a:p>
          <a:p>
            <a:pPr algn="ctr" indent="0" marL="0">
              <a:lnSpc>
                <a:spcPts val="1500"/>
              </a:lnSpc>
              <a:buNone/>
            </a:pPr>
            <a:r>
              <a:rPr lang="en-US" sz="1150" b="1" dirty="0">
                <a:solidFill>
                  <a:srgbClr val="0E1F2A"/>
                </a:solidFill>
                <a:latin typeface="Meiryo" pitchFamily="34" charset="0"/>
                <a:ea typeface="Meiryo" pitchFamily="34" charset="-122"/>
                <a:cs typeface="Meiryo" pitchFamily="34" charset="-120"/>
              </a:rPr>
              <a:t>ホスト I/F</a:t>
            </a:r>
            <a:endParaRPr lang="en-US" sz="1150" dirty="0"/>
          </a:p>
        </p:txBody>
      </p:sp>
      <p:sp>
        <p:nvSpPr>
          <p:cNvPr id="28" name="Text 26"/>
          <p:cNvSpPr/>
          <p:nvPr/>
        </p:nvSpPr>
        <p:spPr>
          <a:xfrm>
            <a:off x="8394192" y="2788920"/>
            <a:ext cx="1527048" cy="658368"/>
          </a:xfrm>
          <a:prstGeom prst="rect">
            <a:avLst/>
          </a:prstGeom>
          <a:noFill/>
          <a:ln/>
        </p:spPr>
        <p:txBody>
          <a:bodyPr wrap="square" lIns="0" tIns="0" rIns="0" bIns="0" rtlCol="0" anchor="ctr"/>
          <a:lstStyle/>
          <a:p>
            <a:pPr algn="ctr" indent="0" marL="0">
              <a:lnSpc>
                <a:spcPts val="1200"/>
              </a:lnSpc>
              <a:buNone/>
            </a:pPr>
            <a:r>
              <a:rPr lang="en-US" sz="850" dirty="0">
                <a:solidFill>
                  <a:srgbClr val="2A3A1A"/>
                </a:solidFill>
                <a:latin typeface="Meiryo" pitchFamily="34" charset="0"/>
                <a:ea typeface="Meiryo" pitchFamily="34" charset="-122"/>
                <a:cs typeface="Meiryo" pitchFamily="34" charset="-120"/>
              </a:rPr>
              <a:t>ファームウェアと設定（PIB）。ホストへは SPI / Ethernet(MII) で接続</a:t>
            </a:r>
            <a:endParaRPr lang="en-US" sz="850" dirty="0"/>
          </a:p>
        </p:txBody>
      </p:sp>
      <p:sp>
        <p:nvSpPr>
          <p:cNvPr id="29" name="Shape 27"/>
          <p:cNvSpPr/>
          <p:nvPr/>
        </p:nvSpPr>
        <p:spPr>
          <a:xfrm>
            <a:off x="10259568" y="2857500"/>
            <a:ext cx="457200" cy="0"/>
          </a:xfrm>
          <a:prstGeom prst="line">
            <a:avLst/>
          </a:prstGeom>
          <a:noFill/>
          <a:ln w="19050">
            <a:solidFill>
              <a:srgbClr val="BBE04A"/>
            </a:solidFill>
            <a:prstDash val="solid"/>
            <a:tailEnd type="triangle"/>
          </a:ln>
        </p:spPr>
      </p:sp>
      <p:sp>
        <p:nvSpPr>
          <p:cNvPr id="30" name="Shape 28"/>
          <p:cNvSpPr/>
          <p:nvPr/>
        </p:nvSpPr>
        <p:spPr>
          <a:xfrm>
            <a:off x="10789920" y="2148840"/>
            <a:ext cx="850392" cy="1417320"/>
          </a:xfrm>
          <a:prstGeom prst="roundRect">
            <a:avLst>
              <a:gd name="adj" fmla="val 6452"/>
            </a:avLst>
          </a:prstGeom>
          <a:solidFill>
            <a:srgbClr val="17323F"/>
          </a:solidFill>
          <a:ln w="12700">
            <a:solidFill>
              <a:srgbClr val="3A5A69"/>
            </a:solidFill>
            <a:prstDash val="solid"/>
          </a:ln>
        </p:spPr>
      </p:sp>
      <p:sp>
        <p:nvSpPr>
          <p:cNvPr id="31" name="Text 29"/>
          <p:cNvSpPr/>
          <p:nvPr/>
        </p:nvSpPr>
        <p:spPr>
          <a:xfrm>
            <a:off x="10789920" y="2148840"/>
            <a:ext cx="850392" cy="1417320"/>
          </a:xfrm>
          <a:prstGeom prst="rect">
            <a:avLst/>
          </a:prstGeom>
          <a:noFill/>
          <a:ln/>
        </p:spPr>
        <p:txBody>
          <a:bodyPr wrap="square" lIns="0" tIns="0" rIns="0" bIns="0" rtlCol="0" anchor="ctr"/>
          <a:lstStyle/>
          <a:p>
            <a:pPr algn="ctr" indent="0" marL="0">
              <a:lnSpc>
                <a:spcPts val="1600"/>
              </a:lnSpc>
              <a:buNone/>
            </a:pPr>
            <a:r>
              <a:rPr lang="en-US" sz="1100" b="1" dirty="0">
                <a:solidFill>
                  <a:srgbClr val="FFFFFF"/>
                </a:solidFill>
                <a:latin typeface="Meiryo" pitchFamily="34" charset="0"/>
                <a:ea typeface="Meiryo" pitchFamily="34" charset="-122"/>
                <a:cs typeface="Meiryo" pitchFamily="34" charset="-120"/>
              </a:rPr>
              <a:t>ホスト</a:t>
            </a:r>
            <a:endParaRPr lang="en-US" sz="1100" dirty="0"/>
          </a:p>
          <a:p>
            <a:pPr algn="ctr" indent="0" marL="0">
              <a:lnSpc>
                <a:spcPts val="1600"/>
              </a:lnSpc>
              <a:buNone/>
            </a:pPr>
            <a:r>
              <a:rPr lang="en-US" sz="1100" b="1" dirty="0">
                <a:solidFill>
                  <a:srgbClr val="FFFFFF"/>
                </a:solidFill>
                <a:latin typeface="Meiryo" pitchFamily="34" charset="0"/>
                <a:ea typeface="Meiryo" pitchFamily="34" charset="-122"/>
                <a:cs typeface="Meiryo" pitchFamily="34" charset="-120"/>
              </a:rPr>
              <a:t>MCU</a:t>
            </a:r>
            <a:endParaRPr lang="en-US" sz="1100" dirty="0"/>
          </a:p>
        </p:txBody>
      </p:sp>
      <p:sp>
        <p:nvSpPr>
          <p:cNvPr id="32" name="Shape 30"/>
          <p:cNvSpPr/>
          <p:nvPr/>
        </p:nvSpPr>
        <p:spPr>
          <a:xfrm>
            <a:off x="548640" y="4261104"/>
            <a:ext cx="3515258" cy="1700784"/>
          </a:xfrm>
          <a:prstGeom prst="roundRect">
            <a:avLst>
              <a:gd name="adj" fmla="val 3226"/>
            </a:avLst>
          </a:prstGeom>
          <a:solidFill>
            <a:srgbClr val="17323F"/>
          </a:solidFill>
          <a:ln w="12700">
            <a:solidFill>
              <a:srgbClr val="2C4A58"/>
            </a:solidFill>
            <a:prstDash val="solid"/>
          </a:ln>
        </p:spPr>
      </p:sp>
      <p:sp>
        <p:nvSpPr>
          <p:cNvPr id="33" name="Text 31"/>
          <p:cNvSpPr/>
          <p:nvPr/>
        </p:nvSpPr>
        <p:spPr>
          <a:xfrm>
            <a:off x="768096" y="4443984"/>
            <a:ext cx="3076346" cy="292608"/>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ソフトから見ると Ethernet カード</a:t>
            </a:r>
            <a:endParaRPr lang="en-US" sz="1150" dirty="0"/>
          </a:p>
        </p:txBody>
      </p:sp>
      <p:sp>
        <p:nvSpPr>
          <p:cNvPr id="34" name="Text 32"/>
          <p:cNvSpPr/>
          <p:nvPr/>
        </p:nvSpPr>
        <p:spPr>
          <a:xfrm>
            <a:off x="768096" y="4773168"/>
            <a:ext cx="3076346" cy="1060704"/>
          </a:xfrm>
          <a:prstGeom prst="rect">
            <a:avLst/>
          </a:prstGeom>
          <a:noFill/>
          <a:ln/>
        </p:spPr>
        <p:txBody>
          <a:bodyPr wrap="square" lIns="0" tIns="0" rIns="0" bIns="0" rtlCol="0" anchor="ctr"/>
          <a:lstStyle/>
          <a:p>
            <a:pPr indent="0" marL="0">
              <a:lnSpc>
                <a:spcPts val="1500"/>
              </a:lnSpc>
              <a:buNone/>
            </a:pPr>
            <a:r>
              <a:rPr lang="en-US" sz="1000" dirty="0">
                <a:solidFill>
                  <a:srgbClr val="C4D0D6"/>
                </a:solidFill>
                <a:latin typeface="Meiryo" pitchFamily="34" charset="0"/>
                <a:ea typeface="Meiryo" pitchFamily="34" charset="-122"/>
                <a:cs typeface="Meiryo" pitchFamily="34" charset="-120"/>
              </a:rPr>
              <a:t>SPI 接続の場合、ICは「SPI 経由のイーサネット NIC」として振る舞う。Linux には Qualcomm QCA7000 系向けの qcaspi ドライバが標準で入っている。</a:t>
            </a:r>
            <a:endParaRPr lang="en-US" sz="1000" dirty="0"/>
          </a:p>
        </p:txBody>
      </p:sp>
      <p:sp>
        <p:nvSpPr>
          <p:cNvPr id="35" name="Shape 33"/>
          <p:cNvSpPr/>
          <p:nvPr/>
        </p:nvSpPr>
        <p:spPr>
          <a:xfrm>
            <a:off x="4338218" y="4261104"/>
            <a:ext cx="3515258" cy="1700784"/>
          </a:xfrm>
          <a:prstGeom prst="roundRect">
            <a:avLst>
              <a:gd name="adj" fmla="val 3226"/>
            </a:avLst>
          </a:prstGeom>
          <a:solidFill>
            <a:srgbClr val="17323F"/>
          </a:solidFill>
          <a:ln w="12700">
            <a:solidFill>
              <a:srgbClr val="2C4A58"/>
            </a:solidFill>
            <a:prstDash val="solid"/>
          </a:ln>
        </p:spPr>
      </p:sp>
      <p:sp>
        <p:nvSpPr>
          <p:cNvPr id="36" name="Text 34"/>
          <p:cNvSpPr/>
          <p:nvPr/>
        </p:nvSpPr>
        <p:spPr>
          <a:xfrm>
            <a:off x="4557674" y="4443984"/>
            <a:ext cx="3076346" cy="292608"/>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SLAC の役割分担に注意</a:t>
            </a:r>
            <a:endParaRPr lang="en-US" sz="1150" dirty="0"/>
          </a:p>
        </p:txBody>
      </p:sp>
      <p:sp>
        <p:nvSpPr>
          <p:cNvPr id="37" name="Text 35"/>
          <p:cNvSpPr/>
          <p:nvPr/>
        </p:nvSpPr>
        <p:spPr>
          <a:xfrm>
            <a:off x="4557674" y="4773168"/>
            <a:ext cx="3076346" cy="1060704"/>
          </a:xfrm>
          <a:prstGeom prst="rect">
            <a:avLst/>
          </a:prstGeom>
          <a:noFill/>
          <a:ln/>
        </p:spPr>
        <p:txBody>
          <a:bodyPr wrap="square" lIns="0" tIns="0" rIns="0" bIns="0" rtlCol="0" anchor="ctr"/>
          <a:lstStyle/>
          <a:p>
            <a:pPr indent="0" marL="0">
              <a:lnSpc>
                <a:spcPts val="1500"/>
              </a:lnSpc>
              <a:buNone/>
            </a:pPr>
            <a:r>
              <a:rPr lang="en-US" sz="1000" dirty="0">
                <a:solidFill>
                  <a:srgbClr val="C4D0D6"/>
                </a:solidFill>
                <a:latin typeface="Meiryo" pitchFamily="34" charset="0"/>
                <a:ea typeface="Meiryo" pitchFamily="34" charset="-122"/>
                <a:cs typeface="Meiryo" pitchFamily="34" charset="-120"/>
              </a:rPr>
              <a:t>サウンドの送受信や減衰量の計算は IC 内のファームウェアが担当し、どの相手を選ぶかの判断はホスト側、という分担が一般的。境界は製品ごとに違うのでデータシート確認が必須。</a:t>
            </a:r>
            <a:endParaRPr lang="en-US" sz="1000" dirty="0"/>
          </a:p>
        </p:txBody>
      </p:sp>
      <p:sp>
        <p:nvSpPr>
          <p:cNvPr id="38" name="Shape 36"/>
          <p:cNvSpPr/>
          <p:nvPr/>
        </p:nvSpPr>
        <p:spPr>
          <a:xfrm>
            <a:off x="8127797" y="4261104"/>
            <a:ext cx="3515258" cy="1700784"/>
          </a:xfrm>
          <a:prstGeom prst="roundRect">
            <a:avLst>
              <a:gd name="adj" fmla="val 3226"/>
            </a:avLst>
          </a:prstGeom>
          <a:solidFill>
            <a:srgbClr val="17323F"/>
          </a:solidFill>
          <a:ln w="12700">
            <a:solidFill>
              <a:srgbClr val="2C4A58"/>
            </a:solidFill>
            <a:prstDash val="solid"/>
          </a:ln>
        </p:spPr>
      </p:sp>
      <p:sp>
        <p:nvSpPr>
          <p:cNvPr id="39" name="Text 37"/>
          <p:cNvSpPr/>
          <p:nvPr/>
        </p:nvSpPr>
        <p:spPr>
          <a:xfrm>
            <a:off x="8347253" y="4443984"/>
            <a:ext cx="3076346" cy="292608"/>
          </a:xfrm>
          <a:prstGeom prst="rect">
            <a:avLst/>
          </a:prstGeom>
          <a:noFill/>
          <a:ln/>
        </p:spPr>
        <p:txBody>
          <a:bodyPr wrap="square" lIns="0" tIns="0" rIns="0" bIns="0" rtlCol="0" anchor="ctr"/>
          <a:lstStyle/>
          <a:p>
            <a:pPr indent="0" marL="0">
              <a:buNone/>
            </a:pPr>
            <a:r>
              <a:rPr lang="en-US" sz="1150" b="1" dirty="0">
                <a:solidFill>
                  <a:srgbClr val="BBE04A"/>
                </a:solidFill>
                <a:latin typeface="Meiryo" pitchFamily="34" charset="0"/>
                <a:ea typeface="Meiryo" pitchFamily="34" charset="-122"/>
                <a:cs typeface="Meiryo" pitchFamily="34" charset="-120"/>
              </a:rPr>
              <a:t>設定は PIB（不揮発）に持つ</a:t>
            </a:r>
            <a:endParaRPr lang="en-US" sz="1150" dirty="0"/>
          </a:p>
        </p:txBody>
      </p:sp>
      <p:sp>
        <p:nvSpPr>
          <p:cNvPr id="40" name="Text 38"/>
          <p:cNvSpPr/>
          <p:nvPr/>
        </p:nvSpPr>
        <p:spPr>
          <a:xfrm>
            <a:off x="8347253" y="4773168"/>
            <a:ext cx="3076346" cy="1060704"/>
          </a:xfrm>
          <a:prstGeom prst="rect">
            <a:avLst/>
          </a:prstGeom>
          <a:noFill/>
          <a:ln/>
        </p:spPr>
        <p:txBody>
          <a:bodyPr wrap="square" lIns="0" tIns="0" rIns="0" bIns="0" rtlCol="0" anchor="ctr"/>
          <a:lstStyle/>
          <a:p>
            <a:pPr indent="0" marL="0">
              <a:lnSpc>
                <a:spcPts val="1500"/>
              </a:lnSpc>
              <a:buNone/>
            </a:pPr>
            <a:r>
              <a:rPr lang="en-US" sz="1000" dirty="0">
                <a:solidFill>
                  <a:srgbClr val="C4D0D6"/>
                </a:solidFill>
                <a:latin typeface="Meiryo" pitchFamily="34" charset="0"/>
                <a:ea typeface="Meiryo" pitchFamily="34" charset="-122"/>
                <a:cs typeface="Meiryo" pitchFamily="34" charset="-120"/>
              </a:rPr>
              <a:t>MAC アドレス、送信 PSD（出力マスク）、EV側／EVSE側のどちらとして動くか、などをパラメータブロックで設定。量産時の書き込み工程まで含めて設計する。</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EVのPLC-IC入門</dc:title>
  <dc:subject>EVのPLC-IC入門 / CC BY 4.0</dc:subject>
  <dc:creator>Mr.hoge</dc:creator>
  <cp:lastModifiedBy>Mr.hoge</cp:lastModifiedBy>
  <cp:revision>1</cp:revision>
  <dcterms:created xsi:type="dcterms:W3CDTF">2026-08-31T13:38:06Z</dcterms:created>
  <dcterms:modified xsi:type="dcterms:W3CDTF">2026-08-31T13:38:06Z</dcterms:modified>
</cp:coreProperties>
</file>