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最終回です。ここまで4回で、何が起きているか、そしてそれをやっている部品まで見てきました。
今日は3つやります。プログラムを書く側から見るとどうなっているのか。現場で実際によく起きるトラブル。そして、充電以外での使われ方と、これからの動き。
最後に、5回ぶんの総まとめもします。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では、なぜ車全体には広がっていないのか。向き不向きがはっきりしているからです。
左が向いている場面。動く部分や着け外しする部分をまたぐとき。あとから追加する装置。つなぐ相手の数が多いとき。必要な情報量が少ないとき。
右が向いていない理由。電源線はノイズがひどい。安全に関わる部分では確実さの証明に手間がかかる。ほかの通信方式がすでに十分安くて枯れている。部品が増えるぶん基板も法規対応も増える。
下にまとめました。電力線通信は「線を引けない特別な場所」に効く特効薬であって、車全体を作り替える主役ではない。
そして、充電の通信は、まさにその「線を引けない場所」の代表例だったわけです。第1回でやった、コネクタに線を増やせないという話につながります。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最後に、これからの話です。
1つめがいちばん大きな力です。規制が実装を引っ張っています。欧州では、公共の充電器にこの通信への対応を求める動きが年を追って強まっています。「対応していないと設置できない」という形なので、メーカー側も対応せざるを得ない。技術が先ではなく、ルールが先に動いている分野なんですね。
2つめ。2022年に新しい版の規格が出ました。暗号がより強いものに変わり、車から家や電力網へ電気を戻す双方向のやり取りにも対応しました。災害時に車から家へ電気を送る、という話を聞いたことがあるかもしれません。あれです。
3つめ。北米では、テスラ由来の別の形のコネクタへ移行が進んでいます。ただし、CP線に信号を重ねるという枠組み自体は同じです。チップも両方に対応しています。
4つめ。トラックやバス向けに、桁違いに大きな電力を扱う充電方式が検討されています。その通信をどうするかは、まだ議論の途中で、正直なところ情報が固まっていません。断定せずに追いかけるのがよいと思います。
下にも書きましたが、規制の内容や時期は国や条件によって細かく違います。必ず最新の資料で確認してください。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今日の言葉です。
Plug &amp; Charge。挿すだけ充電。
証明書。車の中の電子的な身分証明書。運用が重い。
状態の管理。3つの状態を同時に追う処理。
下の段。方言、つまり相互接続性の問題。実機を持ち寄るしかない。
ハーネス。車の中の電線の束。
双方向充電。車から電気を戻すこと。
5回ぶん、あわせて30個ほどの言葉が出てきました。全部は覚えなくて構いません。「聞いたことがある」というだけで、次に資料を読むときの入りやすさがまったく違います。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5回ぶんを1枚にまとめました。
1、急速充電には細かい相談が要る。でも使える線はCP1本だけ。だからその線に信号を重ねた。
2、混ざらないのは速さが違うから。ゆっくりの合図と、とても速い信号。方式の名前はGreen PHY。
3、相手は声の大きさで決める。その手続きがSLAC。その後は普通のインターネットと同じ。
4、それをやっているのがPLC-IC。8ミリ角の小さなチップと、まわりの部品。
5、難しいのはチップの外側。証明書の運用、他社との噛み合わせ、ノイズ。
この5行が言えれば、EVの充電通信についてだいたい分かっている人です。
5回、おつかれさまでした。</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最後に、もっと知りたくなった方への案内です。無理に全部やる必要はありません。
1つめ、まずは実物を見に行く。これがいちばんおすすめです。充電スタンドで実際にケーブルを挿すところを見てください。「今、5%の合図が出て、SLACが終わって、絶縁検査をしているんだな」と思いながら見ると、まったく違って見えます。待たされている数秒の意味が分かるようになります。
2つめ、規格の名前を覚えておく。IEC 61851が点滅の合図、ISO 15118が通信の中身、DIN 70121がその古い版。この3つを知っていれば、社内の資料や他社の説明を読むときに迷いません。
3つめ、プログラムが読める方には、公開されている実装を動かしてみるのが近道です。
4つめ。証明書の運用、法規への適合、安全に関わる設計。この3つは社内だけで決めきれないことが多いので、早めに詳しい人を巻き込んでください。それが結局いちばん速い進め方です。
5回にわたって、ありがとうございました。質問があればいつでもどうぞ。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最後に、この資料の扱いについてです。
クリエイティブ・コモンズの表示ライセンス、CC BY 4.0 で公開しています。
学校の授業でも、会社の勉強会でも、自由に使っていただけます。営利か非営利かも問いません。一部だけ抜き出す、順番を変える、直す、翻訳する。すべて自由です。配り直すのも自由です。
お願いはひとつだけで、出典を書いてください。下の枠の書き方をそのまま使っていただければ大丈夫です。
右側は注意書きです。特に上の2つ。
規格の数値は改訂で変わることがあるので、実際の開発では必ず最新の規格書で確認してください。
それから、この資料はどこかの企業や団体の公式見解ではありません。学習用にまとめたものです。
内容の誤りに気づかれたら、ぜひ教えてください。直した版を公開します。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いよいよ5回目、最終回です。
ここまでお付き合いいただき、ありがとうございました。今日で全体がつながるはずです。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前回のおさらいです。PLC-ICはLANカードに近い小さなチップ。選ぶ基準は速さより長く買えるか。信号はあえて弱くする。
今日のゴールは3つ。
1つめ、ソフト側の仕事の全体像。
2つめ、よくあるトラブル。ここが今日いちばん実用的なところです。
3つめ、これからの動き。この分野が今どこへ向かっているか。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プログラムを書く側から見ると、どう見えているか。結論から言うと、驚くほど普通です。
1つめ。ただの通信の口に見えます。パソコンにLANの口が1つ増えたのと同じ扱いです。よく使われているLinuxという基本ソフトには、代表的なチップ用の部品が最初から入っているので、挿せばネットワークとして認識されます。
2つめ。その上はごく普通のプログラムです。住所を決めて、相手を探して、通信路を開いて、暗号をかける。ウェブサイトを作るときとほとんど同じ道具立てで書けます。
3つめ。特殊なのは最初のSLACのところだけ。そこも、チップが半分やってくれます。
下に書いたのが、意外に思われるところです。自動車の通信と聞くと専用の特殊な技術が必要そうに思えますし、実際CANのような車専用の通信もあります。ところが充電の通信に関しては、中身はインターネットとほぼ同じなんです。ウェブの開発経験がある人のほうが、話が早いことすらあ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では、どこを自分で作り、どこを借りるか。
左の表の右端に、開発の手間の目安を書きました。中、小、大とあります。
上の2つ、相手を決める処理と相手を探す処理は、比較的軽いです。決まった順番どおりにやればいいので。ただし時間の決まりを守ることが大事です。
問題は下の3つ、いずれも「大」です。
暗号と身分証明書。これは次のページで詳しく説明しますが、作ることより運用を考えるほうが大変です。
メッセージの読み書き。やり取りする文章を決められた形に変換する部分ですが、これは手書きせず、自動生成の道具を使うのが鉄則です。手で書くと必ず間違えます。
状態の管理。今どの段階かを3種類同時に管理する必要があります。CP線の状態、通信の状態、充電の手順の状態。この3つです。異常が起きたときの作り込みが、そのまま製品の品質になります。
右側に、借りられるものを書きました。この分野には無料で公開されている実装があります。そのまま製品に使うかは別として、規格書を読んでも分からないときに動くコードを見られるのは大きな助け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最近のEVで「ケーブルを挿すだけで充電が始まって、あとから請求が来る」というものがあります。Plug &amp; Charge、プラグ・アンド・チャージと呼ばれるしくみです。
これまでは、カードをかざす、アプリを開く、といったひと手間がありました。それが要らなくなります。
どうやっているかというと、会社の入館証のようなものが車の中に入っているイメージです。ゲートにかざすと本人かどうかが自動で確かめられて扉が開く。あれと同じことが起きています。
その入館証にあたるものを、証明書といいます。
右側に3つ注意点を書きました。
1つめ。入館証は、発行して、期限が来たら更新して、紛失したら無効にする必要があります。証明書もまったく同じで、この運用がとても重いんです。
2つめが面白いところで、車の時計が狂うだけで失敗します。期限内かどうかを確かめるので、時計がずれていると有効な証明書まで無効と判定されてしまう。実際によくある不具合です。
3つめ。証明書のしくみは社内だけで完結しません。発行元との契約や運用の設計が必要になるので、実際にやるとなったら、詳しい人に相談するのが近道です。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ここからが今日いちばん実用的なところです。現場でよく起きるトラブルを6つ挙げます。まず前半3つ。
1つめ。そもそも合図が出ていない。これがいちばん多い原因です。第2回でやった5%の点滅が出ていない、あるいは電圧が正しい値になっていない。ここが出ていなければ、その先は何も始まりません。
2つめ。相手選びに失敗している。信号が弱すぎて選ばれないか、強すぎて隣と間違えるか。第4回でやった減衰の数字を見れば、どちらなのかが分かります。
3つめ。充電を始めた途端に切れる。これはほぼノイズです。停まっているときは通るのに、電気を流し始めると切れる。この症状なら、まずノイズを疑ってください。
下に疑う順番を書きました。合図、信号の強さ、ノイズ。この3つで実際の不具合のかなりの部分が説明できます。
大事なのは、プログラムを疑うのはそのあとで十分だ、ということです。ソフトの人が延々とプログラムを見直していたら、原因はコネクタの接触不良だった、というのはよくある話です。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後半3つです。こちらは少し性質の違う問題です。
4つめ。返事が遅くて切られる。第3回でやった時間の決まりですね。車の中の処理が重くて返事が遅れると、会話ごと打ち切られます。重い処理は後回しにして、返事だけ先に返す作りが必要です。
5つめ。メーカーごとの方言。同じ規格でも、会社によって解釈が微妙に違うことがあります。自社の試験機では動くのに、よその充電器では動かない。これがいちばんやっかいです。
これは机の上では潰せません。実機を持ち寄る試験会が世界各地で開かれているので、そこに出るのが結局いちばん早いです。
6つめ。記録が残っていない。CP線の上の通信は、ふだん使っている車の検査ツールでは一切見えません。専用の装置を用意するか、記録を残すしくみを設計の最初から入れておかないと、あとから原因を追えません。
右下に、設計のときにやっておくべきことを3つ書きました。どれも、あとから足すのが大変なものばかりです。最初から入れておいてください。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ここまでずっと充電の話をしてきましたが、車の中でも電力線通信を使う話があるので、参考までに触れておきます。
狙いはただ一つ、配線を減らすことです。
1つめ、12ボルトの電源線に載せる。照明やセンサ、エアコンの操作などに使えます。速さは控えめですが、信号線を1本も引かずに済むのが利点です。
2つめ、トラックと荷台のあいだ。北米の大型トラックでは、荷台のブレーキ警告灯の情報を電源線に載せて送っています。荷台は切り離したりつないだりするので、信号線を増やすのが本当に難しいんですね。昔からある実用例です。
3つめ、電池の見張り。今は専用の線でつないでいますが、そこを電源線経由にする提案があります。ただ、まだ広くは使われていません。
下に、なぜ配線を減らすことが大事なのかを書きました。車の中の電線の束は、1台ぶんで数十キロの重さになり、部品の中でも高価なものの一つです。しかもEVは高い電圧の系統と普通の電圧の系統の両方があるので、配線は増える一方。だから、線を1本でも減らせる技術には常に強い需要があ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822960" y="5888736"/>
            <a:ext cx="118872" cy="164592"/>
          </a:xfrm>
          <a:prstGeom prst="rect">
            <a:avLst/>
          </a:prstGeom>
          <a:solidFill>
            <a:srgbClr val="86B23C">
              <a:alpha val="70000"/>
            </a:srgbClr>
          </a:solidFill>
          <a:ln w="12700">
            <a:solidFill>
              <a:srgbClr val="86B23C"/>
            </a:solidFill>
            <a:prstDash val="solid"/>
          </a:ln>
        </p:spPr>
      </p:sp>
      <p:sp>
        <p:nvSpPr>
          <p:cNvPr id="3" name="Shape 1"/>
          <p:cNvSpPr/>
          <p:nvPr/>
        </p:nvSpPr>
        <p:spPr>
          <a:xfrm>
            <a:off x="1056132" y="5555894"/>
            <a:ext cx="118872" cy="497434"/>
          </a:xfrm>
          <a:prstGeom prst="rect">
            <a:avLst/>
          </a:prstGeom>
          <a:solidFill>
            <a:srgbClr val="86B23C">
              <a:alpha val="34000"/>
            </a:srgbClr>
          </a:solidFill>
          <a:ln w="12700">
            <a:solidFill>
              <a:srgbClr val="86B23C"/>
            </a:solidFill>
            <a:prstDash val="solid"/>
          </a:ln>
        </p:spPr>
      </p:sp>
      <p:sp>
        <p:nvSpPr>
          <p:cNvPr id="4" name="Shape 2"/>
          <p:cNvSpPr/>
          <p:nvPr/>
        </p:nvSpPr>
        <p:spPr>
          <a:xfrm>
            <a:off x="1289304" y="5746090"/>
            <a:ext cx="118872" cy="307238"/>
          </a:xfrm>
          <a:prstGeom prst="rect">
            <a:avLst/>
          </a:prstGeom>
          <a:solidFill>
            <a:srgbClr val="86B23C">
              <a:alpha val="34000"/>
            </a:srgbClr>
          </a:solidFill>
          <a:ln w="12700">
            <a:solidFill>
              <a:srgbClr val="86B23C"/>
            </a:solidFill>
            <a:prstDash val="solid"/>
          </a:ln>
        </p:spPr>
      </p:sp>
      <p:sp>
        <p:nvSpPr>
          <p:cNvPr id="5" name="Shape 3"/>
          <p:cNvSpPr/>
          <p:nvPr/>
        </p:nvSpPr>
        <p:spPr>
          <a:xfrm>
            <a:off x="1522476" y="5413248"/>
            <a:ext cx="118872" cy="640080"/>
          </a:xfrm>
          <a:prstGeom prst="rect">
            <a:avLst/>
          </a:prstGeom>
          <a:solidFill>
            <a:srgbClr val="86B23C">
              <a:alpha val="70000"/>
            </a:srgbClr>
          </a:solidFill>
          <a:ln w="12700">
            <a:solidFill>
              <a:srgbClr val="86B23C"/>
            </a:solidFill>
            <a:prstDash val="solid"/>
          </a:ln>
        </p:spPr>
      </p:sp>
      <p:sp>
        <p:nvSpPr>
          <p:cNvPr id="6" name="Shape 4"/>
          <p:cNvSpPr/>
          <p:nvPr/>
        </p:nvSpPr>
        <p:spPr>
          <a:xfrm>
            <a:off x="1755648" y="5603443"/>
            <a:ext cx="118872" cy="449885"/>
          </a:xfrm>
          <a:prstGeom prst="rect">
            <a:avLst/>
          </a:prstGeom>
          <a:solidFill>
            <a:srgbClr val="86B23C">
              <a:alpha val="34000"/>
            </a:srgbClr>
          </a:solidFill>
          <a:ln w="12700">
            <a:solidFill>
              <a:srgbClr val="86B23C"/>
            </a:solidFill>
            <a:prstDash val="solid"/>
          </a:ln>
        </p:spPr>
      </p:sp>
      <p:sp>
        <p:nvSpPr>
          <p:cNvPr id="7" name="Shape 5"/>
          <p:cNvSpPr/>
          <p:nvPr/>
        </p:nvSpPr>
        <p:spPr>
          <a:xfrm>
            <a:off x="1988820" y="5793638"/>
            <a:ext cx="118872" cy="259690"/>
          </a:xfrm>
          <a:prstGeom prst="rect">
            <a:avLst/>
          </a:prstGeom>
          <a:solidFill>
            <a:srgbClr val="86B23C">
              <a:alpha val="34000"/>
            </a:srgbClr>
          </a:solidFill>
          <a:ln w="12700">
            <a:solidFill>
              <a:srgbClr val="86B23C"/>
            </a:solidFill>
            <a:prstDash val="solid"/>
          </a:ln>
        </p:spPr>
      </p:sp>
      <p:sp>
        <p:nvSpPr>
          <p:cNvPr id="8" name="Shape 6"/>
          <p:cNvSpPr/>
          <p:nvPr/>
        </p:nvSpPr>
        <p:spPr>
          <a:xfrm>
            <a:off x="2221992" y="5460797"/>
            <a:ext cx="118872" cy="592531"/>
          </a:xfrm>
          <a:prstGeom prst="rect">
            <a:avLst/>
          </a:prstGeom>
          <a:solidFill>
            <a:srgbClr val="86B23C">
              <a:alpha val="70000"/>
            </a:srgbClr>
          </a:solidFill>
          <a:ln w="12700">
            <a:solidFill>
              <a:srgbClr val="86B23C"/>
            </a:solidFill>
            <a:prstDash val="solid"/>
          </a:ln>
        </p:spPr>
      </p:sp>
      <p:sp>
        <p:nvSpPr>
          <p:cNvPr id="9" name="Shape 7"/>
          <p:cNvSpPr/>
          <p:nvPr/>
        </p:nvSpPr>
        <p:spPr>
          <a:xfrm>
            <a:off x="2455164" y="5650992"/>
            <a:ext cx="118872" cy="402336"/>
          </a:xfrm>
          <a:prstGeom prst="rect">
            <a:avLst/>
          </a:prstGeom>
          <a:solidFill>
            <a:srgbClr val="86B23C">
              <a:alpha val="34000"/>
            </a:srgbClr>
          </a:solidFill>
          <a:ln w="12700">
            <a:solidFill>
              <a:srgbClr val="86B23C"/>
            </a:solidFill>
            <a:prstDash val="solid"/>
          </a:ln>
        </p:spPr>
      </p:sp>
      <p:sp>
        <p:nvSpPr>
          <p:cNvPr id="10" name="Shape 8"/>
          <p:cNvSpPr/>
          <p:nvPr/>
        </p:nvSpPr>
        <p:spPr>
          <a:xfrm>
            <a:off x="2688336" y="5841187"/>
            <a:ext cx="118872" cy="212141"/>
          </a:xfrm>
          <a:prstGeom prst="rect">
            <a:avLst/>
          </a:prstGeom>
          <a:solidFill>
            <a:srgbClr val="86B23C">
              <a:alpha val="34000"/>
            </a:srgbClr>
          </a:solidFill>
          <a:ln w="12700">
            <a:solidFill>
              <a:srgbClr val="86B23C"/>
            </a:solidFill>
            <a:prstDash val="solid"/>
          </a:ln>
        </p:spPr>
      </p:sp>
      <p:sp>
        <p:nvSpPr>
          <p:cNvPr id="11" name="Shape 9"/>
          <p:cNvSpPr/>
          <p:nvPr/>
        </p:nvSpPr>
        <p:spPr>
          <a:xfrm>
            <a:off x="2921508" y="5508346"/>
            <a:ext cx="118872" cy="544982"/>
          </a:xfrm>
          <a:prstGeom prst="rect">
            <a:avLst/>
          </a:prstGeom>
          <a:solidFill>
            <a:srgbClr val="86B23C">
              <a:alpha val="70000"/>
            </a:srgbClr>
          </a:solidFill>
          <a:ln w="12700">
            <a:solidFill>
              <a:srgbClr val="86B23C"/>
            </a:solidFill>
            <a:prstDash val="solid"/>
          </a:ln>
        </p:spPr>
      </p:sp>
      <p:sp>
        <p:nvSpPr>
          <p:cNvPr id="12" name="Shape 10"/>
          <p:cNvSpPr/>
          <p:nvPr/>
        </p:nvSpPr>
        <p:spPr>
          <a:xfrm>
            <a:off x="3154680" y="5698541"/>
            <a:ext cx="118872" cy="354787"/>
          </a:xfrm>
          <a:prstGeom prst="rect">
            <a:avLst/>
          </a:prstGeom>
          <a:solidFill>
            <a:srgbClr val="86B23C">
              <a:alpha val="34000"/>
            </a:srgbClr>
          </a:solidFill>
          <a:ln w="12700">
            <a:solidFill>
              <a:srgbClr val="86B23C"/>
            </a:solidFill>
            <a:prstDash val="solid"/>
          </a:ln>
        </p:spPr>
      </p:sp>
      <p:sp>
        <p:nvSpPr>
          <p:cNvPr id="13" name="Shape 11"/>
          <p:cNvSpPr/>
          <p:nvPr/>
        </p:nvSpPr>
        <p:spPr>
          <a:xfrm>
            <a:off x="3387852" y="5888736"/>
            <a:ext cx="118872" cy="164592"/>
          </a:xfrm>
          <a:prstGeom prst="rect">
            <a:avLst/>
          </a:prstGeom>
          <a:solidFill>
            <a:srgbClr val="86B23C">
              <a:alpha val="34000"/>
            </a:srgbClr>
          </a:solidFill>
          <a:ln w="12700">
            <a:solidFill>
              <a:srgbClr val="86B23C"/>
            </a:solidFill>
            <a:prstDash val="solid"/>
          </a:ln>
        </p:spPr>
      </p:sp>
      <p:sp>
        <p:nvSpPr>
          <p:cNvPr id="14" name="Shape 12"/>
          <p:cNvSpPr/>
          <p:nvPr/>
        </p:nvSpPr>
        <p:spPr>
          <a:xfrm>
            <a:off x="3621024" y="5555894"/>
            <a:ext cx="118872" cy="497434"/>
          </a:xfrm>
          <a:prstGeom prst="rect">
            <a:avLst/>
          </a:prstGeom>
          <a:solidFill>
            <a:srgbClr val="86B23C">
              <a:alpha val="70000"/>
            </a:srgbClr>
          </a:solidFill>
          <a:ln w="12700">
            <a:solidFill>
              <a:srgbClr val="86B23C"/>
            </a:solidFill>
            <a:prstDash val="solid"/>
          </a:ln>
        </p:spPr>
      </p:sp>
      <p:sp>
        <p:nvSpPr>
          <p:cNvPr id="15" name="Shape 13"/>
          <p:cNvSpPr/>
          <p:nvPr/>
        </p:nvSpPr>
        <p:spPr>
          <a:xfrm>
            <a:off x="3854196" y="5746090"/>
            <a:ext cx="118872" cy="307238"/>
          </a:xfrm>
          <a:prstGeom prst="rect">
            <a:avLst/>
          </a:prstGeom>
          <a:solidFill>
            <a:srgbClr val="86B23C">
              <a:alpha val="34000"/>
            </a:srgbClr>
          </a:solidFill>
          <a:ln w="12700">
            <a:solidFill>
              <a:srgbClr val="86B23C"/>
            </a:solidFill>
            <a:prstDash val="solid"/>
          </a:ln>
        </p:spPr>
      </p:sp>
      <p:sp>
        <p:nvSpPr>
          <p:cNvPr id="16" name="Shape 14"/>
          <p:cNvSpPr/>
          <p:nvPr/>
        </p:nvSpPr>
        <p:spPr>
          <a:xfrm>
            <a:off x="4087368" y="5413248"/>
            <a:ext cx="118872" cy="640080"/>
          </a:xfrm>
          <a:prstGeom prst="rect">
            <a:avLst/>
          </a:prstGeom>
          <a:solidFill>
            <a:srgbClr val="86B23C">
              <a:alpha val="34000"/>
            </a:srgbClr>
          </a:solidFill>
          <a:ln w="12700">
            <a:solidFill>
              <a:srgbClr val="86B23C"/>
            </a:solidFill>
            <a:prstDash val="solid"/>
          </a:ln>
        </p:spPr>
      </p:sp>
      <p:sp>
        <p:nvSpPr>
          <p:cNvPr id="17" name="Shape 15"/>
          <p:cNvSpPr/>
          <p:nvPr/>
        </p:nvSpPr>
        <p:spPr>
          <a:xfrm>
            <a:off x="4320540" y="5603443"/>
            <a:ext cx="118872" cy="449885"/>
          </a:xfrm>
          <a:prstGeom prst="rect">
            <a:avLst/>
          </a:prstGeom>
          <a:solidFill>
            <a:srgbClr val="86B23C">
              <a:alpha val="70000"/>
            </a:srgbClr>
          </a:solidFill>
          <a:ln w="12700">
            <a:solidFill>
              <a:srgbClr val="86B23C"/>
            </a:solidFill>
            <a:prstDash val="solid"/>
          </a:ln>
        </p:spPr>
      </p:sp>
      <p:sp>
        <p:nvSpPr>
          <p:cNvPr id="18" name="Shape 16"/>
          <p:cNvSpPr/>
          <p:nvPr/>
        </p:nvSpPr>
        <p:spPr>
          <a:xfrm>
            <a:off x="4553712" y="5793638"/>
            <a:ext cx="118872" cy="259690"/>
          </a:xfrm>
          <a:prstGeom prst="rect">
            <a:avLst/>
          </a:prstGeom>
          <a:solidFill>
            <a:srgbClr val="86B23C">
              <a:alpha val="34000"/>
            </a:srgbClr>
          </a:solidFill>
          <a:ln w="12700">
            <a:solidFill>
              <a:srgbClr val="86B23C"/>
            </a:solidFill>
            <a:prstDash val="solid"/>
          </a:ln>
        </p:spPr>
      </p:sp>
      <p:sp>
        <p:nvSpPr>
          <p:cNvPr id="19" name="Shape 17"/>
          <p:cNvSpPr/>
          <p:nvPr/>
        </p:nvSpPr>
        <p:spPr>
          <a:xfrm>
            <a:off x="4786884" y="5460797"/>
            <a:ext cx="118872" cy="592531"/>
          </a:xfrm>
          <a:prstGeom prst="rect">
            <a:avLst/>
          </a:prstGeom>
          <a:solidFill>
            <a:srgbClr val="86B23C">
              <a:alpha val="34000"/>
            </a:srgbClr>
          </a:solidFill>
          <a:ln w="12700">
            <a:solidFill>
              <a:srgbClr val="86B23C"/>
            </a:solidFill>
            <a:prstDash val="solid"/>
          </a:ln>
        </p:spPr>
      </p:sp>
      <p:sp>
        <p:nvSpPr>
          <p:cNvPr id="20" name="Shape 18"/>
          <p:cNvSpPr/>
          <p:nvPr/>
        </p:nvSpPr>
        <p:spPr>
          <a:xfrm>
            <a:off x="5020056" y="5650992"/>
            <a:ext cx="118872" cy="402336"/>
          </a:xfrm>
          <a:prstGeom prst="rect">
            <a:avLst/>
          </a:prstGeom>
          <a:solidFill>
            <a:srgbClr val="86B23C">
              <a:alpha val="70000"/>
            </a:srgbClr>
          </a:solidFill>
          <a:ln w="12700">
            <a:solidFill>
              <a:srgbClr val="86B23C"/>
            </a:solidFill>
            <a:prstDash val="solid"/>
          </a:ln>
        </p:spPr>
      </p:sp>
      <p:sp>
        <p:nvSpPr>
          <p:cNvPr id="21" name="Shape 19"/>
          <p:cNvSpPr/>
          <p:nvPr/>
        </p:nvSpPr>
        <p:spPr>
          <a:xfrm>
            <a:off x="5253228" y="5841187"/>
            <a:ext cx="118872" cy="212141"/>
          </a:xfrm>
          <a:prstGeom prst="rect">
            <a:avLst/>
          </a:prstGeom>
          <a:solidFill>
            <a:srgbClr val="86B23C">
              <a:alpha val="34000"/>
            </a:srgbClr>
          </a:solidFill>
          <a:ln w="12700">
            <a:solidFill>
              <a:srgbClr val="86B23C"/>
            </a:solidFill>
            <a:prstDash val="solid"/>
          </a:ln>
        </p:spPr>
      </p:sp>
      <p:sp>
        <p:nvSpPr>
          <p:cNvPr id="22" name="Shape 20"/>
          <p:cNvSpPr/>
          <p:nvPr/>
        </p:nvSpPr>
        <p:spPr>
          <a:xfrm>
            <a:off x="5486400" y="5508346"/>
            <a:ext cx="118872" cy="544982"/>
          </a:xfrm>
          <a:prstGeom prst="rect">
            <a:avLst/>
          </a:prstGeom>
          <a:solidFill>
            <a:srgbClr val="86B23C">
              <a:alpha val="34000"/>
            </a:srgbClr>
          </a:solidFill>
          <a:ln w="12700">
            <a:solidFill>
              <a:srgbClr val="86B23C"/>
            </a:solidFill>
            <a:prstDash val="solid"/>
          </a:ln>
        </p:spPr>
      </p:sp>
      <p:sp>
        <p:nvSpPr>
          <p:cNvPr id="23" name="Shape 21"/>
          <p:cNvSpPr/>
          <p:nvPr/>
        </p:nvSpPr>
        <p:spPr>
          <a:xfrm>
            <a:off x="5719572" y="5698541"/>
            <a:ext cx="118872" cy="354787"/>
          </a:xfrm>
          <a:prstGeom prst="rect">
            <a:avLst/>
          </a:prstGeom>
          <a:solidFill>
            <a:srgbClr val="86B23C">
              <a:alpha val="70000"/>
            </a:srgbClr>
          </a:solidFill>
          <a:ln w="12700">
            <a:solidFill>
              <a:srgbClr val="86B23C"/>
            </a:solidFill>
            <a:prstDash val="solid"/>
          </a:ln>
        </p:spPr>
      </p:sp>
      <p:sp>
        <p:nvSpPr>
          <p:cNvPr id="24" name="Shape 22"/>
          <p:cNvSpPr/>
          <p:nvPr/>
        </p:nvSpPr>
        <p:spPr>
          <a:xfrm>
            <a:off x="5952744" y="5888736"/>
            <a:ext cx="118872" cy="164592"/>
          </a:xfrm>
          <a:prstGeom prst="rect">
            <a:avLst/>
          </a:prstGeom>
          <a:solidFill>
            <a:srgbClr val="86B23C">
              <a:alpha val="34000"/>
            </a:srgbClr>
          </a:solidFill>
          <a:ln w="12700">
            <a:solidFill>
              <a:srgbClr val="86B23C"/>
            </a:solidFill>
            <a:prstDash val="solid"/>
          </a:ln>
        </p:spPr>
      </p:sp>
      <p:sp>
        <p:nvSpPr>
          <p:cNvPr id="25" name="Shape 23"/>
          <p:cNvSpPr/>
          <p:nvPr/>
        </p:nvSpPr>
        <p:spPr>
          <a:xfrm>
            <a:off x="6185916" y="5555894"/>
            <a:ext cx="118872" cy="497434"/>
          </a:xfrm>
          <a:prstGeom prst="rect">
            <a:avLst/>
          </a:prstGeom>
          <a:solidFill>
            <a:srgbClr val="86B23C">
              <a:alpha val="34000"/>
            </a:srgbClr>
          </a:solidFill>
          <a:ln w="12700">
            <a:solidFill>
              <a:srgbClr val="86B23C"/>
            </a:solidFill>
            <a:prstDash val="solid"/>
          </a:ln>
        </p:spPr>
      </p:sp>
      <p:sp>
        <p:nvSpPr>
          <p:cNvPr id="26" name="Shape 24"/>
          <p:cNvSpPr/>
          <p:nvPr/>
        </p:nvSpPr>
        <p:spPr>
          <a:xfrm>
            <a:off x="6419088" y="5746090"/>
            <a:ext cx="118872" cy="307238"/>
          </a:xfrm>
          <a:prstGeom prst="rect">
            <a:avLst/>
          </a:prstGeom>
          <a:solidFill>
            <a:srgbClr val="86B23C">
              <a:alpha val="70000"/>
            </a:srgbClr>
          </a:solidFill>
          <a:ln w="12700">
            <a:solidFill>
              <a:srgbClr val="86B23C"/>
            </a:solidFill>
            <a:prstDash val="solid"/>
          </a:ln>
        </p:spPr>
      </p:sp>
      <p:sp>
        <p:nvSpPr>
          <p:cNvPr id="27" name="Shape 25"/>
          <p:cNvSpPr/>
          <p:nvPr/>
        </p:nvSpPr>
        <p:spPr>
          <a:xfrm>
            <a:off x="6652260" y="5413248"/>
            <a:ext cx="118872" cy="640080"/>
          </a:xfrm>
          <a:prstGeom prst="rect">
            <a:avLst/>
          </a:prstGeom>
          <a:solidFill>
            <a:srgbClr val="86B23C">
              <a:alpha val="34000"/>
            </a:srgbClr>
          </a:solidFill>
          <a:ln w="12700">
            <a:solidFill>
              <a:srgbClr val="86B23C"/>
            </a:solidFill>
            <a:prstDash val="solid"/>
          </a:ln>
        </p:spPr>
      </p:sp>
      <p:sp>
        <p:nvSpPr>
          <p:cNvPr id="28" name="Shape 26"/>
          <p:cNvSpPr/>
          <p:nvPr/>
        </p:nvSpPr>
        <p:spPr>
          <a:xfrm>
            <a:off x="6885432" y="5603443"/>
            <a:ext cx="118872" cy="449885"/>
          </a:xfrm>
          <a:prstGeom prst="rect">
            <a:avLst/>
          </a:prstGeom>
          <a:solidFill>
            <a:srgbClr val="86B23C">
              <a:alpha val="34000"/>
            </a:srgbClr>
          </a:solidFill>
          <a:ln w="12700">
            <a:solidFill>
              <a:srgbClr val="86B23C"/>
            </a:solidFill>
            <a:prstDash val="solid"/>
          </a:ln>
        </p:spPr>
      </p:sp>
      <p:sp>
        <p:nvSpPr>
          <p:cNvPr id="29" name="Shape 27"/>
          <p:cNvSpPr/>
          <p:nvPr/>
        </p:nvSpPr>
        <p:spPr>
          <a:xfrm>
            <a:off x="7118604" y="5793638"/>
            <a:ext cx="118872" cy="259690"/>
          </a:xfrm>
          <a:prstGeom prst="rect">
            <a:avLst/>
          </a:prstGeom>
          <a:solidFill>
            <a:srgbClr val="86B23C">
              <a:alpha val="70000"/>
            </a:srgbClr>
          </a:solidFill>
          <a:ln w="12700">
            <a:solidFill>
              <a:srgbClr val="86B23C"/>
            </a:solidFill>
            <a:prstDash val="solid"/>
          </a:ln>
        </p:spPr>
      </p:sp>
      <p:sp>
        <p:nvSpPr>
          <p:cNvPr id="30" name="Shape 28"/>
          <p:cNvSpPr/>
          <p:nvPr/>
        </p:nvSpPr>
        <p:spPr>
          <a:xfrm>
            <a:off x="7351776" y="5460797"/>
            <a:ext cx="118872" cy="592531"/>
          </a:xfrm>
          <a:prstGeom prst="rect">
            <a:avLst/>
          </a:prstGeom>
          <a:solidFill>
            <a:srgbClr val="86B23C">
              <a:alpha val="34000"/>
            </a:srgbClr>
          </a:solidFill>
          <a:ln w="12700">
            <a:solidFill>
              <a:srgbClr val="86B23C"/>
            </a:solidFill>
            <a:prstDash val="solid"/>
          </a:ln>
        </p:spPr>
      </p:sp>
      <p:sp>
        <p:nvSpPr>
          <p:cNvPr id="31" name="Shape 29"/>
          <p:cNvSpPr/>
          <p:nvPr/>
        </p:nvSpPr>
        <p:spPr>
          <a:xfrm>
            <a:off x="7584948" y="5650992"/>
            <a:ext cx="118872" cy="402336"/>
          </a:xfrm>
          <a:prstGeom prst="rect">
            <a:avLst/>
          </a:prstGeom>
          <a:solidFill>
            <a:srgbClr val="86B23C">
              <a:alpha val="34000"/>
            </a:srgbClr>
          </a:solidFill>
          <a:ln w="12700">
            <a:solidFill>
              <a:srgbClr val="86B23C"/>
            </a:solidFill>
            <a:prstDash val="solid"/>
          </a:ln>
        </p:spPr>
      </p:sp>
      <p:sp>
        <p:nvSpPr>
          <p:cNvPr id="32" name="Shape 30"/>
          <p:cNvSpPr/>
          <p:nvPr/>
        </p:nvSpPr>
        <p:spPr>
          <a:xfrm>
            <a:off x="7818120" y="5841187"/>
            <a:ext cx="118872" cy="212141"/>
          </a:xfrm>
          <a:prstGeom prst="rect">
            <a:avLst/>
          </a:prstGeom>
          <a:solidFill>
            <a:srgbClr val="86B23C">
              <a:alpha val="70000"/>
            </a:srgbClr>
          </a:solidFill>
          <a:ln w="12700">
            <a:solidFill>
              <a:srgbClr val="86B23C"/>
            </a:solidFill>
            <a:prstDash val="solid"/>
          </a:ln>
        </p:spPr>
      </p:sp>
      <p:sp>
        <p:nvSpPr>
          <p:cNvPr id="33" name="Shape 31"/>
          <p:cNvSpPr/>
          <p:nvPr/>
        </p:nvSpPr>
        <p:spPr>
          <a:xfrm>
            <a:off x="8051292" y="5508346"/>
            <a:ext cx="118872" cy="544982"/>
          </a:xfrm>
          <a:prstGeom prst="rect">
            <a:avLst/>
          </a:prstGeom>
          <a:solidFill>
            <a:srgbClr val="86B23C">
              <a:alpha val="34000"/>
            </a:srgbClr>
          </a:solidFill>
          <a:ln w="12700">
            <a:solidFill>
              <a:srgbClr val="86B23C"/>
            </a:solidFill>
            <a:prstDash val="solid"/>
          </a:ln>
        </p:spPr>
      </p:sp>
      <p:sp>
        <p:nvSpPr>
          <p:cNvPr id="34" name="Shape 32"/>
          <p:cNvSpPr/>
          <p:nvPr/>
        </p:nvSpPr>
        <p:spPr>
          <a:xfrm>
            <a:off x="8284464" y="5698541"/>
            <a:ext cx="118872" cy="354787"/>
          </a:xfrm>
          <a:prstGeom prst="rect">
            <a:avLst/>
          </a:prstGeom>
          <a:solidFill>
            <a:srgbClr val="86B23C">
              <a:alpha val="34000"/>
            </a:srgbClr>
          </a:solidFill>
          <a:ln w="12700">
            <a:solidFill>
              <a:srgbClr val="86B23C"/>
            </a:solidFill>
            <a:prstDash val="solid"/>
          </a:ln>
        </p:spPr>
      </p:sp>
      <p:sp>
        <p:nvSpPr>
          <p:cNvPr id="35" name="Shape 33"/>
          <p:cNvSpPr/>
          <p:nvPr/>
        </p:nvSpPr>
        <p:spPr>
          <a:xfrm>
            <a:off x="8517636" y="5888736"/>
            <a:ext cx="118872" cy="164592"/>
          </a:xfrm>
          <a:prstGeom prst="rect">
            <a:avLst/>
          </a:prstGeom>
          <a:solidFill>
            <a:srgbClr val="86B23C">
              <a:alpha val="70000"/>
            </a:srgbClr>
          </a:solidFill>
          <a:ln w="12700">
            <a:solidFill>
              <a:srgbClr val="86B23C"/>
            </a:solidFill>
            <a:prstDash val="solid"/>
          </a:ln>
        </p:spPr>
      </p:sp>
      <p:sp>
        <p:nvSpPr>
          <p:cNvPr id="36" name="Shape 34"/>
          <p:cNvSpPr/>
          <p:nvPr/>
        </p:nvSpPr>
        <p:spPr>
          <a:xfrm>
            <a:off x="8750808" y="5555894"/>
            <a:ext cx="118872" cy="497434"/>
          </a:xfrm>
          <a:prstGeom prst="rect">
            <a:avLst/>
          </a:prstGeom>
          <a:solidFill>
            <a:srgbClr val="86B23C">
              <a:alpha val="34000"/>
            </a:srgbClr>
          </a:solidFill>
          <a:ln w="12700">
            <a:solidFill>
              <a:srgbClr val="86B23C"/>
            </a:solidFill>
            <a:prstDash val="solid"/>
          </a:ln>
        </p:spPr>
      </p:sp>
      <p:sp>
        <p:nvSpPr>
          <p:cNvPr id="37" name="Shape 35"/>
          <p:cNvSpPr/>
          <p:nvPr/>
        </p:nvSpPr>
        <p:spPr>
          <a:xfrm>
            <a:off x="8983980" y="5746090"/>
            <a:ext cx="118872" cy="307238"/>
          </a:xfrm>
          <a:prstGeom prst="rect">
            <a:avLst/>
          </a:prstGeom>
          <a:solidFill>
            <a:srgbClr val="86B23C">
              <a:alpha val="34000"/>
            </a:srgbClr>
          </a:solidFill>
          <a:ln w="12700">
            <a:solidFill>
              <a:srgbClr val="86B23C"/>
            </a:solidFill>
            <a:prstDash val="solid"/>
          </a:ln>
        </p:spPr>
      </p:sp>
      <p:sp>
        <p:nvSpPr>
          <p:cNvPr id="38" name="Shape 36"/>
          <p:cNvSpPr/>
          <p:nvPr/>
        </p:nvSpPr>
        <p:spPr>
          <a:xfrm>
            <a:off x="9217152" y="5413248"/>
            <a:ext cx="118872" cy="640080"/>
          </a:xfrm>
          <a:prstGeom prst="rect">
            <a:avLst/>
          </a:prstGeom>
          <a:solidFill>
            <a:srgbClr val="86B23C">
              <a:alpha val="70000"/>
            </a:srgbClr>
          </a:solidFill>
          <a:ln w="12700">
            <a:solidFill>
              <a:srgbClr val="86B23C"/>
            </a:solidFill>
            <a:prstDash val="solid"/>
          </a:ln>
        </p:spPr>
      </p:sp>
      <p:sp>
        <p:nvSpPr>
          <p:cNvPr id="39" name="Shape 37"/>
          <p:cNvSpPr/>
          <p:nvPr/>
        </p:nvSpPr>
        <p:spPr>
          <a:xfrm>
            <a:off x="9450324" y="5603443"/>
            <a:ext cx="118872" cy="449885"/>
          </a:xfrm>
          <a:prstGeom prst="rect">
            <a:avLst/>
          </a:prstGeom>
          <a:solidFill>
            <a:srgbClr val="86B23C">
              <a:alpha val="34000"/>
            </a:srgbClr>
          </a:solidFill>
          <a:ln w="12700">
            <a:solidFill>
              <a:srgbClr val="86B23C"/>
            </a:solidFill>
            <a:prstDash val="solid"/>
          </a:ln>
        </p:spPr>
      </p:sp>
      <p:sp>
        <p:nvSpPr>
          <p:cNvPr id="40" name="Shape 38"/>
          <p:cNvSpPr/>
          <p:nvPr/>
        </p:nvSpPr>
        <p:spPr>
          <a:xfrm>
            <a:off x="9683496" y="5793638"/>
            <a:ext cx="118872" cy="259690"/>
          </a:xfrm>
          <a:prstGeom prst="rect">
            <a:avLst/>
          </a:prstGeom>
          <a:solidFill>
            <a:srgbClr val="86B23C">
              <a:alpha val="34000"/>
            </a:srgbClr>
          </a:solidFill>
          <a:ln w="12700">
            <a:solidFill>
              <a:srgbClr val="86B23C"/>
            </a:solidFill>
            <a:prstDash val="solid"/>
          </a:ln>
        </p:spPr>
      </p:sp>
      <p:sp>
        <p:nvSpPr>
          <p:cNvPr id="41" name="Shape 39"/>
          <p:cNvSpPr/>
          <p:nvPr/>
        </p:nvSpPr>
        <p:spPr>
          <a:xfrm>
            <a:off x="9916668" y="5460797"/>
            <a:ext cx="118872" cy="592531"/>
          </a:xfrm>
          <a:prstGeom prst="rect">
            <a:avLst/>
          </a:prstGeom>
          <a:solidFill>
            <a:srgbClr val="86B23C">
              <a:alpha val="70000"/>
            </a:srgbClr>
          </a:solidFill>
          <a:ln w="12700">
            <a:solidFill>
              <a:srgbClr val="86B23C"/>
            </a:solidFill>
            <a:prstDash val="solid"/>
          </a:ln>
        </p:spPr>
      </p:sp>
      <p:sp>
        <p:nvSpPr>
          <p:cNvPr id="42" name="Shape 40"/>
          <p:cNvSpPr/>
          <p:nvPr/>
        </p:nvSpPr>
        <p:spPr>
          <a:xfrm>
            <a:off x="10149840" y="5650992"/>
            <a:ext cx="118872" cy="402336"/>
          </a:xfrm>
          <a:prstGeom prst="rect">
            <a:avLst/>
          </a:prstGeom>
          <a:solidFill>
            <a:srgbClr val="86B23C">
              <a:alpha val="34000"/>
            </a:srgbClr>
          </a:solidFill>
          <a:ln w="12700">
            <a:solidFill>
              <a:srgbClr val="86B23C"/>
            </a:solidFill>
            <a:prstDash val="solid"/>
          </a:ln>
        </p:spPr>
      </p:sp>
      <p:sp>
        <p:nvSpPr>
          <p:cNvPr id="43" name="Shape 41"/>
          <p:cNvSpPr/>
          <p:nvPr/>
        </p:nvSpPr>
        <p:spPr>
          <a:xfrm>
            <a:off x="10383012" y="5841187"/>
            <a:ext cx="118872" cy="212141"/>
          </a:xfrm>
          <a:prstGeom prst="rect">
            <a:avLst/>
          </a:prstGeom>
          <a:solidFill>
            <a:srgbClr val="86B23C">
              <a:alpha val="34000"/>
            </a:srgbClr>
          </a:solidFill>
          <a:ln w="12700">
            <a:solidFill>
              <a:srgbClr val="86B23C"/>
            </a:solidFill>
            <a:prstDash val="solid"/>
          </a:ln>
        </p:spPr>
      </p:sp>
      <p:sp>
        <p:nvSpPr>
          <p:cNvPr id="44" name="Shape 42"/>
          <p:cNvSpPr/>
          <p:nvPr/>
        </p:nvSpPr>
        <p:spPr>
          <a:xfrm>
            <a:off x="10616184" y="5508346"/>
            <a:ext cx="118872" cy="544982"/>
          </a:xfrm>
          <a:prstGeom prst="rect">
            <a:avLst/>
          </a:prstGeom>
          <a:solidFill>
            <a:srgbClr val="86B23C">
              <a:alpha val="70000"/>
            </a:srgbClr>
          </a:solidFill>
          <a:ln w="12700">
            <a:solidFill>
              <a:srgbClr val="86B23C"/>
            </a:solidFill>
            <a:prstDash val="solid"/>
          </a:ln>
        </p:spPr>
      </p:sp>
      <p:sp>
        <p:nvSpPr>
          <p:cNvPr id="45" name="Shape 43"/>
          <p:cNvSpPr/>
          <p:nvPr/>
        </p:nvSpPr>
        <p:spPr>
          <a:xfrm>
            <a:off x="10849356" y="5698541"/>
            <a:ext cx="118872" cy="354787"/>
          </a:xfrm>
          <a:prstGeom prst="rect">
            <a:avLst/>
          </a:prstGeom>
          <a:solidFill>
            <a:srgbClr val="86B23C">
              <a:alpha val="34000"/>
            </a:srgbClr>
          </a:solidFill>
          <a:ln w="12700">
            <a:solidFill>
              <a:srgbClr val="86B23C"/>
            </a:solidFill>
            <a:prstDash val="solid"/>
          </a:ln>
        </p:spPr>
      </p:sp>
      <p:sp>
        <p:nvSpPr>
          <p:cNvPr id="46" name="Shape 44"/>
          <p:cNvSpPr/>
          <p:nvPr/>
        </p:nvSpPr>
        <p:spPr>
          <a:xfrm>
            <a:off x="11082528" y="5888736"/>
            <a:ext cx="118872" cy="164592"/>
          </a:xfrm>
          <a:prstGeom prst="rect">
            <a:avLst/>
          </a:prstGeom>
          <a:solidFill>
            <a:srgbClr val="86B23C">
              <a:alpha val="34000"/>
            </a:srgbClr>
          </a:solidFill>
          <a:ln w="12700">
            <a:solidFill>
              <a:srgbClr val="86B23C"/>
            </a:solidFill>
            <a:prstDash val="solid"/>
          </a:ln>
        </p:spPr>
      </p:sp>
      <p:sp>
        <p:nvSpPr>
          <p:cNvPr id="47" name="Shape 45"/>
          <p:cNvSpPr/>
          <p:nvPr/>
        </p:nvSpPr>
        <p:spPr>
          <a:xfrm>
            <a:off x="11315700" y="5555894"/>
            <a:ext cx="118872" cy="497434"/>
          </a:xfrm>
          <a:prstGeom prst="rect">
            <a:avLst/>
          </a:prstGeom>
          <a:solidFill>
            <a:srgbClr val="86B23C">
              <a:alpha val="70000"/>
            </a:srgbClr>
          </a:solidFill>
          <a:ln w="12700">
            <a:solidFill>
              <a:srgbClr val="86B23C"/>
            </a:solidFill>
            <a:prstDash val="solid"/>
          </a:ln>
        </p:spPr>
      </p:sp>
      <p:sp>
        <p:nvSpPr>
          <p:cNvPr id="48" name="Text 46"/>
          <p:cNvSpPr/>
          <p:nvPr/>
        </p:nvSpPr>
        <p:spPr>
          <a:xfrm>
            <a:off x="822960" y="1097280"/>
            <a:ext cx="7315200" cy="310896"/>
          </a:xfrm>
          <a:prstGeom prst="rect">
            <a:avLst/>
          </a:prstGeom>
          <a:noFill/>
          <a:ln/>
        </p:spPr>
        <p:txBody>
          <a:bodyPr wrap="square" lIns="0" tIns="0" rIns="0" bIns="0" rtlCol="0" anchor="ctr"/>
          <a:lstStyle/>
          <a:p>
            <a:pPr indent="0" marL="0">
              <a:buNone/>
            </a:pPr>
            <a:r>
              <a:rPr lang="en-US" sz="1250" spc="200" kern="0" dirty="0">
                <a:solidFill>
                  <a:srgbClr val="86B23C"/>
                </a:solidFill>
                <a:latin typeface="Meiryo" pitchFamily="34" charset="0"/>
                <a:ea typeface="Meiryo" pitchFamily="34" charset="-122"/>
                <a:cs typeface="Meiryo" pitchFamily="34" charset="-120"/>
              </a:rPr>
              <a:t>EVの通信 やさしい入門  全5回</a:t>
            </a:r>
            <a:endParaRPr lang="en-US" sz="1250" dirty="0"/>
          </a:p>
        </p:txBody>
      </p:sp>
      <p:sp>
        <p:nvSpPr>
          <p:cNvPr id="49" name="Shape 47"/>
          <p:cNvSpPr/>
          <p:nvPr/>
        </p:nvSpPr>
        <p:spPr>
          <a:xfrm>
            <a:off x="822960" y="1627632"/>
            <a:ext cx="713232" cy="713232"/>
          </a:xfrm>
          <a:prstGeom prst="ellipse">
            <a:avLst/>
          </a:prstGeom>
          <a:solidFill>
            <a:srgbClr val="86B23C"/>
          </a:solidFill>
          <a:ln w="12700">
            <a:solidFill>
              <a:srgbClr val="86B23C"/>
            </a:solidFill>
            <a:prstDash val="solid"/>
          </a:ln>
        </p:spPr>
      </p:sp>
      <p:sp>
        <p:nvSpPr>
          <p:cNvPr id="50" name="Text 48"/>
          <p:cNvSpPr/>
          <p:nvPr/>
        </p:nvSpPr>
        <p:spPr>
          <a:xfrm>
            <a:off x="822960" y="1627632"/>
            <a:ext cx="713232" cy="713232"/>
          </a:xfrm>
          <a:prstGeom prst="rect">
            <a:avLst/>
          </a:prstGeom>
          <a:noFill/>
          <a:ln/>
        </p:spPr>
        <p:txBody>
          <a:bodyPr wrap="square" lIns="0" tIns="0" rIns="0" bIns="0" rtlCol="0" anchor="ctr"/>
          <a:lstStyle/>
          <a:p>
            <a:pPr algn="ctr" indent="0" marL="0">
              <a:buNone/>
            </a:pPr>
            <a:r>
              <a:rPr lang="en-US" sz="3000" b="1" dirty="0">
                <a:solidFill>
                  <a:srgbClr val="12313D"/>
                </a:solidFill>
                <a:latin typeface="Meiryo" pitchFamily="34" charset="0"/>
                <a:ea typeface="Meiryo" pitchFamily="34" charset="-122"/>
                <a:cs typeface="Meiryo" pitchFamily="34" charset="-120"/>
              </a:rPr>
              <a:t>5</a:t>
            </a:r>
            <a:endParaRPr lang="en-US" sz="3000" dirty="0"/>
          </a:p>
        </p:txBody>
      </p:sp>
      <p:sp>
        <p:nvSpPr>
          <p:cNvPr id="51" name="Text 49"/>
          <p:cNvSpPr/>
          <p:nvPr/>
        </p:nvSpPr>
        <p:spPr>
          <a:xfrm>
            <a:off x="1700784" y="1627632"/>
            <a:ext cx="2743200" cy="713232"/>
          </a:xfrm>
          <a:prstGeom prst="rect">
            <a:avLst/>
          </a:prstGeom>
          <a:noFill/>
          <a:ln/>
        </p:spPr>
        <p:txBody>
          <a:bodyPr wrap="square" lIns="0" tIns="0" rIns="0" bIns="0" rtlCol="0" anchor="ctr"/>
          <a:lstStyle/>
          <a:p>
            <a:pPr indent="0" marL="0">
              <a:buNone/>
            </a:pPr>
            <a:r>
              <a:rPr lang="en-US" sz="1700" b="1" dirty="0">
                <a:solidFill>
                  <a:srgbClr val="9FB4BE"/>
                </a:solidFill>
                <a:latin typeface="Meiryo" pitchFamily="34" charset="0"/>
                <a:ea typeface="Meiryo" pitchFamily="34" charset="-122"/>
                <a:cs typeface="Meiryo" pitchFamily="34" charset="-120"/>
              </a:rPr>
              <a:t>第 5 回</a:t>
            </a:r>
            <a:endParaRPr lang="en-US" sz="1700" dirty="0"/>
          </a:p>
        </p:txBody>
      </p:sp>
      <p:sp>
        <p:nvSpPr>
          <p:cNvPr id="52" name="Text 50"/>
          <p:cNvSpPr/>
          <p:nvPr/>
        </p:nvSpPr>
        <p:spPr>
          <a:xfrm>
            <a:off x="822960" y="2615184"/>
            <a:ext cx="10607040" cy="1005840"/>
          </a:xfrm>
          <a:prstGeom prst="rect">
            <a:avLst/>
          </a:prstGeom>
          <a:noFill/>
          <a:ln/>
        </p:spPr>
        <p:txBody>
          <a:bodyPr wrap="square" lIns="0" tIns="0" rIns="0" bIns="0" rtlCol="0" anchor="ctr"/>
          <a:lstStyle/>
          <a:p>
            <a:pPr indent="0" marL="0">
              <a:lnSpc>
                <a:spcPts val="4600"/>
              </a:lnSpc>
              <a:buNone/>
            </a:pPr>
            <a:r>
              <a:rPr lang="en-US" sz="3600" b="1" dirty="0">
                <a:solidFill>
                  <a:srgbClr val="FFFFFF"/>
                </a:solidFill>
                <a:latin typeface="Meiryo" pitchFamily="34" charset="0"/>
                <a:ea typeface="Meiryo" pitchFamily="34" charset="-122"/>
                <a:cs typeface="Meiryo" pitchFamily="34" charset="-120"/>
              </a:rPr>
              <a:t>ソフトの作り・現場の落とし穴・これから</a:t>
            </a:r>
            <a:endParaRPr lang="en-US" sz="3600" dirty="0"/>
          </a:p>
        </p:txBody>
      </p:sp>
      <p:sp>
        <p:nvSpPr>
          <p:cNvPr id="53" name="Text 51"/>
          <p:cNvSpPr/>
          <p:nvPr/>
        </p:nvSpPr>
        <p:spPr>
          <a:xfrm>
            <a:off x="822960" y="3767328"/>
            <a:ext cx="10241280" cy="402336"/>
          </a:xfrm>
          <a:prstGeom prst="rect">
            <a:avLst/>
          </a:prstGeom>
          <a:noFill/>
          <a:ln/>
        </p:spPr>
        <p:txBody>
          <a:bodyPr wrap="square" lIns="0" tIns="0" rIns="0" bIns="0" rtlCol="0" anchor="ctr"/>
          <a:lstStyle/>
          <a:p>
            <a:pPr indent="0" marL="0">
              <a:buNone/>
            </a:pPr>
            <a:r>
              <a:rPr lang="en-US" sz="1700" dirty="0">
                <a:solidFill>
                  <a:srgbClr val="86B23C"/>
                </a:solidFill>
                <a:latin typeface="Meiryo" pitchFamily="34" charset="0"/>
                <a:ea typeface="Meiryo" pitchFamily="34" charset="-122"/>
                <a:cs typeface="Meiryo" pitchFamily="34" charset="-120"/>
              </a:rPr>
              <a:t>実装、トラブル、そして次の規格</a:t>
            </a:r>
            <a:endParaRPr lang="en-US" sz="1700" dirty="0"/>
          </a:p>
        </p:txBody>
      </p:sp>
      <p:sp>
        <p:nvSpPr>
          <p:cNvPr id="54" name="Text 52"/>
          <p:cNvSpPr/>
          <p:nvPr/>
        </p:nvSpPr>
        <p:spPr>
          <a:xfrm>
            <a:off x="822960" y="4370832"/>
            <a:ext cx="10241280" cy="329184"/>
          </a:xfrm>
          <a:prstGeom prst="rect">
            <a:avLst/>
          </a:prstGeom>
          <a:noFill/>
          <a:ln/>
        </p:spPr>
        <p:txBody>
          <a:bodyPr wrap="square" lIns="0" tIns="0" rIns="0" bIns="0" rtlCol="0" anchor="ctr"/>
          <a:lstStyle/>
          <a:p>
            <a:pPr indent="0" marL="0">
              <a:buNone/>
            </a:pPr>
            <a:r>
              <a:rPr lang="en-US" sz="1250" dirty="0">
                <a:solidFill>
                  <a:srgbClr val="7E96A1"/>
                </a:solidFill>
                <a:latin typeface="Meiryo" pitchFamily="34" charset="0"/>
                <a:ea typeface="Meiryo" pitchFamily="34" charset="-122"/>
                <a:cs typeface="Meiryo" pitchFamily="34" charset="-120"/>
              </a:rPr>
              <a:t>所要 30分 ／ 予備知識は要りません。専門用語はその場で説明します。</a:t>
            </a:r>
            <a:endParaRPr lang="en-US" sz="1250" dirty="0"/>
          </a:p>
        </p:txBody>
      </p:sp>
      <p:sp>
        <p:nvSpPr>
          <p:cNvPr id="56" name="Text 5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57" name="Text 5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1 / 15</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それでも、車全体には広がっていない</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向き不向きがはっきりしている技術です</a:t>
            </a:r>
            <a:endParaRPr lang="en-US" sz="1300" dirty="0"/>
          </a:p>
        </p:txBody>
      </p:sp>
      <p:sp>
        <p:nvSpPr>
          <p:cNvPr id="6" name="Shape 4"/>
          <p:cNvSpPr/>
          <p:nvPr/>
        </p:nvSpPr>
        <p:spPr>
          <a:xfrm>
            <a:off x="548640" y="1517904"/>
            <a:ext cx="5364328" cy="3200400"/>
          </a:xfrm>
          <a:prstGeom prst="roundRect">
            <a:avLst>
              <a:gd name="adj" fmla="val 2000"/>
            </a:avLst>
          </a:prstGeom>
          <a:solidFill>
            <a:srgbClr val="EFF5E2"/>
          </a:solidFill>
          <a:ln w="12700">
            <a:solidFill>
              <a:srgbClr val="86B23C"/>
            </a:solidFill>
            <a:prstDash val="solid"/>
          </a:ln>
        </p:spPr>
      </p:sp>
      <p:sp>
        <p:nvSpPr>
          <p:cNvPr id="7" name="Text 5"/>
          <p:cNvSpPr/>
          <p:nvPr/>
        </p:nvSpPr>
        <p:spPr>
          <a:xfrm>
            <a:off x="841248" y="1737360"/>
            <a:ext cx="4779112" cy="365760"/>
          </a:xfrm>
          <a:prstGeom prst="rect">
            <a:avLst/>
          </a:prstGeom>
          <a:noFill/>
          <a:ln/>
        </p:spPr>
        <p:txBody>
          <a:bodyPr wrap="square" lIns="0" tIns="0" rIns="0" bIns="0" rtlCol="0" anchor="ctr"/>
          <a:lstStyle/>
          <a:p>
            <a:pPr indent="0" marL="0">
              <a:buNone/>
            </a:pPr>
            <a:r>
              <a:rPr lang="en-US" sz="1550" b="1" dirty="0">
                <a:solidFill>
                  <a:srgbClr val="4F6E17"/>
                </a:solidFill>
                <a:latin typeface="Meiryo" pitchFamily="34" charset="0"/>
                <a:ea typeface="Meiryo" pitchFamily="34" charset="-122"/>
                <a:cs typeface="Meiryo" pitchFamily="34" charset="-120"/>
              </a:rPr>
              <a:t>向いている場面</a:t>
            </a:r>
            <a:endParaRPr lang="en-US" sz="1550" dirty="0"/>
          </a:p>
        </p:txBody>
      </p:sp>
      <p:sp>
        <p:nvSpPr>
          <p:cNvPr id="8" name="Shape 6"/>
          <p:cNvSpPr/>
          <p:nvPr/>
        </p:nvSpPr>
        <p:spPr>
          <a:xfrm>
            <a:off x="859536" y="2340864"/>
            <a:ext cx="219456" cy="219456"/>
          </a:xfrm>
          <a:prstGeom prst="ellipse">
            <a:avLst/>
          </a:prstGeom>
          <a:solidFill>
            <a:srgbClr val="86B23C"/>
          </a:solidFill>
          <a:ln w="12700">
            <a:solidFill>
              <a:srgbClr val="86B23C"/>
            </a:solidFill>
            <a:prstDash val="solid"/>
          </a:ln>
        </p:spPr>
      </p:sp>
      <p:sp>
        <p:nvSpPr>
          <p:cNvPr id="9" name="Text 7"/>
          <p:cNvSpPr/>
          <p:nvPr/>
        </p:nvSpPr>
        <p:spPr>
          <a:xfrm>
            <a:off x="859536" y="2340864"/>
            <a:ext cx="219456" cy="219456"/>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0" name="Text 8"/>
          <p:cNvSpPr/>
          <p:nvPr/>
        </p:nvSpPr>
        <p:spPr>
          <a:xfrm>
            <a:off x="1207008" y="2286000"/>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動く部分や、着け外しする部分をまたぐとき（スライドドア、荷台、シート）</a:t>
            </a:r>
            <a:endParaRPr lang="en-US" sz="1200" dirty="0"/>
          </a:p>
        </p:txBody>
      </p:sp>
      <p:sp>
        <p:nvSpPr>
          <p:cNvPr id="11" name="Shape 9"/>
          <p:cNvSpPr/>
          <p:nvPr/>
        </p:nvSpPr>
        <p:spPr>
          <a:xfrm>
            <a:off x="859536" y="2907792"/>
            <a:ext cx="219456" cy="219456"/>
          </a:xfrm>
          <a:prstGeom prst="ellipse">
            <a:avLst/>
          </a:prstGeom>
          <a:solidFill>
            <a:srgbClr val="86B23C"/>
          </a:solidFill>
          <a:ln w="12700">
            <a:solidFill>
              <a:srgbClr val="86B23C"/>
            </a:solidFill>
            <a:prstDash val="solid"/>
          </a:ln>
        </p:spPr>
      </p:sp>
      <p:sp>
        <p:nvSpPr>
          <p:cNvPr id="12" name="Text 10"/>
          <p:cNvSpPr/>
          <p:nvPr/>
        </p:nvSpPr>
        <p:spPr>
          <a:xfrm>
            <a:off x="859536" y="2907792"/>
            <a:ext cx="219456" cy="219456"/>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3" name="Text 11"/>
          <p:cNvSpPr/>
          <p:nvPr/>
        </p:nvSpPr>
        <p:spPr>
          <a:xfrm>
            <a:off x="1207008" y="2852928"/>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あとから追加する装置で、新しく線を引けないとき</a:t>
            </a:r>
            <a:endParaRPr lang="en-US" sz="1200" dirty="0"/>
          </a:p>
        </p:txBody>
      </p:sp>
      <p:sp>
        <p:nvSpPr>
          <p:cNvPr id="14" name="Shape 12"/>
          <p:cNvSpPr/>
          <p:nvPr/>
        </p:nvSpPr>
        <p:spPr>
          <a:xfrm>
            <a:off x="859536" y="3474720"/>
            <a:ext cx="219456" cy="219456"/>
          </a:xfrm>
          <a:prstGeom prst="ellipse">
            <a:avLst/>
          </a:prstGeom>
          <a:solidFill>
            <a:srgbClr val="86B23C"/>
          </a:solidFill>
          <a:ln w="12700">
            <a:solidFill>
              <a:srgbClr val="86B23C"/>
            </a:solidFill>
            <a:prstDash val="solid"/>
          </a:ln>
        </p:spPr>
      </p:sp>
      <p:sp>
        <p:nvSpPr>
          <p:cNvPr id="15" name="Text 13"/>
          <p:cNvSpPr/>
          <p:nvPr/>
        </p:nvSpPr>
        <p:spPr>
          <a:xfrm>
            <a:off x="859536" y="3474720"/>
            <a:ext cx="219456" cy="219456"/>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6" name="Text 14"/>
          <p:cNvSpPr/>
          <p:nvPr/>
        </p:nvSpPr>
        <p:spPr>
          <a:xfrm>
            <a:off x="1207008" y="3419856"/>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つなぐ相手の数が多く、1本あたりの配線費用が効いてくるとき</a:t>
            </a:r>
            <a:endParaRPr lang="en-US" sz="1200" dirty="0"/>
          </a:p>
        </p:txBody>
      </p:sp>
      <p:sp>
        <p:nvSpPr>
          <p:cNvPr id="17" name="Shape 15"/>
          <p:cNvSpPr/>
          <p:nvPr/>
        </p:nvSpPr>
        <p:spPr>
          <a:xfrm>
            <a:off x="859536" y="4041648"/>
            <a:ext cx="219456" cy="219456"/>
          </a:xfrm>
          <a:prstGeom prst="ellipse">
            <a:avLst/>
          </a:prstGeom>
          <a:solidFill>
            <a:srgbClr val="86B23C"/>
          </a:solidFill>
          <a:ln w="12700">
            <a:solidFill>
              <a:srgbClr val="86B23C"/>
            </a:solidFill>
            <a:prstDash val="solid"/>
          </a:ln>
        </p:spPr>
      </p:sp>
      <p:sp>
        <p:nvSpPr>
          <p:cNvPr id="18" name="Text 16"/>
          <p:cNvSpPr/>
          <p:nvPr/>
        </p:nvSpPr>
        <p:spPr>
          <a:xfrm>
            <a:off x="859536" y="4041648"/>
            <a:ext cx="219456" cy="219456"/>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9" name="Text 17"/>
          <p:cNvSpPr/>
          <p:nvPr/>
        </p:nvSpPr>
        <p:spPr>
          <a:xfrm>
            <a:off x="1207008" y="3986784"/>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必要な情報の量が、そんなに多くないとき</a:t>
            </a:r>
            <a:endParaRPr lang="en-US" sz="1200" dirty="0"/>
          </a:p>
        </p:txBody>
      </p:sp>
      <p:sp>
        <p:nvSpPr>
          <p:cNvPr id="20" name="Shape 18"/>
          <p:cNvSpPr/>
          <p:nvPr/>
        </p:nvSpPr>
        <p:spPr>
          <a:xfrm>
            <a:off x="6278728" y="1517904"/>
            <a:ext cx="5364328" cy="3200400"/>
          </a:xfrm>
          <a:prstGeom prst="roundRect">
            <a:avLst>
              <a:gd name="adj" fmla="val 2000"/>
            </a:avLst>
          </a:prstGeom>
          <a:solidFill>
            <a:srgbClr val="EEF3F5"/>
          </a:solidFill>
          <a:ln w="12700">
            <a:solidFill>
              <a:srgbClr val="D5E0E4"/>
            </a:solidFill>
            <a:prstDash val="solid"/>
          </a:ln>
        </p:spPr>
      </p:sp>
      <p:sp>
        <p:nvSpPr>
          <p:cNvPr id="21" name="Text 19"/>
          <p:cNvSpPr/>
          <p:nvPr/>
        </p:nvSpPr>
        <p:spPr>
          <a:xfrm>
            <a:off x="6571336" y="1737360"/>
            <a:ext cx="4779112" cy="365760"/>
          </a:xfrm>
          <a:prstGeom prst="rect">
            <a:avLst/>
          </a:prstGeom>
          <a:noFill/>
          <a:ln/>
        </p:spPr>
        <p:txBody>
          <a:bodyPr wrap="square" lIns="0" tIns="0" rIns="0" bIns="0" rtlCol="0" anchor="ctr"/>
          <a:lstStyle/>
          <a:p>
            <a:pPr indent="0" marL="0">
              <a:buNone/>
            </a:pPr>
            <a:r>
              <a:rPr lang="en-US" sz="1550" b="1" dirty="0">
                <a:solidFill>
                  <a:srgbClr val="12313D"/>
                </a:solidFill>
                <a:latin typeface="Meiryo" pitchFamily="34" charset="0"/>
                <a:ea typeface="Meiryo" pitchFamily="34" charset="-122"/>
                <a:cs typeface="Meiryo" pitchFamily="34" charset="-120"/>
              </a:rPr>
              <a:t>向いていない理由</a:t>
            </a:r>
            <a:endParaRPr lang="en-US" sz="1550" dirty="0"/>
          </a:p>
        </p:txBody>
      </p:sp>
      <p:sp>
        <p:nvSpPr>
          <p:cNvPr id="22" name="Shape 20"/>
          <p:cNvSpPr/>
          <p:nvPr/>
        </p:nvSpPr>
        <p:spPr>
          <a:xfrm>
            <a:off x="6589624" y="2340864"/>
            <a:ext cx="219456" cy="219456"/>
          </a:xfrm>
          <a:prstGeom prst="ellipse">
            <a:avLst/>
          </a:prstGeom>
          <a:solidFill>
            <a:srgbClr val="9AA9B0"/>
          </a:solidFill>
          <a:ln w="12700">
            <a:solidFill>
              <a:srgbClr val="9AA9B0"/>
            </a:solidFill>
            <a:prstDash val="solid"/>
          </a:ln>
        </p:spPr>
      </p:sp>
      <p:sp>
        <p:nvSpPr>
          <p:cNvPr id="23" name="Text 21"/>
          <p:cNvSpPr/>
          <p:nvPr/>
        </p:nvSpPr>
        <p:spPr>
          <a:xfrm>
            <a:off x="6589624" y="2340864"/>
            <a:ext cx="219456" cy="219456"/>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a:t>
            </a:r>
            <a:endParaRPr lang="en-US" sz="1000" dirty="0"/>
          </a:p>
        </p:txBody>
      </p:sp>
      <p:sp>
        <p:nvSpPr>
          <p:cNvPr id="24" name="Text 22"/>
          <p:cNvSpPr/>
          <p:nvPr/>
        </p:nvSpPr>
        <p:spPr>
          <a:xfrm>
            <a:off x="6937096" y="2286000"/>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電源線はノイズがひどく、通信が不安定になりやすい</a:t>
            </a:r>
            <a:endParaRPr lang="en-US" sz="1200" dirty="0"/>
          </a:p>
        </p:txBody>
      </p:sp>
      <p:sp>
        <p:nvSpPr>
          <p:cNvPr id="25" name="Shape 23"/>
          <p:cNvSpPr/>
          <p:nvPr/>
        </p:nvSpPr>
        <p:spPr>
          <a:xfrm>
            <a:off x="6589624" y="2907792"/>
            <a:ext cx="219456" cy="219456"/>
          </a:xfrm>
          <a:prstGeom prst="ellipse">
            <a:avLst/>
          </a:prstGeom>
          <a:solidFill>
            <a:srgbClr val="9AA9B0"/>
          </a:solidFill>
          <a:ln w="12700">
            <a:solidFill>
              <a:srgbClr val="9AA9B0"/>
            </a:solidFill>
            <a:prstDash val="solid"/>
          </a:ln>
        </p:spPr>
      </p:sp>
      <p:sp>
        <p:nvSpPr>
          <p:cNvPr id="26" name="Text 24"/>
          <p:cNvSpPr/>
          <p:nvPr/>
        </p:nvSpPr>
        <p:spPr>
          <a:xfrm>
            <a:off x="6589624" y="2907792"/>
            <a:ext cx="219456" cy="219456"/>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a:t>
            </a:r>
            <a:endParaRPr lang="en-US" sz="1000" dirty="0"/>
          </a:p>
        </p:txBody>
      </p:sp>
      <p:sp>
        <p:nvSpPr>
          <p:cNvPr id="27" name="Text 25"/>
          <p:cNvSpPr/>
          <p:nvPr/>
        </p:nvSpPr>
        <p:spPr>
          <a:xfrm>
            <a:off x="6937096" y="2852928"/>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安全に関わる部分では、確実さの証明に手間がかかる</a:t>
            </a:r>
            <a:endParaRPr lang="en-US" sz="1200" dirty="0"/>
          </a:p>
        </p:txBody>
      </p:sp>
      <p:sp>
        <p:nvSpPr>
          <p:cNvPr id="28" name="Shape 26"/>
          <p:cNvSpPr/>
          <p:nvPr/>
        </p:nvSpPr>
        <p:spPr>
          <a:xfrm>
            <a:off x="6589624" y="3474720"/>
            <a:ext cx="219456" cy="219456"/>
          </a:xfrm>
          <a:prstGeom prst="ellipse">
            <a:avLst/>
          </a:prstGeom>
          <a:solidFill>
            <a:srgbClr val="9AA9B0"/>
          </a:solidFill>
          <a:ln w="12700">
            <a:solidFill>
              <a:srgbClr val="9AA9B0"/>
            </a:solidFill>
            <a:prstDash val="solid"/>
          </a:ln>
        </p:spPr>
      </p:sp>
      <p:sp>
        <p:nvSpPr>
          <p:cNvPr id="29" name="Text 27"/>
          <p:cNvSpPr/>
          <p:nvPr/>
        </p:nvSpPr>
        <p:spPr>
          <a:xfrm>
            <a:off x="6589624" y="3474720"/>
            <a:ext cx="219456" cy="219456"/>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a:t>
            </a:r>
            <a:endParaRPr lang="en-US" sz="1000" dirty="0"/>
          </a:p>
        </p:txBody>
      </p:sp>
      <p:sp>
        <p:nvSpPr>
          <p:cNvPr id="30" name="Text 28"/>
          <p:cNvSpPr/>
          <p:nvPr/>
        </p:nvSpPr>
        <p:spPr>
          <a:xfrm>
            <a:off x="6937096" y="3419856"/>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ほかの通信方式（CAN など）が、すでに十分に安くて枯れている</a:t>
            </a:r>
            <a:endParaRPr lang="en-US" sz="1200" dirty="0"/>
          </a:p>
        </p:txBody>
      </p:sp>
      <p:sp>
        <p:nvSpPr>
          <p:cNvPr id="31" name="Shape 29"/>
          <p:cNvSpPr/>
          <p:nvPr/>
        </p:nvSpPr>
        <p:spPr>
          <a:xfrm>
            <a:off x="6589624" y="4041648"/>
            <a:ext cx="219456" cy="219456"/>
          </a:xfrm>
          <a:prstGeom prst="ellipse">
            <a:avLst/>
          </a:prstGeom>
          <a:solidFill>
            <a:srgbClr val="9AA9B0"/>
          </a:solidFill>
          <a:ln w="12700">
            <a:solidFill>
              <a:srgbClr val="9AA9B0"/>
            </a:solidFill>
            <a:prstDash val="solid"/>
          </a:ln>
        </p:spPr>
      </p:sp>
      <p:sp>
        <p:nvSpPr>
          <p:cNvPr id="32" name="Text 30"/>
          <p:cNvSpPr/>
          <p:nvPr/>
        </p:nvSpPr>
        <p:spPr>
          <a:xfrm>
            <a:off x="6589624" y="4041648"/>
            <a:ext cx="219456" cy="219456"/>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a:t>
            </a:r>
            <a:endParaRPr lang="en-US" sz="1000" dirty="0"/>
          </a:p>
        </p:txBody>
      </p:sp>
      <p:sp>
        <p:nvSpPr>
          <p:cNvPr id="33" name="Text 31"/>
          <p:cNvSpPr/>
          <p:nvPr/>
        </p:nvSpPr>
        <p:spPr>
          <a:xfrm>
            <a:off x="6937096" y="3986784"/>
            <a:ext cx="4413352" cy="512064"/>
          </a:xfrm>
          <a:prstGeom prst="rect">
            <a:avLst/>
          </a:prstGeom>
          <a:noFill/>
          <a:ln/>
        </p:spPr>
        <p:txBody>
          <a:bodyPr wrap="square" lIns="0" tIns="0" rIns="0" bIns="0" rtlCol="0" anchor="ctr"/>
          <a:lstStyle/>
          <a:p>
            <a:pPr indent="0" marL="0">
              <a:lnSpc>
                <a:spcPts val="1800"/>
              </a:lnSpc>
              <a:buNone/>
            </a:pPr>
            <a:r>
              <a:rPr lang="en-US" sz="1200" dirty="0">
                <a:solidFill>
                  <a:srgbClr val="1F3944"/>
                </a:solidFill>
                <a:latin typeface="Meiryo" pitchFamily="34" charset="0"/>
                <a:ea typeface="Meiryo" pitchFamily="34" charset="-122"/>
                <a:cs typeface="Meiryo" pitchFamily="34" charset="-120"/>
              </a:rPr>
              <a:t>部品が増えるぶん、基板の面積と法規対応の手間も増える</a:t>
            </a:r>
            <a:endParaRPr lang="en-US" sz="1200" dirty="0"/>
          </a:p>
        </p:txBody>
      </p:sp>
      <p:sp>
        <p:nvSpPr>
          <p:cNvPr id="34" name="Shape 32"/>
          <p:cNvSpPr/>
          <p:nvPr/>
        </p:nvSpPr>
        <p:spPr>
          <a:xfrm>
            <a:off x="548640" y="4901184"/>
            <a:ext cx="11094415" cy="969264"/>
          </a:xfrm>
          <a:prstGeom prst="roundRect">
            <a:avLst>
              <a:gd name="adj" fmla="val 6604"/>
            </a:avLst>
          </a:prstGeom>
          <a:solidFill>
            <a:srgbClr val="12313D"/>
          </a:solidFill>
          <a:ln w="12700">
            <a:solidFill>
              <a:srgbClr val="12313D"/>
            </a:solidFill>
            <a:prstDash val="solid"/>
          </a:ln>
        </p:spPr>
      </p:sp>
      <p:sp>
        <p:nvSpPr>
          <p:cNvPr id="35" name="Text 33"/>
          <p:cNvSpPr/>
          <p:nvPr/>
        </p:nvSpPr>
        <p:spPr>
          <a:xfrm>
            <a:off x="877824" y="4901184"/>
            <a:ext cx="10436047" cy="969264"/>
          </a:xfrm>
          <a:prstGeom prst="rect">
            <a:avLst/>
          </a:prstGeom>
          <a:noFill/>
          <a:ln/>
        </p:spPr>
        <p:txBody>
          <a:bodyPr wrap="square" lIns="0" tIns="0" rIns="0" bIns="0" rtlCol="0" anchor="ctr"/>
          <a:lstStyle/>
          <a:p>
            <a:pPr indent="0" marL="0">
              <a:lnSpc>
                <a:spcPts val="2000"/>
              </a:lnSpc>
              <a:buNone/>
            </a:pPr>
            <a:r>
              <a:rPr lang="en-US" sz="1250" dirty="0">
                <a:solidFill>
                  <a:srgbClr val="AFC3CC"/>
                </a:solidFill>
                <a:latin typeface="Meiryo" pitchFamily="34" charset="0"/>
                <a:ea typeface="Meiryo" pitchFamily="34" charset="-122"/>
                <a:cs typeface="Meiryo" pitchFamily="34" charset="-120"/>
              </a:rPr>
              <a:t>まとめると ── 電力線通信は「線を引けない特別な場所」に効く特効薬であって、車全体を作り替える主役ではない。充電の通信は、まさにその「線を引けない場所」の代表例でした。</a:t>
            </a:r>
            <a:endParaRPr lang="en-US" sz="1250" dirty="0"/>
          </a:p>
        </p:txBody>
      </p:sp>
      <p:sp>
        <p:nvSpPr>
          <p:cNvPr id="37" name="Text 34"/>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38" name="Text 3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10 / 15</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FFFFFF"/>
                </a:solidFill>
                <a:latin typeface="Meiryo" pitchFamily="34" charset="0"/>
                <a:ea typeface="Meiryo" pitchFamily="34" charset="-122"/>
                <a:cs typeface="Meiryo" pitchFamily="34" charset="-120"/>
              </a:rPr>
              <a:t>これから、どうなっていくのか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8FA7B2"/>
                </a:solidFill>
                <a:latin typeface="Meiryo" pitchFamily="34" charset="0"/>
                <a:ea typeface="Meiryo" pitchFamily="34" charset="-122"/>
                <a:cs typeface="Meiryo" pitchFamily="34" charset="-120"/>
              </a:rPr>
              <a:t>この分野は今、規制に押される形で動いています</a:t>
            </a:r>
            <a:endParaRPr lang="en-US" sz="1300" dirty="0"/>
          </a:p>
        </p:txBody>
      </p:sp>
      <p:sp>
        <p:nvSpPr>
          <p:cNvPr id="6" name="Shape 4"/>
          <p:cNvSpPr/>
          <p:nvPr/>
        </p:nvSpPr>
        <p:spPr>
          <a:xfrm>
            <a:off x="548640" y="1554480"/>
            <a:ext cx="5410048" cy="2048256"/>
          </a:xfrm>
          <a:prstGeom prst="roundRect">
            <a:avLst>
              <a:gd name="adj" fmla="val 3125"/>
            </a:avLst>
          </a:prstGeom>
          <a:solidFill>
            <a:srgbClr val="1B4657"/>
          </a:solidFill>
          <a:ln w="15875">
            <a:solidFill>
              <a:srgbClr val="86B23C"/>
            </a:solidFill>
            <a:prstDash val="solid"/>
          </a:ln>
        </p:spPr>
      </p:sp>
      <p:sp>
        <p:nvSpPr>
          <p:cNvPr id="7" name="Text 5"/>
          <p:cNvSpPr/>
          <p:nvPr/>
        </p:nvSpPr>
        <p:spPr>
          <a:xfrm>
            <a:off x="822960" y="1773936"/>
            <a:ext cx="4861408" cy="402336"/>
          </a:xfrm>
          <a:prstGeom prst="rect">
            <a:avLst/>
          </a:prstGeom>
          <a:noFill/>
          <a:ln/>
        </p:spPr>
        <p:txBody>
          <a:bodyPr wrap="square" lIns="0" tIns="0" rIns="0" bIns="0" rtlCol="0" anchor="ctr"/>
          <a:lstStyle/>
          <a:p>
            <a:pPr indent="0" marL="0">
              <a:buNone/>
            </a:pPr>
            <a:r>
              <a:rPr lang="en-US" sz="1500" b="1" dirty="0">
                <a:solidFill>
                  <a:srgbClr val="86B23C"/>
                </a:solidFill>
                <a:latin typeface="Meiryo" pitchFamily="34" charset="0"/>
                <a:ea typeface="Meiryo" pitchFamily="34" charset="-122"/>
                <a:cs typeface="Meiryo" pitchFamily="34" charset="-120"/>
              </a:rPr>
              <a:t>規制が実装を引っ張っている</a:t>
            </a:r>
            <a:endParaRPr lang="en-US" sz="1500" dirty="0"/>
          </a:p>
        </p:txBody>
      </p:sp>
      <p:sp>
        <p:nvSpPr>
          <p:cNvPr id="8" name="Text 6"/>
          <p:cNvSpPr/>
          <p:nvPr/>
        </p:nvSpPr>
        <p:spPr>
          <a:xfrm>
            <a:off x="822960" y="2286000"/>
            <a:ext cx="4861408" cy="1133856"/>
          </a:xfrm>
          <a:prstGeom prst="rect">
            <a:avLst/>
          </a:prstGeom>
          <a:noFill/>
          <a:ln/>
        </p:spPr>
        <p:txBody>
          <a:bodyPr wrap="square" lIns="0" tIns="0" rIns="0" bIns="0" rtlCol="0" anchor="ctr"/>
          <a:lstStyle/>
          <a:p>
            <a:pPr indent="0" marL="0">
              <a:lnSpc>
                <a:spcPts val="2000"/>
              </a:lnSpc>
              <a:buNone/>
            </a:pPr>
            <a:r>
              <a:rPr lang="en-US" sz="1200" dirty="0">
                <a:solidFill>
                  <a:srgbClr val="AFC3CC"/>
                </a:solidFill>
                <a:latin typeface="Meiryo" pitchFamily="34" charset="0"/>
                <a:ea typeface="Meiryo" pitchFamily="34" charset="-122"/>
                <a:cs typeface="Meiryo" pitchFamily="34" charset="-120"/>
              </a:rPr>
              <a:t>欧州では、公共の充電器にこの通信への対応を求める動きが、年を追って強まっています。「対応していないと設置できない」という形なので、メーカー側も対応せざるを得ません。</a:t>
            </a:r>
            <a:endParaRPr lang="en-US" sz="1200" dirty="0"/>
          </a:p>
        </p:txBody>
      </p:sp>
      <p:sp>
        <p:nvSpPr>
          <p:cNvPr id="9" name="Shape 7"/>
          <p:cNvSpPr/>
          <p:nvPr/>
        </p:nvSpPr>
        <p:spPr>
          <a:xfrm>
            <a:off x="6233008" y="1554480"/>
            <a:ext cx="5410048" cy="2048256"/>
          </a:xfrm>
          <a:prstGeom prst="roundRect">
            <a:avLst>
              <a:gd name="adj" fmla="val 3125"/>
            </a:avLst>
          </a:prstGeom>
          <a:solidFill>
            <a:srgbClr val="1B4657"/>
          </a:solidFill>
          <a:ln w="12700">
            <a:solidFill>
              <a:srgbClr val="2B5B6E"/>
            </a:solidFill>
            <a:prstDash val="solid"/>
          </a:ln>
        </p:spPr>
      </p:sp>
      <p:sp>
        <p:nvSpPr>
          <p:cNvPr id="10" name="Text 8"/>
          <p:cNvSpPr/>
          <p:nvPr/>
        </p:nvSpPr>
        <p:spPr>
          <a:xfrm>
            <a:off x="6507328" y="1773936"/>
            <a:ext cx="4861408" cy="402336"/>
          </a:xfrm>
          <a:prstGeom prst="rect">
            <a:avLst/>
          </a:prstGeom>
          <a:noFill/>
          <a:ln/>
        </p:spPr>
        <p:txBody>
          <a:bodyPr wrap="square" lIns="0" tIns="0" rIns="0" bIns="0" rtlCol="0" anchor="ctr"/>
          <a:lstStyle/>
          <a:p>
            <a:pPr indent="0" marL="0">
              <a:buNone/>
            </a:pPr>
            <a:r>
              <a:rPr lang="en-US" sz="1500" b="1" dirty="0">
                <a:solidFill>
                  <a:srgbClr val="FFFFFF"/>
                </a:solidFill>
                <a:latin typeface="Meiryo" pitchFamily="34" charset="0"/>
                <a:ea typeface="Meiryo" pitchFamily="34" charset="-122"/>
                <a:cs typeface="Meiryo" pitchFamily="34" charset="-120"/>
              </a:rPr>
              <a:t>新しい版の規格が出ている</a:t>
            </a:r>
            <a:endParaRPr lang="en-US" sz="1500" dirty="0"/>
          </a:p>
        </p:txBody>
      </p:sp>
      <p:sp>
        <p:nvSpPr>
          <p:cNvPr id="11" name="Text 9"/>
          <p:cNvSpPr/>
          <p:nvPr/>
        </p:nvSpPr>
        <p:spPr>
          <a:xfrm>
            <a:off x="6507328" y="2286000"/>
            <a:ext cx="4861408" cy="1133856"/>
          </a:xfrm>
          <a:prstGeom prst="rect">
            <a:avLst/>
          </a:prstGeom>
          <a:noFill/>
          <a:ln/>
        </p:spPr>
        <p:txBody>
          <a:bodyPr wrap="square" lIns="0" tIns="0" rIns="0" bIns="0" rtlCol="0" anchor="ctr"/>
          <a:lstStyle/>
          <a:p>
            <a:pPr indent="0" marL="0">
              <a:lnSpc>
                <a:spcPts val="2000"/>
              </a:lnSpc>
              <a:buNone/>
            </a:pPr>
            <a:r>
              <a:rPr lang="en-US" sz="1200" dirty="0">
                <a:solidFill>
                  <a:srgbClr val="AFC3CC"/>
                </a:solidFill>
                <a:latin typeface="Meiryo" pitchFamily="34" charset="0"/>
                <a:ea typeface="Meiryo" pitchFamily="34" charset="-122"/>
                <a:cs typeface="Meiryo" pitchFamily="34" charset="-120"/>
              </a:rPr>
              <a:t>2022年に新しい版が出て、暗号がより強いものに変わり、「車から家や電力網へ電気を戻す」双方向のやり取りにも対応しました。無線でつなぐ選択肢も加わっています。</a:t>
            </a:r>
            <a:endParaRPr lang="en-US" sz="1200" dirty="0"/>
          </a:p>
        </p:txBody>
      </p:sp>
      <p:sp>
        <p:nvSpPr>
          <p:cNvPr id="12" name="Shape 10"/>
          <p:cNvSpPr/>
          <p:nvPr/>
        </p:nvSpPr>
        <p:spPr>
          <a:xfrm>
            <a:off x="548640" y="3803904"/>
            <a:ext cx="5410048" cy="2048256"/>
          </a:xfrm>
          <a:prstGeom prst="roundRect">
            <a:avLst>
              <a:gd name="adj" fmla="val 3125"/>
            </a:avLst>
          </a:prstGeom>
          <a:solidFill>
            <a:srgbClr val="1B4657"/>
          </a:solidFill>
          <a:ln w="12700">
            <a:solidFill>
              <a:srgbClr val="2B5B6E"/>
            </a:solidFill>
            <a:prstDash val="solid"/>
          </a:ln>
        </p:spPr>
      </p:sp>
      <p:sp>
        <p:nvSpPr>
          <p:cNvPr id="13" name="Text 11"/>
          <p:cNvSpPr/>
          <p:nvPr/>
        </p:nvSpPr>
        <p:spPr>
          <a:xfrm>
            <a:off x="822960" y="4023360"/>
            <a:ext cx="4861408" cy="402336"/>
          </a:xfrm>
          <a:prstGeom prst="rect">
            <a:avLst/>
          </a:prstGeom>
          <a:noFill/>
          <a:ln/>
        </p:spPr>
        <p:txBody>
          <a:bodyPr wrap="square" lIns="0" tIns="0" rIns="0" bIns="0" rtlCol="0" anchor="ctr"/>
          <a:lstStyle/>
          <a:p>
            <a:pPr indent="0" marL="0">
              <a:buNone/>
            </a:pPr>
            <a:r>
              <a:rPr lang="en-US" sz="1500" b="1" dirty="0">
                <a:solidFill>
                  <a:srgbClr val="FFFFFF"/>
                </a:solidFill>
                <a:latin typeface="Meiryo" pitchFamily="34" charset="0"/>
                <a:ea typeface="Meiryo" pitchFamily="34" charset="-122"/>
                <a:cs typeface="Meiryo" pitchFamily="34" charset="-120"/>
              </a:rPr>
              <a:t>北米のコネクタが変わりつつある</a:t>
            </a:r>
            <a:endParaRPr lang="en-US" sz="1500" dirty="0"/>
          </a:p>
        </p:txBody>
      </p:sp>
      <p:sp>
        <p:nvSpPr>
          <p:cNvPr id="14" name="Text 12"/>
          <p:cNvSpPr/>
          <p:nvPr/>
        </p:nvSpPr>
        <p:spPr>
          <a:xfrm>
            <a:off x="822960" y="4535424"/>
            <a:ext cx="4861408" cy="1133856"/>
          </a:xfrm>
          <a:prstGeom prst="rect">
            <a:avLst/>
          </a:prstGeom>
          <a:noFill/>
          <a:ln/>
        </p:spPr>
        <p:txBody>
          <a:bodyPr wrap="square" lIns="0" tIns="0" rIns="0" bIns="0" rtlCol="0" anchor="ctr"/>
          <a:lstStyle/>
          <a:p>
            <a:pPr indent="0" marL="0">
              <a:lnSpc>
                <a:spcPts val="2000"/>
              </a:lnSpc>
              <a:buNone/>
            </a:pPr>
            <a:r>
              <a:rPr lang="en-US" sz="1200" dirty="0">
                <a:solidFill>
                  <a:srgbClr val="AFC3CC"/>
                </a:solidFill>
                <a:latin typeface="Meiryo" pitchFamily="34" charset="0"/>
                <a:ea typeface="Meiryo" pitchFamily="34" charset="-122"/>
                <a:cs typeface="Meiryo" pitchFamily="34" charset="-120"/>
              </a:rPr>
              <a:t>北米では、テスラ由来の別の形のコネクタへ移行が進んでいます。ただし、CP 線に信号を重ねるという枠組み自体は同じです。チップも両方に対応しています。</a:t>
            </a:r>
            <a:endParaRPr lang="en-US" sz="1200" dirty="0"/>
          </a:p>
        </p:txBody>
      </p:sp>
      <p:sp>
        <p:nvSpPr>
          <p:cNvPr id="15" name="Shape 13"/>
          <p:cNvSpPr/>
          <p:nvPr/>
        </p:nvSpPr>
        <p:spPr>
          <a:xfrm>
            <a:off x="6233008" y="3803904"/>
            <a:ext cx="5410048" cy="2048256"/>
          </a:xfrm>
          <a:prstGeom prst="roundRect">
            <a:avLst>
              <a:gd name="adj" fmla="val 3125"/>
            </a:avLst>
          </a:prstGeom>
          <a:solidFill>
            <a:srgbClr val="3A4A24"/>
          </a:solidFill>
          <a:ln w="15875">
            <a:solidFill>
              <a:srgbClr val="86B23C"/>
            </a:solidFill>
            <a:prstDash val="solid"/>
          </a:ln>
        </p:spPr>
      </p:sp>
      <p:sp>
        <p:nvSpPr>
          <p:cNvPr id="16" name="Text 14"/>
          <p:cNvSpPr/>
          <p:nvPr/>
        </p:nvSpPr>
        <p:spPr>
          <a:xfrm>
            <a:off x="6507328" y="4023360"/>
            <a:ext cx="4861408" cy="402336"/>
          </a:xfrm>
          <a:prstGeom prst="rect">
            <a:avLst/>
          </a:prstGeom>
          <a:noFill/>
          <a:ln/>
        </p:spPr>
        <p:txBody>
          <a:bodyPr wrap="square" lIns="0" tIns="0" rIns="0" bIns="0" rtlCol="0" anchor="ctr"/>
          <a:lstStyle/>
          <a:p>
            <a:pPr indent="0" marL="0">
              <a:buNone/>
            </a:pPr>
            <a:r>
              <a:rPr lang="en-US" sz="1500" b="1" dirty="0">
                <a:solidFill>
                  <a:srgbClr val="86B23C"/>
                </a:solidFill>
                <a:latin typeface="Meiryo" pitchFamily="34" charset="0"/>
                <a:ea typeface="Meiryo" pitchFamily="34" charset="-122"/>
                <a:cs typeface="Meiryo" pitchFamily="34" charset="-120"/>
              </a:rPr>
              <a:t>大型車向けの、もっと大きな充電</a:t>
            </a:r>
            <a:endParaRPr lang="en-US" sz="1500" dirty="0"/>
          </a:p>
        </p:txBody>
      </p:sp>
      <p:sp>
        <p:nvSpPr>
          <p:cNvPr id="17" name="Text 15"/>
          <p:cNvSpPr/>
          <p:nvPr/>
        </p:nvSpPr>
        <p:spPr>
          <a:xfrm>
            <a:off x="6507328" y="4535424"/>
            <a:ext cx="4861408" cy="1133856"/>
          </a:xfrm>
          <a:prstGeom prst="rect">
            <a:avLst/>
          </a:prstGeom>
          <a:noFill/>
          <a:ln/>
        </p:spPr>
        <p:txBody>
          <a:bodyPr wrap="square" lIns="0" tIns="0" rIns="0" bIns="0" rtlCol="0" anchor="ctr"/>
          <a:lstStyle/>
          <a:p>
            <a:pPr indent="0" marL="0">
              <a:lnSpc>
                <a:spcPts val="2000"/>
              </a:lnSpc>
              <a:buNone/>
            </a:pPr>
            <a:r>
              <a:rPr lang="en-US" sz="1200" dirty="0">
                <a:solidFill>
                  <a:srgbClr val="AFC3CC"/>
                </a:solidFill>
                <a:latin typeface="Meiryo" pitchFamily="34" charset="0"/>
                <a:ea typeface="Meiryo" pitchFamily="34" charset="-122"/>
                <a:cs typeface="Meiryo" pitchFamily="34" charset="-120"/>
              </a:rPr>
              <a:t>トラックやバス向けに、桁違いに大きな電力を扱う充電方式が検討されています。その通信をどうするかは、まだ議論の途中で、情報が固まっていません。要注目です。</a:t>
            </a:r>
            <a:endParaRPr lang="en-US" sz="1200" dirty="0"/>
          </a:p>
        </p:txBody>
      </p:sp>
      <p:sp>
        <p:nvSpPr>
          <p:cNvPr id="18" name="Text 16"/>
          <p:cNvSpPr/>
          <p:nvPr/>
        </p:nvSpPr>
        <p:spPr>
          <a:xfrm>
            <a:off x="548640" y="5943600"/>
            <a:ext cx="11094415" cy="274320"/>
          </a:xfrm>
          <a:prstGeom prst="rect">
            <a:avLst/>
          </a:prstGeom>
          <a:noFill/>
          <a:ln/>
        </p:spPr>
        <p:txBody>
          <a:bodyPr wrap="square" lIns="0" tIns="0" rIns="0" bIns="0" rtlCol="0" anchor="ctr"/>
          <a:lstStyle/>
          <a:p>
            <a:pPr indent="0" marL="0">
              <a:buNone/>
            </a:pPr>
            <a:r>
              <a:rPr lang="en-US" sz="1050" dirty="0">
                <a:solidFill>
                  <a:srgbClr val="7E96A1"/>
                </a:solidFill>
                <a:latin typeface="Meiryo" pitchFamily="34" charset="0"/>
                <a:ea typeface="Meiryo" pitchFamily="34" charset="-122"/>
                <a:cs typeface="Meiryo" pitchFamily="34" charset="-120"/>
              </a:rPr>
              <a:t>※ 規制の内容や適用の時期は、国や設置の条件によって細かく違います。実務では必ず最新の資料で確認してください。</a:t>
            </a:r>
            <a:endParaRPr lang="en-US" sz="1050" dirty="0"/>
          </a:p>
        </p:txBody>
      </p:sp>
      <p:sp>
        <p:nvSpPr>
          <p:cNvPr id="20" name="Text 17"/>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1" name="Text 18"/>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11 / 15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今日の言葉、ひとことで</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この回で出てきた言葉を、ひとことで言うと</a:t>
            </a:r>
            <a:endParaRPr lang="en-US" sz="1300" dirty="0"/>
          </a:p>
        </p:txBody>
      </p:sp>
      <p:sp>
        <p:nvSpPr>
          <p:cNvPr id="6" name="Shape 4"/>
          <p:cNvSpPr/>
          <p:nvPr/>
        </p:nvSpPr>
        <p:spPr>
          <a:xfrm>
            <a:off x="548640" y="1517904"/>
            <a:ext cx="3515258" cy="1783080"/>
          </a:xfrm>
          <a:prstGeom prst="roundRect">
            <a:avLst>
              <a:gd name="adj" fmla="val 3590"/>
            </a:avLst>
          </a:prstGeom>
          <a:solidFill>
            <a:srgbClr val="EEF3F5"/>
          </a:solidFill>
          <a:ln w="12700">
            <a:solidFill>
              <a:srgbClr val="D5E0E4"/>
            </a:solidFill>
            <a:prstDash val="solid"/>
          </a:ln>
        </p:spPr>
      </p:sp>
      <p:sp>
        <p:nvSpPr>
          <p:cNvPr id="7" name="Text 5"/>
          <p:cNvSpPr/>
          <p:nvPr/>
        </p:nvSpPr>
        <p:spPr>
          <a:xfrm>
            <a:off x="786384" y="1700784"/>
            <a:ext cx="3039770" cy="365760"/>
          </a:xfrm>
          <a:prstGeom prst="rect">
            <a:avLst/>
          </a:prstGeom>
          <a:noFill/>
          <a:ln/>
        </p:spPr>
        <p:txBody>
          <a:bodyPr wrap="square" lIns="0" tIns="0" rIns="0" bIns="0" rtlCol="0" anchor="ctr"/>
          <a:lstStyle/>
          <a:p>
            <a:pPr indent="0" marL="0">
              <a:buNone/>
            </a:pPr>
            <a:r>
              <a:rPr lang="en-US" sz="1400" b="1" dirty="0">
                <a:solidFill>
                  <a:srgbClr val="4F6E17"/>
                </a:solidFill>
                <a:latin typeface="Meiryo" pitchFamily="34" charset="0"/>
                <a:ea typeface="Meiryo" pitchFamily="34" charset="-122"/>
                <a:cs typeface="Meiryo" pitchFamily="34" charset="-120"/>
              </a:rPr>
              <a:t>Plug &amp; Charge</a:t>
            </a:r>
            <a:endParaRPr lang="en-US" sz="1400" dirty="0"/>
          </a:p>
        </p:txBody>
      </p:sp>
      <p:sp>
        <p:nvSpPr>
          <p:cNvPr id="8" name="Text 6"/>
          <p:cNvSpPr/>
          <p:nvPr/>
        </p:nvSpPr>
        <p:spPr>
          <a:xfrm>
            <a:off x="786384"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ケーブルを挿すだけで、本人確認と支払いまで自動で終わるしくみ。「挿すだけ充電」。</a:t>
            </a:r>
            <a:endParaRPr lang="en-US" sz="1150" dirty="0"/>
          </a:p>
        </p:txBody>
      </p:sp>
      <p:sp>
        <p:nvSpPr>
          <p:cNvPr id="9" name="Shape 7"/>
          <p:cNvSpPr/>
          <p:nvPr/>
        </p:nvSpPr>
        <p:spPr>
          <a:xfrm>
            <a:off x="4338218" y="1517904"/>
            <a:ext cx="3515258" cy="1783080"/>
          </a:xfrm>
          <a:prstGeom prst="roundRect">
            <a:avLst>
              <a:gd name="adj" fmla="val 3590"/>
            </a:avLst>
          </a:prstGeom>
          <a:solidFill>
            <a:srgbClr val="EEF3F5"/>
          </a:solidFill>
          <a:ln w="12700">
            <a:solidFill>
              <a:srgbClr val="D5E0E4"/>
            </a:solidFill>
            <a:prstDash val="solid"/>
          </a:ln>
        </p:spPr>
      </p:sp>
      <p:sp>
        <p:nvSpPr>
          <p:cNvPr id="10" name="Text 8"/>
          <p:cNvSpPr/>
          <p:nvPr/>
        </p:nvSpPr>
        <p:spPr>
          <a:xfrm>
            <a:off x="4575962" y="1700784"/>
            <a:ext cx="3039770" cy="365760"/>
          </a:xfrm>
          <a:prstGeom prst="rect">
            <a:avLst/>
          </a:prstGeom>
          <a:noFill/>
          <a:ln/>
        </p:spPr>
        <p:txBody>
          <a:bodyPr wrap="square" lIns="0" tIns="0" rIns="0" bIns="0" rtlCol="0" anchor="ctr"/>
          <a:lstStyle/>
          <a:p>
            <a:pPr indent="0" marL="0">
              <a:buNone/>
            </a:pPr>
            <a:r>
              <a:rPr lang="en-US" sz="1400" b="1" dirty="0">
                <a:solidFill>
                  <a:srgbClr val="4F6E17"/>
                </a:solidFill>
                <a:latin typeface="Meiryo" pitchFamily="34" charset="0"/>
                <a:ea typeface="Meiryo" pitchFamily="34" charset="-122"/>
                <a:cs typeface="Meiryo" pitchFamily="34" charset="-120"/>
              </a:rPr>
              <a:t>証明書</a:t>
            </a:r>
            <a:endParaRPr lang="en-US" sz="1400" dirty="0"/>
          </a:p>
        </p:txBody>
      </p:sp>
      <p:sp>
        <p:nvSpPr>
          <p:cNvPr id="11" name="Text 9"/>
          <p:cNvSpPr/>
          <p:nvPr/>
        </p:nvSpPr>
        <p:spPr>
          <a:xfrm>
            <a:off x="4575962"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車の中に入っている電子的な身分証明書。期限があり、発行・更新・無効化の運用が必要。</a:t>
            </a:r>
            <a:endParaRPr lang="en-US" sz="1150" dirty="0"/>
          </a:p>
        </p:txBody>
      </p:sp>
      <p:sp>
        <p:nvSpPr>
          <p:cNvPr id="12" name="Shape 10"/>
          <p:cNvSpPr/>
          <p:nvPr/>
        </p:nvSpPr>
        <p:spPr>
          <a:xfrm>
            <a:off x="8127797" y="1517904"/>
            <a:ext cx="3515258" cy="1783080"/>
          </a:xfrm>
          <a:prstGeom prst="roundRect">
            <a:avLst>
              <a:gd name="adj" fmla="val 3590"/>
            </a:avLst>
          </a:prstGeom>
          <a:solidFill>
            <a:srgbClr val="EEF3F5"/>
          </a:solidFill>
          <a:ln w="12700">
            <a:solidFill>
              <a:srgbClr val="D5E0E4"/>
            </a:solidFill>
            <a:prstDash val="solid"/>
          </a:ln>
        </p:spPr>
      </p:sp>
      <p:sp>
        <p:nvSpPr>
          <p:cNvPr id="13" name="Text 11"/>
          <p:cNvSpPr/>
          <p:nvPr/>
        </p:nvSpPr>
        <p:spPr>
          <a:xfrm>
            <a:off x="8365541" y="1700784"/>
            <a:ext cx="3039770" cy="365760"/>
          </a:xfrm>
          <a:prstGeom prst="rect">
            <a:avLst/>
          </a:prstGeom>
          <a:noFill/>
          <a:ln/>
        </p:spPr>
        <p:txBody>
          <a:bodyPr wrap="square" lIns="0" tIns="0" rIns="0" bIns="0" rtlCol="0" anchor="ctr"/>
          <a:lstStyle/>
          <a:p>
            <a:pPr indent="0" marL="0">
              <a:buNone/>
            </a:pPr>
            <a:r>
              <a:rPr lang="en-US" sz="1400" b="1" dirty="0">
                <a:solidFill>
                  <a:srgbClr val="4F6E17"/>
                </a:solidFill>
                <a:latin typeface="Meiryo" pitchFamily="34" charset="0"/>
                <a:ea typeface="Meiryo" pitchFamily="34" charset="-122"/>
                <a:cs typeface="Meiryo" pitchFamily="34" charset="-120"/>
              </a:rPr>
              <a:t>状態の管理</a:t>
            </a:r>
            <a:endParaRPr lang="en-US" sz="1400" dirty="0"/>
          </a:p>
        </p:txBody>
      </p:sp>
      <p:sp>
        <p:nvSpPr>
          <p:cNvPr id="14" name="Text 12"/>
          <p:cNvSpPr/>
          <p:nvPr/>
        </p:nvSpPr>
        <p:spPr>
          <a:xfrm>
            <a:off x="8365541" y="2103120"/>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「今どの段階か」を追い続ける処理。線の状態・通信の状態・充電の手順、の3つを同時に扱う。</a:t>
            </a:r>
            <a:endParaRPr lang="en-US" sz="1150" dirty="0"/>
          </a:p>
        </p:txBody>
      </p:sp>
      <p:sp>
        <p:nvSpPr>
          <p:cNvPr id="15" name="Shape 13"/>
          <p:cNvSpPr/>
          <p:nvPr/>
        </p:nvSpPr>
        <p:spPr>
          <a:xfrm>
            <a:off x="548640" y="3538728"/>
            <a:ext cx="3515258" cy="1783080"/>
          </a:xfrm>
          <a:prstGeom prst="roundRect">
            <a:avLst>
              <a:gd name="adj" fmla="val 3590"/>
            </a:avLst>
          </a:prstGeom>
          <a:solidFill>
            <a:srgbClr val="EEF3F5"/>
          </a:solidFill>
          <a:ln w="12700">
            <a:solidFill>
              <a:srgbClr val="D5E0E4"/>
            </a:solidFill>
            <a:prstDash val="solid"/>
          </a:ln>
        </p:spPr>
      </p:sp>
      <p:sp>
        <p:nvSpPr>
          <p:cNvPr id="16" name="Text 14"/>
          <p:cNvSpPr/>
          <p:nvPr/>
        </p:nvSpPr>
        <p:spPr>
          <a:xfrm>
            <a:off x="786384" y="3721608"/>
            <a:ext cx="3039770" cy="365760"/>
          </a:xfrm>
          <a:prstGeom prst="rect">
            <a:avLst/>
          </a:prstGeom>
          <a:noFill/>
          <a:ln/>
        </p:spPr>
        <p:txBody>
          <a:bodyPr wrap="square" lIns="0" tIns="0" rIns="0" bIns="0" rtlCol="0" anchor="ctr"/>
          <a:lstStyle/>
          <a:p>
            <a:pPr indent="0" marL="0">
              <a:buNone/>
            </a:pPr>
            <a:r>
              <a:rPr lang="en-US" sz="1400" b="1" dirty="0">
                <a:solidFill>
                  <a:srgbClr val="4F6E17"/>
                </a:solidFill>
                <a:latin typeface="Meiryo" pitchFamily="34" charset="0"/>
                <a:ea typeface="Meiryo" pitchFamily="34" charset="-122"/>
                <a:cs typeface="Meiryo" pitchFamily="34" charset="-120"/>
              </a:rPr>
              <a:t>方言（相互接続性）</a:t>
            </a:r>
            <a:endParaRPr lang="en-US" sz="1400" dirty="0"/>
          </a:p>
        </p:txBody>
      </p:sp>
      <p:sp>
        <p:nvSpPr>
          <p:cNvPr id="17" name="Text 15"/>
          <p:cNvSpPr/>
          <p:nvPr/>
        </p:nvSpPr>
        <p:spPr>
          <a:xfrm>
            <a:off x="786384"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同じ規格でも、会社によって解釈が微妙に違うこと。実機を持ち寄る試験でしか潰せない。</a:t>
            </a:r>
            <a:endParaRPr lang="en-US" sz="1150" dirty="0"/>
          </a:p>
        </p:txBody>
      </p:sp>
      <p:sp>
        <p:nvSpPr>
          <p:cNvPr id="18" name="Shape 16"/>
          <p:cNvSpPr/>
          <p:nvPr/>
        </p:nvSpPr>
        <p:spPr>
          <a:xfrm>
            <a:off x="4338218" y="3538728"/>
            <a:ext cx="3515258" cy="1783080"/>
          </a:xfrm>
          <a:prstGeom prst="roundRect">
            <a:avLst>
              <a:gd name="adj" fmla="val 3590"/>
            </a:avLst>
          </a:prstGeom>
          <a:solidFill>
            <a:srgbClr val="EEF3F5"/>
          </a:solidFill>
          <a:ln w="12700">
            <a:solidFill>
              <a:srgbClr val="D5E0E4"/>
            </a:solidFill>
            <a:prstDash val="solid"/>
          </a:ln>
        </p:spPr>
      </p:sp>
      <p:sp>
        <p:nvSpPr>
          <p:cNvPr id="19" name="Text 17"/>
          <p:cNvSpPr/>
          <p:nvPr/>
        </p:nvSpPr>
        <p:spPr>
          <a:xfrm>
            <a:off x="4575962" y="3721608"/>
            <a:ext cx="3039770" cy="365760"/>
          </a:xfrm>
          <a:prstGeom prst="rect">
            <a:avLst/>
          </a:prstGeom>
          <a:noFill/>
          <a:ln/>
        </p:spPr>
        <p:txBody>
          <a:bodyPr wrap="square" lIns="0" tIns="0" rIns="0" bIns="0" rtlCol="0" anchor="ctr"/>
          <a:lstStyle/>
          <a:p>
            <a:pPr indent="0" marL="0">
              <a:buNone/>
            </a:pPr>
            <a:r>
              <a:rPr lang="en-US" sz="1400" b="1" dirty="0">
                <a:solidFill>
                  <a:srgbClr val="4F6E17"/>
                </a:solidFill>
                <a:latin typeface="Meiryo" pitchFamily="34" charset="0"/>
                <a:ea typeface="Meiryo" pitchFamily="34" charset="-122"/>
                <a:cs typeface="Meiryo" pitchFamily="34" charset="-120"/>
              </a:rPr>
              <a:t>ハーネス</a:t>
            </a:r>
            <a:endParaRPr lang="en-US" sz="1400" dirty="0"/>
          </a:p>
        </p:txBody>
      </p:sp>
      <p:sp>
        <p:nvSpPr>
          <p:cNvPr id="20" name="Text 18"/>
          <p:cNvSpPr/>
          <p:nvPr/>
        </p:nvSpPr>
        <p:spPr>
          <a:xfrm>
            <a:off x="4575962"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車の中の電線の束のこと。1台で数十キロにもなる。これを減らすのが車載電力線通信の狙い。</a:t>
            </a:r>
            <a:endParaRPr lang="en-US" sz="1150" dirty="0"/>
          </a:p>
        </p:txBody>
      </p:sp>
      <p:sp>
        <p:nvSpPr>
          <p:cNvPr id="21" name="Shape 19"/>
          <p:cNvSpPr/>
          <p:nvPr/>
        </p:nvSpPr>
        <p:spPr>
          <a:xfrm>
            <a:off x="8127797" y="3538728"/>
            <a:ext cx="3515258" cy="1783080"/>
          </a:xfrm>
          <a:prstGeom prst="roundRect">
            <a:avLst>
              <a:gd name="adj" fmla="val 3590"/>
            </a:avLst>
          </a:prstGeom>
          <a:solidFill>
            <a:srgbClr val="EEF3F5"/>
          </a:solidFill>
          <a:ln w="12700">
            <a:solidFill>
              <a:srgbClr val="D5E0E4"/>
            </a:solidFill>
            <a:prstDash val="solid"/>
          </a:ln>
        </p:spPr>
      </p:sp>
      <p:sp>
        <p:nvSpPr>
          <p:cNvPr id="22" name="Text 20"/>
          <p:cNvSpPr/>
          <p:nvPr/>
        </p:nvSpPr>
        <p:spPr>
          <a:xfrm>
            <a:off x="8365541" y="3721608"/>
            <a:ext cx="3039770" cy="365760"/>
          </a:xfrm>
          <a:prstGeom prst="rect">
            <a:avLst/>
          </a:prstGeom>
          <a:noFill/>
          <a:ln/>
        </p:spPr>
        <p:txBody>
          <a:bodyPr wrap="square" lIns="0" tIns="0" rIns="0" bIns="0" rtlCol="0" anchor="ctr"/>
          <a:lstStyle/>
          <a:p>
            <a:pPr indent="0" marL="0">
              <a:buNone/>
            </a:pPr>
            <a:r>
              <a:rPr lang="en-US" sz="1400" b="1" dirty="0">
                <a:solidFill>
                  <a:srgbClr val="4F6E17"/>
                </a:solidFill>
                <a:latin typeface="Meiryo" pitchFamily="34" charset="0"/>
                <a:ea typeface="Meiryo" pitchFamily="34" charset="-122"/>
                <a:cs typeface="Meiryo" pitchFamily="34" charset="-120"/>
              </a:rPr>
              <a:t>双方向充電</a:t>
            </a:r>
            <a:endParaRPr lang="en-US" sz="1400" dirty="0"/>
          </a:p>
        </p:txBody>
      </p:sp>
      <p:sp>
        <p:nvSpPr>
          <p:cNvPr id="23" name="Text 21"/>
          <p:cNvSpPr/>
          <p:nvPr/>
        </p:nvSpPr>
        <p:spPr>
          <a:xfrm>
            <a:off x="8365541" y="4123944"/>
            <a:ext cx="3039770" cy="996696"/>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車から家や電力網へ電気を戻すこと。新しい版の規格で対応が入った。V2H、V2G とも呼ばれる。</a:t>
            </a:r>
            <a:endParaRPr lang="en-US" sz="1150" dirty="0"/>
          </a:p>
        </p:txBody>
      </p:sp>
      <p:sp>
        <p:nvSpPr>
          <p:cNvPr id="25" name="Text 22"/>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6" name="Text 23"/>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12 / 15</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2313D"/>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FFFFFF"/>
                </a:solidFill>
                <a:latin typeface="Meiryo" pitchFamily="34" charset="0"/>
                <a:ea typeface="Meiryo" pitchFamily="34" charset="-122"/>
                <a:cs typeface="Meiryo" pitchFamily="34" charset="-120"/>
              </a:rPr>
              <a:t>全5回を、1枚に</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8FA7B2"/>
                </a:solidFill>
                <a:latin typeface="Meiryo" pitchFamily="34" charset="0"/>
                <a:ea typeface="Meiryo" pitchFamily="34" charset="-122"/>
                <a:cs typeface="Meiryo" pitchFamily="34" charset="-120"/>
              </a:rPr>
              <a:t>ここまでの内容をつなげると、こうなります</a:t>
            </a:r>
            <a:endParaRPr lang="en-US" sz="1300" dirty="0"/>
          </a:p>
        </p:txBody>
      </p:sp>
      <p:sp>
        <p:nvSpPr>
          <p:cNvPr id="6" name="Shape 4"/>
          <p:cNvSpPr/>
          <p:nvPr/>
        </p:nvSpPr>
        <p:spPr>
          <a:xfrm>
            <a:off x="548640" y="1517904"/>
            <a:ext cx="11094415" cy="786384"/>
          </a:xfrm>
          <a:prstGeom prst="roundRect">
            <a:avLst>
              <a:gd name="adj" fmla="val 8140"/>
            </a:avLst>
          </a:prstGeom>
          <a:solidFill>
            <a:srgbClr val="1B4657"/>
          </a:solidFill>
          <a:ln w="12700">
            <a:solidFill>
              <a:srgbClr val="2B5B6E"/>
            </a:solidFill>
            <a:prstDash val="solid"/>
          </a:ln>
        </p:spPr>
      </p:sp>
      <p:sp>
        <p:nvSpPr>
          <p:cNvPr id="7" name="Shape 5"/>
          <p:cNvSpPr/>
          <p:nvPr/>
        </p:nvSpPr>
        <p:spPr>
          <a:xfrm>
            <a:off x="822960" y="1700784"/>
            <a:ext cx="420624" cy="420624"/>
          </a:xfrm>
          <a:prstGeom prst="ellipse">
            <a:avLst/>
          </a:prstGeom>
          <a:solidFill>
            <a:srgbClr val="F0A33C"/>
          </a:solidFill>
          <a:ln w="12700">
            <a:solidFill>
              <a:srgbClr val="F0A33C"/>
            </a:solidFill>
            <a:prstDash val="solid"/>
          </a:ln>
        </p:spPr>
      </p:sp>
      <p:sp>
        <p:nvSpPr>
          <p:cNvPr id="8" name="Text 6"/>
          <p:cNvSpPr/>
          <p:nvPr/>
        </p:nvSpPr>
        <p:spPr>
          <a:xfrm>
            <a:off x="822960" y="170078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408176" y="1517904"/>
            <a:ext cx="4206240" cy="7863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急速充電には、細かい相談が要る</a:t>
            </a:r>
            <a:endParaRPr lang="en-US" sz="1400" dirty="0"/>
          </a:p>
        </p:txBody>
      </p:sp>
      <p:sp>
        <p:nvSpPr>
          <p:cNvPr id="10" name="Text 8"/>
          <p:cNvSpPr/>
          <p:nvPr/>
        </p:nvSpPr>
        <p:spPr>
          <a:xfrm>
            <a:off x="5760720" y="1517904"/>
            <a:ext cx="5760720" cy="786384"/>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でも使える線は CP 1本だけ。だからその線に信号を重ねた ＝ 電力線通信（PLC）</a:t>
            </a:r>
            <a:endParaRPr lang="en-US" sz="1150" dirty="0"/>
          </a:p>
        </p:txBody>
      </p:sp>
      <p:sp>
        <p:nvSpPr>
          <p:cNvPr id="11" name="Shape 9"/>
          <p:cNvSpPr/>
          <p:nvPr/>
        </p:nvSpPr>
        <p:spPr>
          <a:xfrm>
            <a:off x="548640" y="2377440"/>
            <a:ext cx="11094415" cy="786384"/>
          </a:xfrm>
          <a:prstGeom prst="roundRect">
            <a:avLst>
              <a:gd name="adj" fmla="val 8140"/>
            </a:avLst>
          </a:prstGeom>
          <a:solidFill>
            <a:srgbClr val="1B4657"/>
          </a:solidFill>
          <a:ln w="12700">
            <a:solidFill>
              <a:srgbClr val="2B5B6E"/>
            </a:solidFill>
            <a:prstDash val="solid"/>
          </a:ln>
        </p:spPr>
      </p:sp>
      <p:sp>
        <p:nvSpPr>
          <p:cNvPr id="12" name="Shape 10"/>
          <p:cNvSpPr/>
          <p:nvPr/>
        </p:nvSpPr>
        <p:spPr>
          <a:xfrm>
            <a:off x="822960" y="2560320"/>
            <a:ext cx="420624" cy="420624"/>
          </a:xfrm>
          <a:prstGeom prst="ellipse">
            <a:avLst/>
          </a:prstGeom>
          <a:solidFill>
            <a:srgbClr val="3FA79B"/>
          </a:solidFill>
          <a:ln w="12700">
            <a:solidFill>
              <a:srgbClr val="3FA79B"/>
            </a:solidFill>
            <a:prstDash val="solid"/>
          </a:ln>
        </p:spPr>
      </p:sp>
      <p:sp>
        <p:nvSpPr>
          <p:cNvPr id="13" name="Text 11"/>
          <p:cNvSpPr/>
          <p:nvPr/>
        </p:nvSpPr>
        <p:spPr>
          <a:xfrm>
            <a:off x="822960" y="256032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14" name="Text 12"/>
          <p:cNvSpPr/>
          <p:nvPr/>
        </p:nvSpPr>
        <p:spPr>
          <a:xfrm>
            <a:off x="1408176" y="2377440"/>
            <a:ext cx="4206240" cy="7863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混ざらないのは、速さが違うから</a:t>
            </a:r>
            <a:endParaRPr lang="en-US" sz="1400" dirty="0"/>
          </a:p>
        </p:txBody>
      </p:sp>
      <p:sp>
        <p:nvSpPr>
          <p:cNvPr id="15" name="Text 13"/>
          <p:cNvSpPr/>
          <p:nvPr/>
        </p:nvSpPr>
        <p:spPr>
          <a:xfrm>
            <a:off x="5760720" y="2377440"/>
            <a:ext cx="5760720" cy="786384"/>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ゆっくりの合図と、とても速い信号。ふるいで分けられる。方式の名前は Green PHY</a:t>
            </a:r>
            <a:endParaRPr lang="en-US" sz="1150" dirty="0"/>
          </a:p>
        </p:txBody>
      </p:sp>
      <p:sp>
        <p:nvSpPr>
          <p:cNvPr id="16" name="Shape 14"/>
          <p:cNvSpPr/>
          <p:nvPr/>
        </p:nvSpPr>
        <p:spPr>
          <a:xfrm>
            <a:off x="548640" y="3236976"/>
            <a:ext cx="11094415" cy="786384"/>
          </a:xfrm>
          <a:prstGeom prst="roundRect">
            <a:avLst>
              <a:gd name="adj" fmla="val 8140"/>
            </a:avLst>
          </a:prstGeom>
          <a:solidFill>
            <a:srgbClr val="1B4657"/>
          </a:solidFill>
          <a:ln w="12700">
            <a:solidFill>
              <a:srgbClr val="2B5B6E"/>
            </a:solidFill>
            <a:prstDash val="solid"/>
          </a:ln>
        </p:spPr>
      </p:sp>
      <p:sp>
        <p:nvSpPr>
          <p:cNvPr id="17" name="Shape 15"/>
          <p:cNvSpPr/>
          <p:nvPr/>
        </p:nvSpPr>
        <p:spPr>
          <a:xfrm>
            <a:off x="822960" y="3419856"/>
            <a:ext cx="420624" cy="420624"/>
          </a:xfrm>
          <a:prstGeom prst="ellipse">
            <a:avLst/>
          </a:prstGeom>
          <a:solidFill>
            <a:srgbClr val="E0705A"/>
          </a:solidFill>
          <a:ln w="12700">
            <a:solidFill>
              <a:srgbClr val="E0705A"/>
            </a:solidFill>
            <a:prstDash val="solid"/>
          </a:ln>
        </p:spPr>
      </p:sp>
      <p:sp>
        <p:nvSpPr>
          <p:cNvPr id="18" name="Text 16"/>
          <p:cNvSpPr/>
          <p:nvPr/>
        </p:nvSpPr>
        <p:spPr>
          <a:xfrm>
            <a:off x="822960" y="341985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19" name="Text 17"/>
          <p:cNvSpPr/>
          <p:nvPr/>
        </p:nvSpPr>
        <p:spPr>
          <a:xfrm>
            <a:off x="1408176" y="3236976"/>
            <a:ext cx="4206240" cy="7863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相手は「声の大きさ」で決める</a:t>
            </a:r>
            <a:endParaRPr lang="en-US" sz="1400" dirty="0"/>
          </a:p>
        </p:txBody>
      </p:sp>
      <p:sp>
        <p:nvSpPr>
          <p:cNvPr id="20" name="Text 18"/>
          <p:cNvSpPr/>
          <p:nvPr/>
        </p:nvSpPr>
        <p:spPr>
          <a:xfrm>
            <a:off x="5760720" y="3236976"/>
            <a:ext cx="5760720" cy="786384"/>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並んだ充電器から1台を選ぶ手続きが SLAC。その後は普通のインターネットと同じ</a:t>
            </a:r>
            <a:endParaRPr lang="en-US" sz="1150" dirty="0"/>
          </a:p>
        </p:txBody>
      </p:sp>
      <p:sp>
        <p:nvSpPr>
          <p:cNvPr id="21" name="Shape 19"/>
          <p:cNvSpPr/>
          <p:nvPr/>
        </p:nvSpPr>
        <p:spPr>
          <a:xfrm>
            <a:off x="548640" y="4096512"/>
            <a:ext cx="11094415" cy="786384"/>
          </a:xfrm>
          <a:prstGeom prst="roundRect">
            <a:avLst>
              <a:gd name="adj" fmla="val 8140"/>
            </a:avLst>
          </a:prstGeom>
          <a:solidFill>
            <a:srgbClr val="1B4657"/>
          </a:solidFill>
          <a:ln w="12700">
            <a:solidFill>
              <a:srgbClr val="2B5B6E"/>
            </a:solidFill>
            <a:prstDash val="solid"/>
          </a:ln>
        </p:spPr>
      </p:sp>
      <p:sp>
        <p:nvSpPr>
          <p:cNvPr id="22" name="Shape 20"/>
          <p:cNvSpPr/>
          <p:nvPr/>
        </p:nvSpPr>
        <p:spPr>
          <a:xfrm>
            <a:off x="822960" y="4279392"/>
            <a:ext cx="420624" cy="420624"/>
          </a:xfrm>
          <a:prstGeom prst="ellipse">
            <a:avLst/>
          </a:prstGeom>
          <a:solidFill>
            <a:srgbClr val="7C86D6"/>
          </a:solidFill>
          <a:ln w="12700">
            <a:solidFill>
              <a:srgbClr val="7C86D6"/>
            </a:solidFill>
            <a:prstDash val="solid"/>
          </a:ln>
        </p:spPr>
      </p:sp>
      <p:sp>
        <p:nvSpPr>
          <p:cNvPr id="23" name="Text 21"/>
          <p:cNvSpPr/>
          <p:nvPr/>
        </p:nvSpPr>
        <p:spPr>
          <a:xfrm>
            <a:off x="822960" y="427939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4</a:t>
            </a:r>
            <a:endParaRPr lang="en-US" sz="1500" dirty="0"/>
          </a:p>
        </p:txBody>
      </p:sp>
      <p:sp>
        <p:nvSpPr>
          <p:cNvPr id="24" name="Text 22"/>
          <p:cNvSpPr/>
          <p:nvPr/>
        </p:nvSpPr>
        <p:spPr>
          <a:xfrm>
            <a:off x="1408176" y="4096512"/>
            <a:ext cx="4206240" cy="7863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それをやっているのが PLC-IC</a:t>
            </a:r>
            <a:endParaRPr lang="en-US" sz="1400" dirty="0"/>
          </a:p>
        </p:txBody>
      </p:sp>
      <p:sp>
        <p:nvSpPr>
          <p:cNvPr id="25" name="Text 23"/>
          <p:cNvSpPr/>
          <p:nvPr/>
        </p:nvSpPr>
        <p:spPr>
          <a:xfrm>
            <a:off x="5760720" y="4096512"/>
            <a:ext cx="5760720" cy="786384"/>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8mm 角の小さなチップ。まわりの部品が、整えて・守って・選り分けている</a:t>
            </a:r>
            <a:endParaRPr lang="en-US" sz="1150" dirty="0"/>
          </a:p>
        </p:txBody>
      </p:sp>
      <p:sp>
        <p:nvSpPr>
          <p:cNvPr id="26" name="Shape 24"/>
          <p:cNvSpPr/>
          <p:nvPr/>
        </p:nvSpPr>
        <p:spPr>
          <a:xfrm>
            <a:off x="548640" y="4956048"/>
            <a:ext cx="11094415" cy="786384"/>
          </a:xfrm>
          <a:prstGeom prst="roundRect">
            <a:avLst>
              <a:gd name="adj" fmla="val 8140"/>
            </a:avLst>
          </a:prstGeom>
          <a:solidFill>
            <a:srgbClr val="1B4657"/>
          </a:solidFill>
          <a:ln w="12700">
            <a:solidFill>
              <a:srgbClr val="2B5B6E"/>
            </a:solidFill>
            <a:prstDash val="solid"/>
          </a:ln>
        </p:spPr>
      </p:sp>
      <p:sp>
        <p:nvSpPr>
          <p:cNvPr id="27" name="Shape 25"/>
          <p:cNvSpPr/>
          <p:nvPr/>
        </p:nvSpPr>
        <p:spPr>
          <a:xfrm>
            <a:off x="822960" y="5138928"/>
            <a:ext cx="420624" cy="420624"/>
          </a:xfrm>
          <a:prstGeom prst="ellipse">
            <a:avLst/>
          </a:prstGeom>
          <a:solidFill>
            <a:srgbClr val="86B23C"/>
          </a:solidFill>
          <a:ln w="12700">
            <a:solidFill>
              <a:srgbClr val="86B23C"/>
            </a:solidFill>
            <a:prstDash val="solid"/>
          </a:ln>
        </p:spPr>
      </p:sp>
      <p:sp>
        <p:nvSpPr>
          <p:cNvPr id="28" name="Text 26"/>
          <p:cNvSpPr/>
          <p:nvPr/>
        </p:nvSpPr>
        <p:spPr>
          <a:xfrm>
            <a:off x="822960" y="5138928"/>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5</a:t>
            </a:r>
            <a:endParaRPr lang="en-US" sz="1500" dirty="0"/>
          </a:p>
        </p:txBody>
      </p:sp>
      <p:sp>
        <p:nvSpPr>
          <p:cNvPr id="29" name="Text 27"/>
          <p:cNvSpPr/>
          <p:nvPr/>
        </p:nvSpPr>
        <p:spPr>
          <a:xfrm>
            <a:off x="1408176" y="4956048"/>
            <a:ext cx="4206240" cy="786384"/>
          </a:xfrm>
          <a:prstGeom prst="rect">
            <a:avLst/>
          </a:prstGeom>
          <a:noFill/>
          <a:ln/>
        </p:spPr>
        <p:txBody>
          <a:bodyPr wrap="square" lIns="0" tIns="0" rIns="0" bIns="0" rtlCol="0" anchor="ctr"/>
          <a:lstStyle/>
          <a:p>
            <a:pPr indent="0" marL="0">
              <a:buNone/>
            </a:pPr>
            <a:r>
              <a:rPr lang="en-US" sz="1400" b="1" dirty="0">
                <a:solidFill>
                  <a:srgbClr val="FFFFFF"/>
                </a:solidFill>
                <a:latin typeface="Meiryo" pitchFamily="34" charset="0"/>
                <a:ea typeface="Meiryo" pitchFamily="34" charset="-122"/>
                <a:cs typeface="Meiryo" pitchFamily="34" charset="-120"/>
              </a:rPr>
              <a:t>難しいのは、チップの外側</a:t>
            </a:r>
            <a:endParaRPr lang="en-US" sz="1400" dirty="0"/>
          </a:p>
        </p:txBody>
      </p:sp>
      <p:sp>
        <p:nvSpPr>
          <p:cNvPr id="30" name="Text 28"/>
          <p:cNvSpPr/>
          <p:nvPr/>
        </p:nvSpPr>
        <p:spPr>
          <a:xfrm>
            <a:off x="5760720" y="4956048"/>
            <a:ext cx="5760720" cy="786384"/>
          </a:xfrm>
          <a:prstGeom prst="rect">
            <a:avLst/>
          </a:prstGeom>
          <a:noFill/>
          <a:ln/>
        </p:spPr>
        <p:txBody>
          <a:bodyPr wrap="square" lIns="0" tIns="0" rIns="0" bIns="0" rtlCol="0" anchor="ctr"/>
          <a:lstStyle/>
          <a:p>
            <a:pPr indent="0" marL="0">
              <a:lnSpc>
                <a:spcPts val="1700"/>
              </a:lnSpc>
              <a:buNone/>
            </a:pPr>
            <a:r>
              <a:rPr lang="en-US" sz="1150" dirty="0">
                <a:solidFill>
                  <a:srgbClr val="AFC3CC"/>
                </a:solidFill>
                <a:latin typeface="Meiryo" pitchFamily="34" charset="0"/>
                <a:ea typeface="Meiryo" pitchFamily="34" charset="-122"/>
                <a:cs typeface="Meiryo" pitchFamily="34" charset="-120"/>
              </a:rPr>
              <a:t>証明書の運用、他社との噛み合わせ、ノイズ。トラブルの大半はここに集まる</a:t>
            </a:r>
            <a:endParaRPr lang="en-US" sz="1150" dirty="0"/>
          </a:p>
        </p:txBody>
      </p:sp>
      <p:sp>
        <p:nvSpPr>
          <p:cNvPr id="31" name="Text 29"/>
          <p:cNvSpPr/>
          <p:nvPr/>
        </p:nvSpPr>
        <p:spPr>
          <a:xfrm>
            <a:off x="548640" y="5852160"/>
            <a:ext cx="11094415" cy="402336"/>
          </a:xfrm>
          <a:prstGeom prst="rect">
            <a:avLst/>
          </a:prstGeom>
          <a:noFill/>
          <a:ln/>
        </p:spPr>
        <p:txBody>
          <a:bodyPr wrap="square" lIns="0" tIns="0" rIns="0" bIns="0" rtlCol="0" anchor="ctr"/>
          <a:lstStyle/>
          <a:p>
            <a:pPr indent="0" marL="0">
              <a:buNone/>
            </a:pPr>
            <a:r>
              <a:rPr lang="en-US" sz="1300" b="1" dirty="0">
                <a:solidFill>
                  <a:srgbClr val="86B23C"/>
                </a:solidFill>
                <a:latin typeface="Meiryo" pitchFamily="34" charset="0"/>
                <a:ea typeface="Meiryo" pitchFamily="34" charset="-122"/>
                <a:cs typeface="Meiryo" pitchFamily="34" charset="-120"/>
              </a:rPr>
              <a:t>この5行が言えれば、EV の充電通信について「だいたい分かっている人」です。おつかれさまでした。</a:t>
            </a:r>
            <a:endParaRPr lang="en-US" sz="1300" dirty="0"/>
          </a:p>
        </p:txBody>
      </p:sp>
      <p:sp>
        <p:nvSpPr>
          <p:cNvPr id="33" name="Text 30"/>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5A748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34" name="Text 31"/>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A7480"/>
                </a:solidFill>
                <a:latin typeface="Meiryo" pitchFamily="34" charset="0"/>
                <a:ea typeface="Meiryo" pitchFamily="34" charset="-122"/>
                <a:cs typeface="Meiryo" pitchFamily="34" charset="-120"/>
              </a:rPr>
              <a:t>13 / 15</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もっと知りたくなったら</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次の一歩の目安です。無理に全部やる必要はありません</a:t>
            </a:r>
            <a:endParaRPr lang="en-US" sz="1300" dirty="0"/>
          </a:p>
        </p:txBody>
      </p:sp>
      <p:sp>
        <p:nvSpPr>
          <p:cNvPr id="6" name="Shape 4"/>
          <p:cNvSpPr/>
          <p:nvPr/>
        </p:nvSpPr>
        <p:spPr>
          <a:xfrm>
            <a:off x="548640" y="1517904"/>
            <a:ext cx="5410048" cy="2066544"/>
          </a:xfrm>
          <a:prstGeom prst="roundRect">
            <a:avLst>
              <a:gd name="adj" fmla="val 3097"/>
            </a:avLst>
          </a:prstGeom>
          <a:solidFill>
            <a:srgbClr val="FFFFFF"/>
          </a:solidFill>
          <a:ln w="12700">
            <a:solidFill>
              <a:srgbClr val="D5E0E4"/>
            </a:solidFill>
            <a:prstDash val="solid"/>
          </a:ln>
        </p:spPr>
      </p:sp>
      <p:sp>
        <p:nvSpPr>
          <p:cNvPr id="7" name="Shape 5"/>
          <p:cNvSpPr/>
          <p:nvPr/>
        </p:nvSpPr>
        <p:spPr>
          <a:xfrm>
            <a:off x="822960" y="1755648"/>
            <a:ext cx="420624" cy="420624"/>
          </a:xfrm>
          <a:prstGeom prst="ellipse">
            <a:avLst/>
          </a:prstGeom>
          <a:solidFill>
            <a:srgbClr val="86B23C"/>
          </a:solidFill>
          <a:ln w="12700">
            <a:solidFill>
              <a:srgbClr val="86B23C"/>
            </a:solidFill>
            <a:prstDash val="solid"/>
          </a:ln>
        </p:spPr>
      </p:sp>
      <p:sp>
        <p:nvSpPr>
          <p:cNvPr id="8" name="Text 6"/>
          <p:cNvSpPr/>
          <p:nvPr/>
        </p:nvSpPr>
        <p:spPr>
          <a:xfrm>
            <a:off x="822960" y="1755648"/>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389888" y="1755648"/>
            <a:ext cx="4294480" cy="420624"/>
          </a:xfrm>
          <a:prstGeom prst="rect">
            <a:avLst/>
          </a:prstGeom>
          <a:noFill/>
          <a:ln/>
        </p:spPr>
        <p:txBody>
          <a:bodyPr wrap="square" lIns="0" tIns="0" rIns="0" bIns="0" rtlCol="0" anchor="ctr"/>
          <a:lstStyle/>
          <a:p>
            <a:pPr indent="0" marL="0">
              <a:buNone/>
            </a:pPr>
            <a:r>
              <a:rPr lang="en-US" sz="1500" b="1" dirty="0">
                <a:solidFill>
                  <a:srgbClr val="12313D"/>
                </a:solidFill>
                <a:latin typeface="Meiryo" pitchFamily="34" charset="0"/>
                <a:ea typeface="Meiryo" pitchFamily="34" charset="-122"/>
                <a:cs typeface="Meiryo" pitchFamily="34" charset="-120"/>
              </a:rPr>
              <a:t>まずは、実物を見に行く</a:t>
            </a:r>
            <a:endParaRPr lang="en-US" sz="1500" dirty="0"/>
          </a:p>
        </p:txBody>
      </p:sp>
      <p:sp>
        <p:nvSpPr>
          <p:cNvPr id="10" name="Text 8"/>
          <p:cNvSpPr/>
          <p:nvPr/>
        </p:nvSpPr>
        <p:spPr>
          <a:xfrm>
            <a:off x="822960" y="2322576"/>
            <a:ext cx="4861408" cy="1097280"/>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充電スタンドで、実際にケーブルを挿すところを見てください。「今、5% の合図が出て、SLAC が終わって、絶縁検査をしているんだな」と思いながら見ると、まったく違って見えます。</a:t>
            </a:r>
            <a:endParaRPr lang="en-US" sz="1200" dirty="0"/>
          </a:p>
        </p:txBody>
      </p:sp>
      <p:sp>
        <p:nvSpPr>
          <p:cNvPr id="11" name="Shape 9"/>
          <p:cNvSpPr/>
          <p:nvPr/>
        </p:nvSpPr>
        <p:spPr>
          <a:xfrm>
            <a:off x="6233008" y="1517904"/>
            <a:ext cx="5410048" cy="2066544"/>
          </a:xfrm>
          <a:prstGeom prst="roundRect">
            <a:avLst>
              <a:gd name="adj" fmla="val 3097"/>
            </a:avLst>
          </a:prstGeom>
          <a:solidFill>
            <a:srgbClr val="FFFFFF"/>
          </a:solidFill>
          <a:ln w="12700">
            <a:solidFill>
              <a:srgbClr val="D5E0E4"/>
            </a:solidFill>
            <a:prstDash val="solid"/>
          </a:ln>
        </p:spPr>
      </p:sp>
      <p:sp>
        <p:nvSpPr>
          <p:cNvPr id="12" name="Shape 10"/>
          <p:cNvSpPr/>
          <p:nvPr/>
        </p:nvSpPr>
        <p:spPr>
          <a:xfrm>
            <a:off x="6507328" y="1755648"/>
            <a:ext cx="420624" cy="420624"/>
          </a:xfrm>
          <a:prstGeom prst="ellipse">
            <a:avLst/>
          </a:prstGeom>
          <a:solidFill>
            <a:srgbClr val="86B23C"/>
          </a:solidFill>
          <a:ln w="12700">
            <a:solidFill>
              <a:srgbClr val="86B23C"/>
            </a:solidFill>
            <a:prstDash val="solid"/>
          </a:ln>
        </p:spPr>
      </p:sp>
      <p:sp>
        <p:nvSpPr>
          <p:cNvPr id="13" name="Text 11"/>
          <p:cNvSpPr/>
          <p:nvPr/>
        </p:nvSpPr>
        <p:spPr>
          <a:xfrm>
            <a:off x="6507328" y="1755648"/>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14" name="Text 12"/>
          <p:cNvSpPr/>
          <p:nvPr/>
        </p:nvSpPr>
        <p:spPr>
          <a:xfrm>
            <a:off x="7074256" y="1755648"/>
            <a:ext cx="4294480" cy="420624"/>
          </a:xfrm>
          <a:prstGeom prst="rect">
            <a:avLst/>
          </a:prstGeom>
          <a:noFill/>
          <a:ln/>
        </p:spPr>
        <p:txBody>
          <a:bodyPr wrap="square" lIns="0" tIns="0" rIns="0" bIns="0" rtlCol="0" anchor="ctr"/>
          <a:lstStyle/>
          <a:p>
            <a:pPr indent="0" marL="0">
              <a:buNone/>
            </a:pPr>
            <a:r>
              <a:rPr lang="en-US" sz="1500" b="1" dirty="0">
                <a:solidFill>
                  <a:srgbClr val="12313D"/>
                </a:solidFill>
                <a:latin typeface="Meiryo" pitchFamily="34" charset="0"/>
                <a:ea typeface="Meiryo" pitchFamily="34" charset="-122"/>
                <a:cs typeface="Meiryo" pitchFamily="34" charset="-120"/>
              </a:rPr>
              <a:t>規格の名前を覚えておく</a:t>
            </a:r>
            <a:endParaRPr lang="en-US" sz="1500" dirty="0"/>
          </a:p>
        </p:txBody>
      </p:sp>
      <p:sp>
        <p:nvSpPr>
          <p:cNvPr id="15" name="Text 13"/>
          <p:cNvSpPr/>
          <p:nvPr/>
        </p:nvSpPr>
        <p:spPr>
          <a:xfrm>
            <a:off x="6507328" y="2322576"/>
            <a:ext cx="4861408" cy="1097280"/>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IEC 61851（点滅の合図）、ISO 15118（通信の中身）、DIN 70121（その古い版）。この3つの名前を知っていれば、社内の資料や他社の説明を読むときに迷いません。</a:t>
            </a:r>
            <a:endParaRPr lang="en-US" sz="1200" dirty="0"/>
          </a:p>
        </p:txBody>
      </p:sp>
      <p:sp>
        <p:nvSpPr>
          <p:cNvPr id="16" name="Shape 14"/>
          <p:cNvSpPr/>
          <p:nvPr/>
        </p:nvSpPr>
        <p:spPr>
          <a:xfrm>
            <a:off x="548640" y="3749040"/>
            <a:ext cx="5410048" cy="2066544"/>
          </a:xfrm>
          <a:prstGeom prst="roundRect">
            <a:avLst>
              <a:gd name="adj" fmla="val 3097"/>
            </a:avLst>
          </a:prstGeom>
          <a:solidFill>
            <a:srgbClr val="FFFFFF"/>
          </a:solidFill>
          <a:ln w="12700">
            <a:solidFill>
              <a:srgbClr val="D5E0E4"/>
            </a:solidFill>
            <a:prstDash val="solid"/>
          </a:ln>
        </p:spPr>
      </p:sp>
      <p:sp>
        <p:nvSpPr>
          <p:cNvPr id="17" name="Shape 15"/>
          <p:cNvSpPr/>
          <p:nvPr/>
        </p:nvSpPr>
        <p:spPr>
          <a:xfrm>
            <a:off x="822960" y="3986784"/>
            <a:ext cx="420624" cy="420624"/>
          </a:xfrm>
          <a:prstGeom prst="ellipse">
            <a:avLst/>
          </a:prstGeom>
          <a:solidFill>
            <a:srgbClr val="86B23C"/>
          </a:solidFill>
          <a:ln w="12700">
            <a:solidFill>
              <a:srgbClr val="86B23C"/>
            </a:solidFill>
            <a:prstDash val="solid"/>
          </a:ln>
        </p:spPr>
      </p:sp>
      <p:sp>
        <p:nvSpPr>
          <p:cNvPr id="18" name="Text 16"/>
          <p:cNvSpPr/>
          <p:nvPr/>
        </p:nvSpPr>
        <p:spPr>
          <a:xfrm>
            <a:off x="822960" y="398678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19" name="Text 17"/>
          <p:cNvSpPr/>
          <p:nvPr/>
        </p:nvSpPr>
        <p:spPr>
          <a:xfrm>
            <a:off x="1389888" y="3986784"/>
            <a:ext cx="4294480" cy="420624"/>
          </a:xfrm>
          <a:prstGeom prst="rect">
            <a:avLst/>
          </a:prstGeom>
          <a:noFill/>
          <a:ln/>
        </p:spPr>
        <p:txBody>
          <a:bodyPr wrap="square" lIns="0" tIns="0" rIns="0" bIns="0" rtlCol="0" anchor="ctr"/>
          <a:lstStyle/>
          <a:p>
            <a:pPr indent="0" marL="0">
              <a:buNone/>
            </a:pPr>
            <a:r>
              <a:rPr lang="en-US" sz="1500" b="1" dirty="0">
                <a:solidFill>
                  <a:srgbClr val="12313D"/>
                </a:solidFill>
                <a:latin typeface="Meiryo" pitchFamily="34" charset="0"/>
                <a:ea typeface="Meiryo" pitchFamily="34" charset="-122"/>
                <a:cs typeface="Meiryo" pitchFamily="34" charset="-120"/>
              </a:rPr>
              <a:t>動いているものを見る</a:t>
            </a:r>
            <a:endParaRPr lang="en-US" sz="1500" dirty="0"/>
          </a:p>
        </p:txBody>
      </p:sp>
      <p:sp>
        <p:nvSpPr>
          <p:cNvPr id="20" name="Text 18"/>
          <p:cNvSpPr/>
          <p:nvPr/>
        </p:nvSpPr>
        <p:spPr>
          <a:xfrm>
            <a:off x="822960" y="4553712"/>
            <a:ext cx="4861408" cy="1097280"/>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無料で公開されている実装（EVerest など）を動かしてみると、「規格書には書いてあるが、実際どうやるのか」が一気に分かります。プログラムが読める方には、いちばんの近道です。</a:t>
            </a:r>
            <a:endParaRPr lang="en-US" sz="1200" dirty="0"/>
          </a:p>
        </p:txBody>
      </p:sp>
      <p:sp>
        <p:nvSpPr>
          <p:cNvPr id="21" name="Shape 19"/>
          <p:cNvSpPr/>
          <p:nvPr/>
        </p:nvSpPr>
        <p:spPr>
          <a:xfrm>
            <a:off x="6233008" y="3749040"/>
            <a:ext cx="5410048" cy="2066544"/>
          </a:xfrm>
          <a:prstGeom prst="roundRect">
            <a:avLst>
              <a:gd name="adj" fmla="val 3097"/>
            </a:avLst>
          </a:prstGeom>
          <a:solidFill>
            <a:srgbClr val="EFF5E2"/>
          </a:solidFill>
          <a:ln w="12700">
            <a:solidFill>
              <a:srgbClr val="86B23C"/>
            </a:solidFill>
            <a:prstDash val="solid"/>
          </a:ln>
        </p:spPr>
      </p:sp>
      <p:sp>
        <p:nvSpPr>
          <p:cNvPr id="22" name="Shape 20"/>
          <p:cNvSpPr/>
          <p:nvPr/>
        </p:nvSpPr>
        <p:spPr>
          <a:xfrm>
            <a:off x="6507328" y="3986784"/>
            <a:ext cx="420624" cy="420624"/>
          </a:xfrm>
          <a:prstGeom prst="ellipse">
            <a:avLst/>
          </a:prstGeom>
          <a:solidFill>
            <a:srgbClr val="86B23C"/>
          </a:solidFill>
          <a:ln w="12700">
            <a:solidFill>
              <a:srgbClr val="86B23C"/>
            </a:solidFill>
            <a:prstDash val="solid"/>
          </a:ln>
        </p:spPr>
      </p:sp>
      <p:sp>
        <p:nvSpPr>
          <p:cNvPr id="23" name="Text 21"/>
          <p:cNvSpPr/>
          <p:nvPr/>
        </p:nvSpPr>
        <p:spPr>
          <a:xfrm>
            <a:off x="6507328" y="398678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4</a:t>
            </a:r>
            <a:endParaRPr lang="en-US" sz="1500" dirty="0"/>
          </a:p>
        </p:txBody>
      </p:sp>
      <p:sp>
        <p:nvSpPr>
          <p:cNvPr id="24" name="Text 22"/>
          <p:cNvSpPr/>
          <p:nvPr/>
        </p:nvSpPr>
        <p:spPr>
          <a:xfrm>
            <a:off x="7074256" y="3986784"/>
            <a:ext cx="4294480" cy="420624"/>
          </a:xfrm>
          <a:prstGeom prst="rect">
            <a:avLst/>
          </a:prstGeom>
          <a:noFill/>
          <a:ln/>
        </p:spPr>
        <p:txBody>
          <a:bodyPr wrap="square" lIns="0" tIns="0" rIns="0" bIns="0" rtlCol="0" anchor="ctr"/>
          <a:lstStyle/>
          <a:p>
            <a:pPr indent="0" marL="0">
              <a:buNone/>
            </a:pPr>
            <a:r>
              <a:rPr lang="en-US" sz="1500" b="1" dirty="0">
                <a:solidFill>
                  <a:srgbClr val="4F6E17"/>
                </a:solidFill>
                <a:latin typeface="Meiryo" pitchFamily="34" charset="0"/>
                <a:ea typeface="Meiryo" pitchFamily="34" charset="-122"/>
                <a:cs typeface="Meiryo" pitchFamily="34" charset="-120"/>
              </a:rPr>
              <a:t>難しい判断は、一人で抱えない</a:t>
            </a:r>
            <a:endParaRPr lang="en-US" sz="1500" dirty="0"/>
          </a:p>
        </p:txBody>
      </p:sp>
      <p:sp>
        <p:nvSpPr>
          <p:cNvPr id="25" name="Text 23"/>
          <p:cNvSpPr/>
          <p:nvPr/>
        </p:nvSpPr>
        <p:spPr>
          <a:xfrm>
            <a:off x="6507328" y="4553712"/>
            <a:ext cx="4861408" cy="1097280"/>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証明書の運用、法規への適合、安全に関わる設計。この3つは社内だけで決めきれないことが多いので、早めに詳しい人を巻き込むのが結局いちばん速い進め方です。</a:t>
            </a:r>
            <a:endParaRPr lang="en-US" sz="1200" dirty="0"/>
          </a:p>
        </p:txBody>
      </p:sp>
      <p:sp>
        <p:nvSpPr>
          <p:cNvPr id="26" name="Text 24"/>
          <p:cNvSpPr/>
          <p:nvPr/>
        </p:nvSpPr>
        <p:spPr>
          <a:xfrm>
            <a:off x="548640" y="5943600"/>
            <a:ext cx="11094415" cy="274320"/>
          </a:xfrm>
          <a:prstGeom prst="rect">
            <a:avLst/>
          </a:prstGeom>
          <a:noFill/>
          <a:ln/>
        </p:spPr>
        <p:txBody>
          <a:bodyPr wrap="square" lIns="0" tIns="0" rIns="0" bIns="0" rtlCol="0" anchor="ctr"/>
          <a:lstStyle/>
          <a:p>
            <a:pPr indent="0" marL="0">
              <a:buNone/>
            </a:pPr>
            <a:r>
              <a:rPr lang="en-US" sz="950" dirty="0">
                <a:solidFill>
                  <a:srgbClr val="6B8590"/>
                </a:solidFill>
                <a:latin typeface="Meiryo" pitchFamily="34" charset="0"/>
                <a:ea typeface="Meiryo" pitchFamily="34" charset="-122"/>
                <a:cs typeface="Meiryo" pitchFamily="34" charset="-120"/>
              </a:rPr>
              <a:t>主な参照先： IEC 61851-1 ／ ISO 15118-2, -3, -20 ／ DIN 70121 ／ HomePlug Green PHY 仕様 ／ Qualcomm QCA7006AQ 製品ページ ／ Lumissil IS32CG5317 ／ CharIN ／ EVerest</a:t>
            </a:r>
            <a:endParaRPr lang="en-US" sz="950" dirty="0"/>
          </a:p>
        </p:txBody>
      </p:sp>
      <p:sp>
        <p:nvSpPr>
          <p:cNvPr id="28" name="Text 2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9" name="Text 2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14 / 15</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この資料について</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自由に使ってください。授業・社内勉強会・セミナーでの利用を歓迎します</a:t>
            </a:r>
            <a:endParaRPr lang="en-US" sz="1300" dirty="0"/>
          </a:p>
        </p:txBody>
      </p:sp>
      <p:sp>
        <p:nvSpPr>
          <p:cNvPr id="6" name="Shape 4"/>
          <p:cNvSpPr/>
          <p:nvPr/>
        </p:nvSpPr>
        <p:spPr>
          <a:xfrm>
            <a:off x="548640" y="1517904"/>
            <a:ext cx="5486400" cy="4297680"/>
          </a:xfrm>
          <a:prstGeom prst="roundRect">
            <a:avLst>
              <a:gd name="adj" fmla="val 1489"/>
            </a:avLst>
          </a:prstGeom>
          <a:solidFill>
            <a:srgbClr val="EFF5E2"/>
          </a:solidFill>
          <a:ln w="12700">
            <a:solidFill>
              <a:srgbClr val="86B23C"/>
            </a:solidFill>
            <a:prstDash val="solid"/>
          </a:ln>
        </p:spPr>
      </p:sp>
      <p:sp>
        <p:nvSpPr>
          <p:cNvPr id="7" name="Text 5"/>
          <p:cNvSpPr/>
          <p:nvPr/>
        </p:nvSpPr>
        <p:spPr>
          <a:xfrm>
            <a:off x="859536" y="1737360"/>
            <a:ext cx="4864608" cy="603504"/>
          </a:xfrm>
          <a:prstGeom prst="rect">
            <a:avLst/>
          </a:prstGeom>
          <a:noFill/>
          <a:ln/>
        </p:spPr>
        <p:txBody>
          <a:bodyPr wrap="square" lIns="0" tIns="0" rIns="0" bIns="0" rtlCol="0" anchor="ctr"/>
          <a:lstStyle/>
          <a:p>
            <a:pPr indent="0" marL="0">
              <a:buNone/>
            </a:pPr>
            <a:r>
              <a:rPr lang="en-US" sz="3000" b="1" dirty="0">
                <a:solidFill>
                  <a:srgbClr val="4F6E17"/>
                </a:solidFill>
                <a:latin typeface="Meiryo" pitchFamily="34" charset="0"/>
                <a:ea typeface="Meiryo" pitchFamily="34" charset="-122"/>
                <a:cs typeface="Meiryo" pitchFamily="34" charset="-120"/>
              </a:rPr>
              <a:t>CC BY 4.0</a:t>
            </a:r>
            <a:endParaRPr lang="en-US" sz="3000" dirty="0"/>
          </a:p>
        </p:txBody>
      </p:sp>
      <p:sp>
        <p:nvSpPr>
          <p:cNvPr id="8" name="Text 6"/>
          <p:cNvSpPr/>
          <p:nvPr/>
        </p:nvSpPr>
        <p:spPr>
          <a:xfrm>
            <a:off x="859536" y="2359152"/>
            <a:ext cx="4864608" cy="292608"/>
          </a:xfrm>
          <a:prstGeom prst="rect">
            <a:avLst/>
          </a:prstGeom>
          <a:noFill/>
          <a:ln/>
        </p:spPr>
        <p:txBody>
          <a:bodyPr wrap="square" lIns="0" tIns="0" rIns="0" bIns="0" rtlCol="0" anchor="ctr"/>
          <a:lstStyle/>
          <a:p>
            <a:pPr indent="0" marL="0">
              <a:buNone/>
            </a:pPr>
            <a:r>
              <a:rPr lang="en-US" sz="1150" dirty="0">
                <a:solidFill>
                  <a:srgbClr val="1F3944"/>
                </a:solidFill>
                <a:latin typeface="Meiryo" pitchFamily="34" charset="0"/>
                <a:ea typeface="Meiryo" pitchFamily="34" charset="-122"/>
                <a:cs typeface="Meiryo" pitchFamily="34" charset="-120"/>
              </a:rPr>
              <a:t>クリエイティブ・コモンズ 表示 4.0 国際</a:t>
            </a:r>
            <a:endParaRPr lang="en-US" sz="1150" dirty="0"/>
          </a:p>
        </p:txBody>
      </p:sp>
      <p:sp>
        <p:nvSpPr>
          <p:cNvPr id="9" name="Shape 7"/>
          <p:cNvSpPr/>
          <p:nvPr/>
        </p:nvSpPr>
        <p:spPr>
          <a:xfrm>
            <a:off x="877824" y="2834640"/>
            <a:ext cx="256032" cy="256032"/>
          </a:xfrm>
          <a:prstGeom prst="ellipse">
            <a:avLst/>
          </a:prstGeom>
          <a:solidFill>
            <a:srgbClr val="86B23C"/>
          </a:solidFill>
          <a:ln w="12700">
            <a:solidFill>
              <a:srgbClr val="86B23C"/>
            </a:solidFill>
            <a:prstDash val="solid"/>
          </a:ln>
        </p:spPr>
      </p:sp>
      <p:sp>
        <p:nvSpPr>
          <p:cNvPr id="10" name="Text 8"/>
          <p:cNvSpPr/>
          <p:nvPr/>
        </p:nvSpPr>
        <p:spPr>
          <a:xfrm>
            <a:off x="877824" y="2834640"/>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1" name="Text 9"/>
          <p:cNvSpPr/>
          <p:nvPr/>
        </p:nvSpPr>
        <p:spPr>
          <a:xfrm>
            <a:off x="1261872" y="2798064"/>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そのまま使えます</a:t>
            </a:r>
            <a:endParaRPr lang="en-US" sz="1250" dirty="0"/>
          </a:p>
        </p:txBody>
      </p:sp>
      <p:sp>
        <p:nvSpPr>
          <p:cNvPr id="12" name="Text 10"/>
          <p:cNvSpPr/>
          <p:nvPr/>
        </p:nvSpPr>
        <p:spPr>
          <a:xfrm>
            <a:off x="1261872" y="3072384"/>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学校の授業、社内の勉強会、セミナー。営利・非営利を問いません</a:t>
            </a:r>
            <a:endParaRPr lang="en-US" sz="1050" dirty="0"/>
          </a:p>
        </p:txBody>
      </p:sp>
      <p:sp>
        <p:nvSpPr>
          <p:cNvPr id="13" name="Shape 11"/>
          <p:cNvSpPr/>
          <p:nvPr/>
        </p:nvSpPr>
        <p:spPr>
          <a:xfrm>
            <a:off x="877824" y="3493008"/>
            <a:ext cx="256032" cy="256032"/>
          </a:xfrm>
          <a:prstGeom prst="ellipse">
            <a:avLst/>
          </a:prstGeom>
          <a:solidFill>
            <a:srgbClr val="86B23C"/>
          </a:solidFill>
          <a:ln w="12700">
            <a:solidFill>
              <a:srgbClr val="86B23C"/>
            </a:solidFill>
            <a:prstDash val="solid"/>
          </a:ln>
        </p:spPr>
      </p:sp>
      <p:sp>
        <p:nvSpPr>
          <p:cNvPr id="14" name="Text 12"/>
          <p:cNvSpPr/>
          <p:nvPr/>
        </p:nvSpPr>
        <p:spPr>
          <a:xfrm>
            <a:off x="877824" y="3493008"/>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5" name="Text 13"/>
          <p:cNvSpPr/>
          <p:nvPr/>
        </p:nvSpPr>
        <p:spPr>
          <a:xfrm>
            <a:off x="1261872" y="3456432"/>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変えても構いません</a:t>
            </a:r>
            <a:endParaRPr lang="en-US" sz="1250" dirty="0"/>
          </a:p>
        </p:txBody>
      </p:sp>
      <p:sp>
        <p:nvSpPr>
          <p:cNvPr id="16" name="Text 14"/>
          <p:cNvSpPr/>
          <p:nvPr/>
        </p:nvSpPr>
        <p:spPr>
          <a:xfrm>
            <a:off x="1261872" y="3730752"/>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一部だけ抜き出す、順番を変える、直す、翻訳する。すべて自由です</a:t>
            </a:r>
            <a:endParaRPr lang="en-US" sz="1050" dirty="0"/>
          </a:p>
        </p:txBody>
      </p:sp>
      <p:sp>
        <p:nvSpPr>
          <p:cNvPr id="17" name="Shape 15"/>
          <p:cNvSpPr/>
          <p:nvPr/>
        </p:nvSpPr>
        <p:spPr>
          <a:xfrm>
            <a:off x="877824" y="4151376"/>
            <a:ext cx="256032" cy="256032"/>
          </a:xfrm>
          <a:prstGeom prst="ellipse">
            <a:avLst/>
          </a:prstGeom>
          <a:solidFill>
            <a:srgbClr val="86B23C"/>
          </a:solidFill>
          <a:ln w="12700">
            <a:solidFill>
              <a:srgbClr val="86B23C"/>
            </a:solidFill>
            <a:prstDash val="solid"/>
          </a:ln>
        </p:spPr>
      </p:sp>
      <p:sp>
        <p:nvSpPr>
          <p:cNvPr id="18" name="Text 16"/>
          <p:cNvSpPr/>
          <p:nvPr/>
        </p:nvSpPr>
        <p:spPr>
          <a:xfrm>
            <a:off x="877824" y="4151376"/>
            <a:ext cx="256032" cy="256032"/>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a:t>
            </a:r>
            <a:endParaRPr lang="en-US" sz="1100" dirty="0"/>
          </a:p>
        </p:txBody>
      </p:sp>
      <p:sp>
        <p:nvSpPr>
          <p:cNvPr id="19" name="Text 17"/>
          <p:cNvSpPr/>
          <p:nvPr/>
        </p:nvSpPr>
        <p:spPr>
          <a:xfrm>
            <a:off x="1261872" y="4114800"/>
            <a:ext cx="4462272"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配り直せます</a:t>
            </a:r>
            <a:endParaRPr lang="en-US" sz="1250" dirty="0"/>
          </a:p>
        </p:txBody>
      </p:sp>
      <p:sp>
        <p:nvSpPr>
          <p:cNvPr id="20" name="Text 18"/>
          <p:cNvSpPr/>
          <p:nvPr/>
        </p:nvSpPr>
        <p:spPr>
          <a:xfrm>
            <a:off x="1261872" y="4389120"/>
            <a:ext cx="4462272" cy="274320"/>
          </a:xfrm>
          <a:prstGeom prst="rect">
            <a:avLst/>
          </a:prstGeom>
          <a:noFill/>
          <a:ln/>
        </p:spPr>
        <p:txBody>
          <a:bodyPr wrap="square" lIns="0" tIns="0" rIns="0" bIns="0" rtlCol="0" anchor="ctr"/>
          <a:lstStyle/>
          <a:p>
            <a:pPr indent="0" marL="0">
              <a:buNone/>
            </a:pPr>
            <a:r>
              <a:rPr lang="en-US" sz="1050" dirty="0">
                <a:solidFill>
                  <a:srgbClr val="1F3944"/>
                </a:solidFill>
                <a:latin typeface="Meiryo" pitchFamily="34" charset="0"/>
                <a:ea typeface="Meiryo" pitchFamily="34" charset="-122"/>
                <a:cs typeface="Meiryo" pitchFamily="34" charset="-120"/>
              </a:rPr>
              <a:t>そのまま、あるいは変えたものを、誰にでも再配布できます</a:t>
            </a:r>
            <a:endParaRPr lang="en-US" sz="1050" dirty="0"/>
          </a:p>
        </p:txBody>
      </p:sp>
      <p:sp>
        <p:nvSpPr>
          <p:cNvPr id="21" name="Text 19"/>
          <p:cNvSpPr/>
          <p:nvPr/>
        </p:nvSpPr>
        <p:spPr>
          <a:xfrm>
            <a:off x="859536" y="4828032"/>
            <a:ext cx="4864608" cy="274320"/>
          </a:xfrm>
          <a:prstGeom prst="rect">
            <a:avLst/>
          </a:prstGeom>
          <a:noFill/>
          <a:ln/>
        </p:spPr>
        <p:txBody>
          <a:bodyPr wrap="square" lIns="0" tIns="0" rIns="0" bIns="0" rtlCol="0" anchor="ctr"/>
          <a:lstStyle/>
          <a:p>
            <a:pPr indent="0" marL="0">
              <a:buNone/>
            </a:pPr>
            <a:r>
              <a:rPr lang="en-US" sz="1200" b="1" dirty="0">
                <a:solidFill>
                  <a:srgbClr val="4F6E17"/>
                </a:solidFill>
                <a:latin typeface="Meiryo" pitchFamily="34" charset="0"/>
                <a:ea typeface="Meiryo" pitchFamily="34" charset="-122"/>
                <a:cs typeface="Meiryo" pitchFamily="34" charset="-120"/>
              </a:rPr>
              <a:t>ひとつだけお願い ─ 出典を書いてください</a:t>
            </a:r>
            <a:endParaRPr lang="en-US" sz="1200" dirty="0"/>
          </a:p>
        </p:txBody>
      </p:sp>
      <p:sp>
        <p:nvSpPr>
          <p:cNvPr id="22" name="Shape 20"/>
          <p:cNvSpPr/>
          <p:nvPr/>
        </p:nvSpPr>
        <p:spPr>
          <a:xfrm>
            <a:off x="859536" y="5138928"/>
            <a:ext cx="4864608" cy="566928"/>
          </a:xfrm>
          <a:prstGeom prst="roundRect">
            <a:avLst>
              <a:gd name="adj" fmla="val 11290"/>
            </a:avLst>
          </a:prstGeom>
          <a:solidFill>
            <a:srgbClr val="FFFFFF"/>
          </a:solidFill>
          <a:ln w="12700">
            <a:solidFill>
              <a:srgbClr val="D5E0E4"/>
            </a:solidFill>
            <a:prstDash val="solid"/>
          </a:ln>
        </p:spPr>
      </p:sp>
      <p:sp>
        <p:nvSpPr>
          <p:cNvPr id="23" name="Text 21"/>
          <p:cNvSpPr/>
          <p:nvPr/>
        </p:nvSpPr>
        <p:spPr>
          <a:xfrm>
            <a:off x="1005840" y="5138928"/>
            <a:ext cx="4572000" cy="566928"/>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『EVの通信 やさしい入門（全5回）』 ／ Mr.hoge ／ CC BY 4.0</a:t>
            </a:r>
            <a:endParaRPr lang="en-US" sz="1050" dirty="0"/>
          </a:p>
          <a:p>
            <a:pPr indent="0" marL="0">
              <a:lnSpc>
                <a:spcPts val="1500"/>
              </a:lnSpc>
              <a:buNone/>
            </a:pPr>
            <a:r>
              <a:rPr lang="en-US" sz="1050" dirty="0">
                <a:solidFill>
                  <a:srgbClr val="1F3944"/>
                </a:solidFill>
                <a:latin typeface="Meiryo" pitchFamily="34" charset="0"/>
                <a:ea typeface="Meiryo" pitchFamily="34" charset="-122"/>
                <a:cs typeface="Meiryo" pitchFamily="34" charset="-120"/>
              </a:rPr>
              <a:t>https://ev-plc-materials.pages.dev</a:t>
            </a:r>
            <a:endParaRPr lang="en-US" sz="1050" dirty="0"/>
          </a:p>
        </p:txBody>
      </p:sp>
      <p:sp>
        <p:nvSpPr>
          <p:cNvPr id="24" name="Shape 22"/>
          <p:cNvSpPr/>
          <p:nvPr/>
        </p:nvSpPr>
        <p:spPr>
          <a:xfrm>
            <a:off x="6309360" y="1517904"/>
            <a:ext cx="5330952" cy="969264"/>
          </a:xfrm>
          <a:prstGeom prst="roundRect">
            <a:avLst>
              <a:gd name="adj" fmla="val 6604"/>
            </a:avLst>
          </a:prstGeom>
          <a:solidFill>
            <a:srgbClr val="FFFFFF"/>
          </a:solidFill>
          <a:ln w="12700">
            <a:solidFill>
              <a:srgbClr val="D5E0E4"/>
            </a:solidFill>
            <a:prstDash val="solid"/>
          </a:ln>
        </p:spPr>
      </p:sp>
      <p:sp>
        <p:nvSpPr>
          <p:cNvPr id="25" name="Text 23"/>
          <p:cNvSpPr/>
          <p:nvPr/>
        </p:nvSpPr>
        <p:spPr>
          <a:xfrm>
            <a:off x="6547104" y="1627632"/>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規格の内容は変わります</a:t>
            </a:r>
            <a:endParaRPr lang="en-US" sz="1250" dirty="0"/>
          </a:p>
        </p:txBody>
      </p:sp>
      <p:sp>
        <p:nvSpPr>
          <p:cNvPr id="26" name="Text 24"/>
          <p:cNvSpPr/>
          <p:nvPr/>
        </p:nvSpPr>
        <p:spPr>
          <a:xfrm>
            <a:off x="6547104" y="1920240"/>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数値や手順は規格の改訂で変わることがあります。実際の開発では、必ず最新の規格書で確認してください。</a:t>
            </a:r>
            <a:endParaRPr lang="en-US" sz="1050" dirty="0"/>
          </a:p>
        </p:txBody>
      </p:sp>
      <p:sp>
        <p:nvSpPr>
          <p:cNvPr id="27" name="Shape 25"/>
          <p:cNvSpPr/>
          <p:nvPr/>
        </p:nvSpPr>
        <p:spPr>
          <a:xfrm>
            <a:off x="6309360" y="2578608"/>
            <a:ext cx="5330952" cy="969264"/>
          </a:xfrm>
          <a:prstGeom prst="roundRect">
            <a:avLst>
              <a:gd name="adj" fmla="val 6604"/>
            </a:avLst>
          </a:prstGeom>
          <a:solidFill>
            <a:srgbClr val="FFFFFF"/>
          </a:solidFill>
          <a:ln w="12700">
            <a:solidFill>
              <a:srgbClr val="D5E0E4"/>
            </a:solidFill>
            <a:prstDash val="solid"/>
          </a:ln>
        </p:spPr>
      </p:sp>
      <p:sp>
        <p:nvSpPr>
          <p:cNvPr id="28" name="Text 26"/>
          <p:cNvSpPr/>
          <p:nvPr/>
        </p:nvSpPr>
        <p:spPr>
          <a:xfrm>
            <a:off x="6547104" y="2688336"/>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特定の組織の見解ではありません</a:t>
            </a:r>
            <a:endParaRPr lang="en-US" sz="1250" dirty="0"/>
          </a:p>
        </p:txBody>
      </p:sp>
      <p:sp>
        <p:nvSpPr>
          <p:cNvPr id="29" name="Text 27"/>
          <p:cNvSpPr/>
          <p:nvPr/>
        </p:nvSpPr>
        <p:spPr>
          <a:xfrm>
            <a:off x="6547104" y="2980944"/>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この資料は学習用にまとめたものです。いかなる企業・団体の公式見解も代表しません。</a:t>
            </a:r>
            <a:endParaRPr lang="en-US" sz="1050" dirty="0"/>
          </a:p>
        </p:txBody>
      </p:sp>
      <p:sp>
        <p:nvSpPr>
          <p:cNvPr id="30" name="Shape 28"/>
          <p:cNvSpPr/>
          <p:nvPr/>
        </p:nvSpPr>
        <p:spPr>
          <a:xfrm>
            <a:off x="6309360" y="3639312"/>
            <a:ext cx="5330952" cy="969264"/>
          </a:xfrm>
          <a:prstGeom prst="roundRect">
            <a:avLst>
              <a:gd name="adj" fmla="val 6604"/>
            </a:avLst>
          </a:prstGeom>
          <a:solidFill>
            <a:srgbClr val="FFFFFF"/>
          </a:solidFill>
          <a:ln w="12700">
            <a:solidFill>
              <a:srgbClr val="D5E0E4"/>
            </a:solidFill>
            <a:prstDash val="solid"/>
          </a:ln>
        </p:spPr>
      </p:sp>
      <p:sp>
        <p:nvSpPr>
          <p:cNvPr id="31" name="Text 29"/>
          <p:cNvSpPr/>
          <p:nvPr/>
        </p:nvSpPr>
        <p:spPr>
          <a:xfrm>
            <a:off x="6547104" y="3749040"/>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製品名・会社名について</a:t>
            </a:r>
            <a:endParaRPr lang="en-US" sz="1250" dirty="0"/>
          </a:p>
        </p:txBody>
      </p:sp>
      <p:sp>
        <p:nvSpPr>
          <p:cNvPr id="32" name="Text 30"/>
          <p:cNvSpPr/>
          <p:nvPr/>
        </p:nvSpPr>
        <p:spPr>
          <a:xfrm>
            <a:off x="6547104" y="4041648"/>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各社の商標です。説明のために挙げているだけで、推奨や提携を示すものではありません。</a:t>
            </a:r>
            <a:endParaRPr lang="en-US" sz="1050" dirty="0"/>
          </a:p>
        </p:txBody>
      </p:sp>
      <p:sp>
        <p:nvSpPr>
          <p:cNvPr id="33" name="Shape 31"/>
          <p:cNvSpPr/>
          <p:nvPr/>
        </p:nvSpPr>
        <p:spPr>
          <a:xfrm>
            <a:off x="6309360" y="4700016"/>
            <a:ext cx="5330952" cy="969264"/>
          </a:xfrm>
          <a:prstGeom prst="roundRect">
            <a:avLst>
              <a:gd name="adj" fmla="val 6604"/>
            </a:avLst>
          </a:prstGeom>
          <a:solidFill>
            <a:srgbClr val="FFFFFF"/>
          </a:solidFill>
          <a:ln w="12700">
            <a:solidFill>
              <a:srgbClr val="D5E0E4"/>
            </a:solidFill>
            <a:prstDash val="solid"/>
          </a:ln>
        </p:spPr>
      </p:sp>
      <p:sp>
        <p:nvSpPr>
          <p:cNvPr id="34" name="Text 32"/>
          <p:cNvSpPr/>
          <p:nvPr/>
        </p:nvSpPr>
        <p:spPr>
          <a:xfrm>
            <a:off x="6547104" y="4809744"/>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誤りを見つけたら</a:t>
            </a:r>
            <a:endParaRPr lang="en-US" sz="1250" dirty="0"/>
          </a:p>
        </p:txBody>
      </p:sp>
      <p:sp>
        <p:nvSpPr>
          <p:cNvPr id="35" name="Text 33"/>
          <p:cNvSpPr/>
          <p:nvPr/>
        </p:nvSpPr>
        <p:spPr>
          <a:xfrm>
            <a:off x="6547104" y="5102352"/>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教えていただけると助かります。直した版を公開します。</a:t>
            </a:r>
            <a:endParaRPr lang="en-US" sz="1050" dirty="0"/>
          </a:p>
        </p:txBody>
      </p:sp>
      <p:sp>
        <p:nvSpPr>
          <p:cNvPr id="36" name="Text 34"/>
          <p:cNvSpPr/>
          <p:nvPr/>
        </p:nvSpPr>
        <p:spPr>
          <a:xfrm>
            <a:off x="6309360" y="5779008"/>
            <a:ext cx="5330952" cy="274320"/>
          </a:xfrm>
          <a:prstGeom prst="rect">
            <a:avLst/>
          </a:prstGeom>
          <a:noFill/>
          <a:ln/>
        </p:spPr>
        <p:txBody>
          <a:bodyPr wrap="square" lIns="0" tIns="0" rIns="0" bIns="0" rtlCol="0" anchor="ctr"/>
          <a:lstStyle/>
          <a:p>
            <a:pPr indent="0" marL="0">
              <a:buNone/>
            </a:pPr>
            <a:r>
              <a:rPr lang="en-US" sz="1050" dirty="0">
                <a:solidFill>
                  <a:srgbClr val="6B8590"/>
                </a:solidFill>
                <a:latin typeface="Meiryo" pitchFamily="34" charset="0"/>
                <a:ea typeface="Meiryo" pitchFamily="34" charset="-122"/>
                <a:cs typeface="Meiryo" pitchFamily="34" charset="-120"/>
              </a:rPr>
              <a:t>2026年8月版 v1.0　／　第5回　ソフトの作り・現場の落とし穴・これから</a:t>
            </a:r>
            <a:endParaRPr lang="en-US" sz="1050" dirty="0"/>
          </a:p>
        </p:txBody>
      </p:sp>
      <p:sp>
        <p:nvSpPr>
          <p:cNvPr id="38" name="Text 3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39" name="Text 3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15 / 15</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この講座の全体図</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全5回で、EVの充電通信をひととおり分かるようにします。今日は「第5回」です</a:t>
            </a:r>
            <a:endParaRPr lang="en-US" sz="1300" dirty="0"/>
          </a:p>
        </p:txBody>
      </p:sp>
      <p:sp>
        <p:nvSpPr>
          <p:cNvPr id="6" name="Shape 4"/>
          <p:cNvSpPr/>
          <p:nvPr/>
        </p:nvSpPr>
        <p:spPr>
          <a:xfrm>
            <a:off x="548640" y="1517904"/>
            <a:ext cx="11094415" cy="841248"/>
          </a:xfrm>
          <a:prstGeom prst="roundRect">
            <a:avLst>
              <a:gd name="adj" fmla="val 7609"/>
            </a:avLst>
          </a:prstGeom>
          <a:solidFill>
            <a:srgbClr val="FFFFFF"/>
          </a:solidFill>
          <a:ln w="12700">
            <a:solidFill>
              <a:srgbClr val="D5E0E4"/>
            </a:solidFill>
            <a:prstDash val="solid"/>
          </a:ln>
        </p:spPr>
      </p:sp>
      <p:sp>
        <p:nvSpPr>
          <p:cNvPr id="7" name="Shape 5"/>
          <p:cNvSpPr/>
          <p:nvPr/>
        </p:nvSpPr>
        <p:spPr>
          <a:xfrm>
            <a:off x="822960" y="1728216"/>
            <a:ext cx="420624" cy="420624"/>
          </a:xfrm>
          <a:prstGeom prst="ellipse">
            <a:avLst/>
          </a:prstGeom>
          <a:solidFill>
            <a:srgbClr val="EEF3F5"/>
          </a:solidFill>
          <a:ln w="12700">
            <a:solidFill>
              <a:srgbClr val="EEF3F5"/>
            </a:solidFill>
            <a:prstDash val="solid"/>
          </a:ln>
        </p:spPr>
      </p:sp>
      <p:sp>
        <p:nvSpPr>
          <p:cNvPr id="8" name="Text 6"/>
          <p:cNvSpPr/>
          <p:nvPr/>
        </p:nvSpPr>
        <p:spPr>
          <a:xfrm>
            <a:off x="822960" y="17282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1</a:t>
            </a:r>
            <a:endParaRPr lang="en-US" sz="1500" dirty="0"/>
          </a:p>
        </p:txBody>
      </p:sp>
      <p:sp>
        <p:nvSpPr>
          <p:cNvPr id="9" name="Text 7"/>
          <p:cNvSpPr/>
          <p:nvPr/>
        </p:nvSpPr>
        <p:spPr>
          <a:xfrm>
            <a:off x="1408176" y="1645920"/>
            <a:ext cx="5852160" cy="310896"/>
          </a:xfrm>
          <a:prstGeom prst="rect">
            <a:avLst/>
          </a:prstGeom>
          <a:noFill/>
          <a:ln/>
        </p:spPr>
        <p:txBody>
          <a:bodyPr wrap="square" lIns="0" tIns="0" rIns="0" bIns="0" rtlCol="0" anchor="ctr"/>
          <a:lstStyle/>
          <a:p>
            <a:pPr indent="0" marL="0">
              <a:buNone/>
            </a:pPr>
            <a:r>
              <a:rPr lang="en-US" sz="1350" b="1" dirty="0">
                <a:solidFill>
                  <a:srgbClr val="6B8590"/>
                </a:solidFill>
                <a:latin typeface="Meiryo" pitchFamily="34" charset="0"/>
                <a:ea typeface="Meiryo" pitchFamily="34" charset="-122"/>
                <a:cs typeface="Meiryo" pitchFamily="34" charset="-120"/>
              </a:rPr>
              <a:t>EVの充電で、車と充電器は何を話しているのか</a:t>
            </a:r>
            <a:endParaRPr lang="en-US" sz="1350" dirty="0"/>
          </a:p>
        </p:txBody>
      </p:sp>
      <p:sp>
        <p:nvSpPr>
          <p:cNvPr id="10" name="Text 8"/>
          <p:cNvSpPr/>
          <p:nvPr/>
        </p:nvSpPr>
        <p:spPr>
          <a:xfrm>
            <a:off x="1408176" y="19568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なぜ「線に信号を重ねる」ことになったのか</a:t>
            </a:r>
            <a:endParaRPr lang="en-US" sz="1100" dirty="0"/>
          </a:p>
        </p:txBody>
      </p:sp>
      <p:sp>
        <p:nvSpPr>
          <p:cNvPr id="11" name="Text 9"/>
          <p:cNvSpPr/>
          <p:nvPr/>
        </p:nvSpPr>
        <p:spPr>
          <a:xfrm>
            <a:off x="10515600" y="1773936"/>
            <a:ext cx="868680" cy="329184"/>
          </a:xfrm>
          <a:prstGeom prst="rect">
            <a:avLst/>
          </a:prstGeom>
          <a:noFill/>
          <a:ln/>
        </p:spPr>
        <p:txBody>
          <a:bodyPr wrap="square" lIns="0" tIns="0" rIns="0" bIns="0" rtlCol="0" anchor="ctr"/>
          <a:lstStyle/>
          <a:p>
            <a:pPr algn="ctr" indent="0" marL="0">
              <a:buNone/>
            </a:pPr>
            <a:r>
              <a:rPr lang="en-US" sz="1050" dirty="0">
                <a:solidFill>
                  <a:srgbClr val="6B8590"/>
                </a:solidFill>
                <a:latin typeface="Meiryo" pitchFamily="34" charset="0"/>
                <a:ea typeface="Meiryo" pitchFamily="34" charset="-122"/>
                <a:cs typeface="Meiryo" pitchFamily="34" charset="-120"/>
              </a:rPr>
              <a:t>済</a:t>
            </a:r>
            <a:endParaRPr lang="en-US" sz="1050" dirty="0"/>
          </a:p>
        </p:txBody>
      </p:sp>
      <p:sp>
        <p:nvSpPr>
          <p:cNvPr id="12" name="Shape 10"/>
          <p:cNvSpPr/>
          <p:nvPr/>
        </p:nvSpPr>
        <p:spPr>
          <a:xfrm>
            <a:off x="548640" y="2432304"/>
            <a:ext cx="11094415" cy="841248"/>
          </a:xfrm>
          <a:prstGeom prst="roundRect">
            <a:avLst>
              <a:gd name="adj" fmla="val 7609"/>
            </a:avLst>
          </a:prstGeom>
          <a:solidFill>
            <a:srgbClr val="FFFFFF"/>
          </a:solidFill>
          <a:ln w="12700">
            <a:solidFill>
              <a:srgbClr val="D5E0E4"/>
            </a:solidFill>
            <a:prstDash val="solid"/>
          </a:ln>
        </p:spPr>
      </p:sp>
      <p:sp>
        <p:nvSpPr>
          <p:cNvPr id="13" name="Shape 11"/>
          <p:cNvSpPr/>
          <p:nvPr/>
        </p:nvSpPr>
        <p:spPr>
          <a:xfrm>
            <a:off x="822960" y="2642616"/>
            <a:ext cx="420624" cy="420624"/>
          </a:xfrm>
          <a:prstGeom prst="ellipse">
            <a:avLst/>
          </a:prstGeom>
          <a:solidFill>
            <a:srgbClr val="EEF3F5"/>
          </a:solidFill>
          <a:ln w="12700">
            <a:solidFill>
              <a:srgbClr val="EEF3F5"/>
            </a:solidFill>
            <a:prstDash val="solid"/>
          </a:ln>
        </p:spPr>
      </p:sp>
      <p:sp>
        <p:nvSpPr>
          <p:cNvPr id="14" name="Text 12"/>
          <p:cNvSpPr/>
          <p:nvPr/>
        </p:nvSpPr>
        <p:spPr>
          <a:xfrm>
            <a:off x="822960" y="26426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2</a:t>
            </a:r>
            <a:endParaRPr lang="en-US" sz="1500" dirty="0"/>
          </a:p>
        </p:txBody>
      </p:sp>
      <p:sp>
        <p:nvSpPr>
          <p:cNvPr id="15" name="Text 13"/>
          <p:cNvSpPr/>
          <p:nvPr/>
        </p:nvSpPr>
        <p:spPr>
          <a:xfrm>
            <a:off x="1408176" y="2560320"/>
            <a:ext cx="5852160" cy="310896"/>
          </a:xfrm>
          <a:prstGeom prst="rect">
            <a:avLst/>
          </a:prstGeom>
          <a:noFill/>
          <a:ln/>
        </p:spPr>
        <p:txBody>
          <a:bodyPr wrap="square" lIns="0" tIns="0" rIns="0" bIns="0" rtlCol="0" anchor="ctr"/>
          <a:lstStyle/>
          <a:p>
            <a:pPr indent="0" marL="0">
              <a:buNone/>
            </a:pPr>
            <a:r>
              <a:rPr lang="en-US" sz="1350" b="1" dirty="0">
                <a:solidFill>
                  <a:srgbClr val="6B8590"/>
                </a:solidFill>
                <a:latin typeface="Meiryo" pitchFamily="34" charset="0"/>
                <a:ea typeface="Meiryo" pitchFamily="34" charset="-122"/>
                <a:cs typeface="Meiryo" pitchFamily="34" charset="-120"/>
              </a:rPr>
              <a:t>1本の線に、2つの信号が乗るしくみ</a:t>
            </a:r>
            <a:endParaRPr lang="en-US" sz="1350" dirty="0"/>
          </a:p>
        </p:txBody>
      </p:sp>
      <p:sp>
        <p:nvSpPr>
          <p:cNvPr id="16" name="Text 14"/>
          <p:cNvSpPr/>
          <p:nvPr/>
        </p:nvSpPr>
        <p:spPr>
          <a:xfrm>
            <a:off x="1408176" y="28712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周波数のはなしと HomePlug Green PHY</a:t>
            </a:r>
            <a:endParaRPr lang="en-US" sz="1100" dirty="0"/>
          </a:p>
        </p:txBody>
      </p:sp>
      <p:sp>
        <p:nvSpPr>
          <p:cNvPr id="17" name="Text 15"/>
          <p:cNvSpPr/>
          <p:nvPr/>
        </p:nvSpPr>
        <p:spPr>
          <a:xfrm>
            <a:off x="10515600" y="2688336"/>
            <a:ext cx="868680" cy="329184"/>
          </a:xfrm>
          <a:prstGeom prst="rect">
            <a:avLst/>
          </a:prstGeom>
          <a:noFill/>
          <a:ln/>
        </p:spPr>
        <p:txBody>
          <a:bodyPr wrap="square" lIns="0" tIns="0" rIns="0" bIns="0" rtlCol="0" anchor="ctr"/>
          <a:lstStyle/>
          <a:p>
            <a:pPr algn="ctr" indent="0" marL="0">
              <a:buNone/>
            </a:pPr>
            <a:r>
              <a:rPr lang="en-US" sz="1050" dirty="0">
                <a:solidFill>
                  <a:srgbClr val="6B8590"/>
                </a:solidFill>
                <a:latin typeface="Meiryo" pitchFamily="34" charset="0"/>
                <a:ea typeface="Meiryo" pitchFamily="34" charset="-122"/>
                <a:cs typeface="Meiryo" pitchFamily="34" charset="-120"/>
              </a:rPr>
              <a:t>済</a:t>
            </a:r>
            <a:endParaRPr lang="en-US" sz="1050" dirty="0"/>
          </a:p>
        </p:txBody>
      </p:sp>
      <p:sp>
        <p:nvSpPr>
          <p:cNvPr id="18" name="Shape 16"/>
          <p:cNvSpPr/>
          <p:nvPr/>
        </p:nvSpPr>
        <p:spPr>
          <a:xfrm>
            <a:off x="548640" y="3346704"/>
            <a:ext cx="11094415" cy="841248"/>
          </a:xfrm>
          <a:prstGeom prst="roundRect">
            <a:avLst>
              <a:gd name="adj" fmla="val 7609"/>
            </a:avLst>
          </a:prstGeom>
          <a:solidFill>
            <a:srgbClr val="FFFFFF"/>
          </a:solidFill>
          <a:ln w="12700">
            <a:solidFill>
              <a:srgbClr val="D5E0E4"/>
            </a:solidFill>
            <a:prstDash val="solid"/>
          </a:ln>
        </p:spPr>
      </p:sp>
      <p:sp>
        <p:nvSpPr>
          <p:cNvPr id="19" name="Shape 17"/>
          <p:cNvSpPr/>
          <p:nvPr/>
        </p:nvSpPr>
        <p:spPr>
          <a:xfrm>
            <a:off x="822960" y="3557016"/>
            <a:ext cx="420624" cy="420624"/>
          </a:xfrm>
          <a:prstGeom prst="ellipse">
            <a:avLst/>
          </a:prstGeom>
          <a:solidFill>
            <a:srgbClr val="EEF3F5"/>
          </a:solidFill>
          <a:ln w="12700">
            <a:solidFill>
              <a:srgbClr val="EEF3F5"/>
            </a:solidFill>
            <a:prstDash val="solid"/>
          </a:ln>
        </p:spPr>
      </p:sp>
      <p:sp>
        <p:nvSpPr>
          <p:cNvPr id="20" name="Text 18"/>
          <p:cNvSpPr/>
          <p:nvPr/>
        </p:nvSpPr>
        <p:spPr>
          <a:xfrm>
            <a:off x="822960" y="35570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3</a:t>
            </a:r>
            <a:endParaRPr lang="en-US" sz="1500" dirty="0"/>
          </a:p>
        </p:txBody>
      </p:sp>
      <p:sp>
        <p:nvSpPr>
          <p:cNvPr id="21" name="Text 19"/>
          <p:cNvSpPr/>
          <p:nvPr/>
        </p:nvSpPr>
        <p:spPr>
          <a:xfrm>
            <a:off x="1408176" y="3474720"/>
            <a:ext cx="5852160" cy="310896"/>
          </a:xfrm>
          <a:prstGeom prst="rect">
            <a:avLst/>
          </a:prstGeom>
          <a:noFill/>
          <a:ln/>
        </p:spPr>
        <p:txBody>
          <a:bodyPr wrap="square" lIns="0" tIns="0" rIns="0" bIns="0" rtlCol="0" anchor="ctr"/>
          <a:lstStyle/>
          <a:p>
            <a:pPr indent="0" marL="0">
              <a:buNone/>
            </a:pPr>
            <a:r>
              <a:rPr lang="en-US" sz="1350" b="1" dirty="0">
                <a:solidFill>
                  <a:srgbClr val="6B8590"/>
                </a:solidFill>
                <a:latin typeface="Meiryo" pitchFamily="34" charset="0"/>
                <a:ea typeface="Meiryo" pitchFamily="34" charset="-122"/>
                <a:cs typeface="Meiryo" pitchFamily="34" charset="-120"/>
              </a:rPr>
              <a:t>車と充電器が「握手」するまで</a:t>
            </a:r>
            <a:endParaRPr lang="en-US" sz="1350" dirty="0"/>
          </a:p>
        </p:txBody>
      </p:sp>
      <p:sp>
        <p:nvSpPr>
          <p:cNvPr id="22" name="Text 20"/>
          <p:cNvSpPr/>
          <p:nvPr/>
        </p:nvSpPr>
        <p:spPr>
          <a:xfrm>
            <a:off x="1408176" y="37856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SLAC と、つながったあとの手順</a:t>
            </a:r>
            <a:endParaRPr lang="en-US" sz="1100" dirty="0"/>
          </a:p>
        </p:txBody>
      </p:sp>
      <p:sp>
        <p:nvSpPr>
          <p:cNvPr id="23" name="Text 21"/>
          <p:cNvSpPr/>
          <p:nvPr/>
        </p:nvSpPr>
        <p:spPr>
          <a:xfrm>
            <a:off x="10515600" y="3602736"/>
            <a:ext cx="868680" cy="329184"/>
          </a:xfrm>
          <a:prstGeom prst="rect">
            <a:avLst/>
          </a:prstGeom>
          <a:noFill/>
          <a:ln/>
        </p:spPr>
        <p:txBody>
          <a:bodyPr wrap="square" lIns="0" tIns="0" rIns="0" bIns="0" rtlCol="0" anchor="ctr"/>
          <a:lstStyle/>
          <a:p>
            <a:pPr algn="ctr" indent="0" marL="0">
              <a:buNone/>
            </a:pPr>
            <a:r>
              <a:rPr lang="en-US" sz="1050" dirty="0">
                <a:solidFill>
                  <a:srgbClr val="6B8590"/>
                </a:solidFill>
                <a:latin typeface="Meiryo" pitchFamily="34" charset="0"/>
                <a:ea typeface="Meiryo" pitchFamily="34" charset="-122"/>
                <a:cs typeface="Meiryo" pitchFamily="34" charset="-120"/>
              </a:rPr>
              <a:t>済</a:t>
            </a:r>
            <a:endParaRPr lang="en-US" sz="1050" dirty="0"/>
          </a:p>
        </p:txBody>
      </p:sp>
      <p:sp>
        <p:nvSpPr>
          <p:cNvPr id="24" name="Shape 22"/>
          <p:cNvSpPr/>
          <p:nvPr/>
        </p:nvSpPr>
        <p:spPr>
          <a:xfrm>
            <a:off x="548640" y="4261104"/>
            <a:ext cx="11094415" cy="841248"/>
          </a:xfrm>
          <a:prstGeom prst="roundRect">
            <a:avLst>
              <a:gd name="adj" fmla="val 7609"/>
            </a:avLst>
          </a:prstGeom>
          <a:solidFill>
            <a:srgbClr val="FFFFFF"/>
          </a:solidFill>
          <a:ln w="12700">
            <a:solidFill>
              <a:srgbClr val="D5E0E4"/>
            </a:solidFill>
            <a:prstDash val="solid"/>
          </a:ln>
        </p:spPr>
      </p:sp>
      <p:sp>
        <p:nvSpPr>
          <p:cNvPr id="25" name="Shape 23"/>
          <p:cNvSpPr/>
          <p:nvPr/>
        </p:nvSpPr>
        <p:spPr>
          <a:xfrm>
            <a:off x="822960" y="4471416"/>
            <a:ext cx="420624" cy="420624"/>
          </a:xfrm>
          <a:prstGeom prst="ellipse">
            <a:avLst/>
          </a:prstGeom>
          <a:solidFill>
            <a:srgbClr val="EEF3F5"/>
          </a:solidFill>
          <a:ln w="12700">
            <a:solidFill>
              <a:srgbClr val="EEF3F5"/>
            </a:solidFill>
            <a:prstDash val="solid"/>
          </a:ln>
        </p:spPr>
      </p:sp>
      <p:sp>
        <p:nvSpPr>
          <p:cNvPr id="26" name="Text 24"/>
          <p:cNvSpPr/>
          <p:nvPr/>
        </p:nvSpPr>
        <p:spPr>
          <a:xfrm>
            <a:off x="822960" y="4471416"/>
            <a:ext cx="420624" cy="420624"/>
          </a:xfrm>
          <a:prstGeom prst="rect">
            <a:avLst/>
          </a:prstGeom>
          <a:noFill/>
          <a:ln/>
        </p:spPr>
        <p:txBody>
          <a:bodyPr wrap="square" lIns="0" tIns="0" rIns="0" bIns="0" rtlCol="0" anchor="ctr"/>
          <a:lstStyle/>
          <a:p>
            <a:pPr algn="ctr" indent="0" marL="0">
              <a:buNone/>
            </a:pPr>
            <a:r>
              <a:rPr lang="en-US" sz="1500" b="1" dirty="0">
                <a:solidFill>
                  <a:srgbClr val="6B8590"/>
                </a:solidFill>
                <a:latin typeface="Meiryo" pitchFamily="34" charset="0"/>
                <a:ea typeface="Meiryo" pitchFamily="34" charset="-122"/>
                <a:cs typeface="Meiryo" pitchFamily="34" charset="-120"/>
              </a:rPr>
              <a:t>4</a:t>
            </a:r>
            <a:endParaRPr lang="en-US" sz="1500" dirty="0"/>
          </a:p>
        </p:txBody>
      </p:sp>
      <p:sp>
        <p:nvSpPr>
          <p:cNvPr id="27" name="Text 25"/>
          <p:cNvSpPr/>
          <p:nvPr/>
        </p:nvSpPr>
        <p:spPr>
          <a:xfrm>
            <a:off x="1408176" y="4389120"/>
            <a:ext cx="5852160" cy="310896"/>
          </a:xfrm>
          <a:prstGeom prst="rect">
            <a:avLst/>
          </a:prstGeom>
          <a:noFill/>
          <a:ln/>
        </p:spPr>
        <p:txBody>
          <a:bodyPr wrap="square" lIns="0" tIns="0" rIns="0" bIns="0" rtlCol="0" anchor="ctr"/>
          <a:lstStyle/>
          <a:p>
            <a:pPr indent="0" marL="0">
              <a:buNone/>
            </a:pPr>
            <a:r>
              <a:rPr lang="en-US" sz="1350" b="1" dirty="0">
                <a:solidFill>
                  <a:srgbClr val="6B8590"/>
                </a:solidFill>
                <a:latin typeface="Meiryo" pitchFamily="34" charset="0"/>
                <a:ea typeface="Meiryo" pitchFamily="34" charset="-122"/>
                <a:cs typeface="Meiryo" pitchFamily="34" charset="-120"/>
              </a:rPr>
              <a:t>通信チップと、そのまわりの回路</a:t>
            </a:r>
            <a:endParaRPr lang="en-US" sz="1350" dirty="0"/>
          </a:p>
        </p:txBody>
      </p:sp>
      <p:sp>
        <p:nvSpPr>
          <p:cNvPr id="28" name="Text 26"/>
          <p:cNvSpPr/>
          <p:nvPr/>
        </p:nvSpPr>
        <p:spPr>
          <a:xfrm>
            <a:off x="1408176" y="47000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PLC-IC の中身と、部品ひとつずつの役割</a:t>
            </a:r>
            <a:endParaRPr lang="en-US" sz="1100" dirty="0"/>
          </a:p>
        </p:txBody>
      </p:sp>
      <p:sp>
        <p:nvSpPr>
          <p:cNvPr id="29" name="Text 27"/>
          <p:cNvSpPr/>
          <p:nvPr/>
        </p:nvSpPr>
        <p:spPr>
          <a:xfrm>
            <a:off x="10515600" y="4517136"/>
            <a:ext cx="868680" cy="329184"/>
          </a:xfrm>
          <a:prstGeom prst="rect">
            <a:avLst/>
          </a:prstGeom>
          <a:noFill/>
          <a:ln/>
        </p:spPr>
        <p:txBody>
          <a:bodyPr wrap="square" lIns="0" tIns="0" rIns="0" bIns="0" rtlCol="0" anchor="ctr"/>
          <a:lstStyle/>
          <a:p>
            <a:pPr algn="ctr" indent="0" marL="0">
              <a:buNone/>
            </a:pPr>
            <a:r>
              <a:rPr lang="en-US" sz="1050" dirty="0">
                <a:solidFill>
                  <a:srgbClr val="6B8590"/>
                </a:solidFill>
                <a:latin typeface="Meiryo" pitchFamily="34" charset="0"/>
                <a:ea typeface="Meiryo" pitchFamily="34" charset="-122"/>
                <a:cs typeface="Meiryo" pitchFamily="34" charset="-120"/>
              </a:rPr>
              <a:t>済</a:t>
            </a:r>
            <a:endParaRPr lang="en-US" sz="1050" dirty="0"/>
          </a:p>
        </p:txBody>
      </p:sp>
      <p:sp>
        <p:nvSpPr>
          <p:cNvPr id="30" name="Shape 28"/>
          <p:cNvSpPr/>
          <p:nvPr/>
        </p:nvSpPr>
        <p:spPr>
          <a:xfrm>
            <a:off x="548640" y="5175504"/>
            <a:ext cx="11094415" cy="841248"/>
          </a:xfrm>
          <a:prstGeom prst="roundRect">
            <a:avLst>
              <a:gd name="adj" fmla="val 7609"/>
            </a:avLst>
          </a:prstGeom>
          <a:solidFill>
            <a:srgbClr val="EFF5E2"/>
          </a:solidFill>
          <a:ln w="12700">
            <a:solidFill>
              <a:srgbClr val="86B23C"/>
            </a:solidFill>
            <a:prstDash val="solid"/>
          </a:ln>
        </p:spPr>
      </p:sp>
      <p:sp>
        <p:nvSpPr>
          <p:cNvPr id="31" name="Shape 29"/>
          <p:cNvSpPr/>
          <p:nvPr/>
        </p:nvSpPr>
        <p:spPr>
          <a:xfrm>
            <a:off x="822960" y="5385816"/>
            <a:ext cx="420624" cy="420624"/>
          </a:xfrm>
          <a:prstGeom prst="ellipse">
            <a:avLst/>
          </a:prstGeom>
          <a:solidFill>
            <a:srgbClr val="86B23C"/>
          </a:solidFill>
          <a:ln w="12700">
            <a:solidFill>
              <a:srgbClr val="86B23C"/>
            </a:solidFill>
            <a:prstDash val="solid"/>
          </a:ln>
        </p:spPr>
      </p:sp>
      <p:sp>
        <p:nvSpPr>
          <p:cNvPr id="32" name="Text 30"/>
          <p:cNvSpPr/>
          <p:nvPr/>
        </p:nvSpPr>
        <p:spPr>
          <a:xfrm>
            <a:off x="822960" y="5385816"/>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5</a:t>
            </a:r>
            <a:endParaRPr lang="en-US" sz="1500" dirty="0"/>
          </a:p>
        </p:txBody>
      </p:sp>
      <p:sp>
        <p:nvSpPr>
          <p:cNvPr id="33" name="Text 31"/>
          <p:cNvSpPr/>
          <p:nvPr/>
        </p:nvSpPr>
        <p:spPr>
          <a:xfrm>
            <a:off x="1408176" y="5303520"/>
            <a:ext cx="5852160"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ソフトの作り・現場の落とし穴・これから</a:t>
            </a:r>
            <a:endParaRPr lang="en-US" sz="1350" dirty="0"/>
          </a:p>
        </p:txBody>
      </p:sp>
      <p:sp>
        <p:nvSpPr>
          <p:cNvPr id="34" name="Text 32"/>
          <p:cNvSpPr/>
          <p:nvPr/>
        </p:nvSpPr>
        <p:spPr>
          <a:xfrm>
            <a:off x="1408176" y="5614416"/>
            <a:ext cx="5852160" cy="274320"/>
          </a:xfrm>
          <a:prstGeom prst="rect">
            <a:avLst/>
          </a:prstGeom>
          <a:noFill/>
          <a:ln/>
        </p:spPr>
        <p:txBody>
          <a:bodyPr wrap="square" lIns="0" tIns="0" rIns="0" bIns="0" rtlCol="0" anchor="ctr"/>
          <a:lstStyle/>
          <a:p>
            <a:pPr indent="0" marL="0">
              <a:buNone/>
            </a:pPr>
            <a:r>
              <a:rPr lang="en-US" sz="1100" dirty="0">
                <a:solidFill>
                  <a:srgbClr val="6B8590"/>
                </a:solidFill>
                <a:latin typeface="Meiryo" pitchFamily="34" charset="0"/>
                <a:ea typeface="Meiryo" pitchFamily="34" charset="-122"/>
                <a:cs typeface="Meiryo" pitchFamily="34" charset="-120"/>
              </a:rPr>
              <a:t>実装、トラブル、そして次の規格</a:t>
            </a:r>
            <a:endParaRPr lang="en-US" sz="1100" dirty="0"/>
          </a:p>
        </p:txBody>
      </p:sp>
      <p:sp>
        <p:nvSpPr>
          <p:cNvPr id="35" name="Shape 33"/>
          <p:cNvSpPr/>
          <p:nvPr/>
        </p:nvSpPr>
        <p:spPr>
          <a:xfrm>
            <a:off x="10515600" y="5431536"/>
            <a:ext cx="868680" cy="329184"/>
          </a:xfrm>
          <a:prstGeom prst="roundRect">
            <a:avLst>
              <a:gd name="adj" fmla="val 27778"/>
            </a:avLst>
          </a:prstGeom>
          <a:solidFill>
            <a:srgbClr val="86B23C"/>
          </a:solidFill>
          <a:ln w="12700">
            <a:solidFill>
              <a:srgbClr val="86B23C"/>
            </a:solidFill>
            <a:prstDash val="solid"/>
          </a:ln>
        </p:spPr>
      </p:sp>
      <p:sp>
        <p:nvSpPr>
          <p:cNvPr id="36" name="Text 34"/>
          <p:cNvSpPr/>
          <p:nvPr/>
        </p:nvSpPr>
        <p:spPr>
          <a:xfrm>
            <a:off x="10515600" y="5431536"/>
            <a:ext cx="868680" cy="329184"/>
          </a:xfrm>
          <a:prstGeom prst="rect">
            <a:avLst/>
          </a:prstGeom>
          <a:noFill/>
          <a:ln/>
        </p:spPr>
        <p:txBody>
          <a:bodyPr wrap="square" lIns="0" tIns="0" rIns="0" bIns="0" rtlCol="0" anchor="ctr"/>
          <a:lstStyle/>
          <a:p>
            <a:pPr algn="ctr" indent="0" marL="0">
              <a:buNone/>
            </a:pPr>
            <a:r>
              <a:rPr lang="en-US" sz="1050" b="1" dirty="0">
                <a:solidFill>
                  <a:srgbClr val="12313D"/>
                </a:solidFill>
                <a:latin typeface="Meiryo" pitchFamily="34" charset="0"/>
                <a:ea typeface="Meiryo" pitchFamily="34" charset="-122"/>
                <a:cs typeface="Meiryo" pitchFamily="34" charset="-120"/>
              </a:rPr>
              <a:t>今 回</a:t>
            </a:r>
            <a:endParaRPr lang="en-US" sz="1050" dirty="0"/>
          </a:p>
        </p:txBody>
      </p:sp>
      <p:sp>
        <p:nvSpPr>
          <p:cNvPr id="38" name="Text 3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39" name="Text 3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2 / 15</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今日のゴール</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前回のおさらいから始めます</a:t>
            </a:r>
            <a:endParaRPr lang="en-US" sz="1300" dirty="0"/>
          </a:p>
        </p:txBody>
      </p:sp>
      <p:sp>
        <p:nvSpPr>
          <p:cNvPr id="6" name="Shape 4"/>
          <p:cNvSpPr/>
          <p:nvPr/>
        </p:nvSpPr>
        <p:spPr>
          <a:xfrm>
            <a:off x="548640" y="1517904"/>
            <a:ext cx="4206240" cy="4297680"/>
          </a:xfrm>
          <a:prstGeom prst="roundRect">
            <a:avLst>
              <a:gd name="adj" fmla="val 1522"/>
            </a:avLst>
          </a:prstGeom>
          <a:solidFill>
            <a:srgbClr val="EEF3F5"/>
          </a:solidFill>
          <a:ln w="12700">
            <a:solidFill>
              <a:srgbClr val="D5E0E4"/>
            </a:solidFill>
            <a:prstDash val="solid"/>
          </a:ln>
        </p:spPr>
      </p:sp>
      <p:sp>
        <p:nvSpPr>
          <p:cNvPr id="7" name="Text 5"/>
          <p:cNvSpPr/>
          <p:nvPr/>
        </p:nvSpPr>
        <p:spPr>
          <a:xfrm>
            <a:off x="804672" y="1700784"/>
            <a:ext cx="3694176" cy="310896"/>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前回のおさらい</a:t>
            </a:r>
            <a:endParaRPr lang="en-US" sz="1400" dirty="0"/>
          </a:p>
        </p:txBody>
      </p:sp>
      <p:sp>
        <p:nvSpPr>
          <p:cNvPr id="8" name="Shape 6"/>
          <p:cNvSpPr/>
          <p:nvPr/>
        </p:nvSpPr>
        <p:spPr>
          <a:xfrm>
            <a:off x="822960" y="2176272"/>
            <a:ext cx="237744" cy="237744"/>
          </a:xfrm>
          <a:prstGeom prst="ellipse">
            <a:avLst/>
          </a:prstGeom>
          <a:solidFill>
            <a:srgbClr val="86B23C"/>
          </a:solidFill>
          <a:ln w="12700">
            <a:solidFill>
              <a:srgbClr val="86B23C"/>
            </a:solidFill>
            <a:prstDash val="solid"/>
          </a:ln>
        </p:spPr>
      </p:sp>
      <p:sp>
        <p:nvSpPr>
          <p:cNvPr id="9" name="Text 7"/>
          <p:cNvSpPr/>
          <p:nvPr/>
        </p:nvSpPr>
        <p:spPr>
          <a:xfrm>
            <a:off x="822960" y="2176272"/>
            <a:ext cx="237744" cy="237744"/>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0" name="Text 8"/>
          <p:cNvSpPr/>
          <p:nvPr/>
        </p:nvSpPr>
        <p:spPr>
          <a:xfrm>
            <a:off x="1170432" y="2139696"/>
            <a:ext cx="3310128" cy="82296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PLC-IC は「LAN カード」に近い、8mm 角ほどの小さなチップ</a:t>
            </a:r>
            <a:endParaRPr lang="en-US" sz="1150" dirty="0"/>
          </a:p>
        </p:txBody>
      </p:sp>
      <p:sp>
        <p:nvSpPr>
          <p:cNvPr id="11" name="Shape 9"/>
          <p:cNvSpPr/>
          <p:nvPr/>
        </p:nvSpPr>
        <p:spPr>
          <a:xfrm>
            <a:off x="822960" y="3090672"/>
            <a:ext cx="237744" cy="237744"/>
          </a:xfrm>
          <a:prstGeom prst="ellipse">
            <a:avLst/>
          </a:prstGeom>
          <a:solidFill>
            <a:srgbClr val="86B23C"/>
          </a:solidFill>
          <a:ln w="12700">
            <a:solidFill>
              <a:srgbClr val="86B23C"/>
            </a:solidFill>
            <a:prstDash val="solid"/>
          </a:ln>
        </p:spPr>
      </p:sp>
      <p:sp>
        <p:nvSpPr>
          <p:cNvPr id="12" name="Text 10"/>
          <p:cNvSpPr/>
          <p:nvPr/>
        </p:nvSpPr>
        <p:spPr>
          <a:xfrm>
            <a:off x="822960" y="3090672"/>
            <a:ext cx="237744" cy="237744"/>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3" name="Text 11"/>
          <p:cNvSpPr/>
          <p:nvPr/>
        </p:nvSpPr>
        <p:spPr>
          <a:xfrm>
            <a:off x="1170432" y="3054096"/>
            <a:ext cx="3310128" cy="82296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選ぶ基準は速さより「10年先も買えるか」</a:t>
            </a:r>
            <a:endParaRPr lang="en-US" sz="1150" dirty="0"/>
          </a:p>
        </p:txBody>
      </p:sp>
      <p:sp>
        <p:nvSpPr>
          <p:cNvPr id="14" name="Shape 12"/>
          <p:cNvSpPr/>
          <p:nvPr/>
        </p:nvSpPr>
        <p:spPr>
          <a:xfrm>
            <a:off x="822960" y="4005072"/>
            <a:ext cx="237744" cy="237744"/>
          </a:xfrm>
          <a:prstGeom prst="ellipse">
            <a:avLst/>
          </a:prstGeom>
          <a:solidFill>
            <a:srgbClr val="86B23C"/>
          </a:solidFill>
          <a:ln w="12700">
            <a:solidFill>
              <a:srgbClr val="86B23C"/>
            </a:solidFill>
            <a:prstDash val="solid"/>
          </a:ln>
        </p:spPr>
      </p:sp>
      <p:sp>
        <p:nvSpPr>
          <p:cNvPr id="15" name="Text 13"/>
          <p:cNvSpPr/>
          <p:nvPr/>
        </p:nvSpPr>
        <p:spPr>
          <a:xfrm>
            <a:off x="822960" y="4005072"/>
            <a:ext cx="237744" cy="237744"/>
          </a:xfrm>
          <a:prstGeom prst="rect">
            <a:avLst/>
          </a:prstGeom>
          <a:noFill/>
          <a:ln/>
        </p:spPr>
        <p:txBody>
          <a:bodyPr wrap="square" lIns="0" tIns="0" rIns="0" bIns="0" rtlCol="0" anchor="ctr"/>
          <a:lstStyle/>
          <a:p>
            <a:pPr algn="ctr" indent="0" marL="0">
              <a:buNone/>
            </a:pPr>
            <a:r>
              <a:rPr lang="en-US" sz="1000" b="1" dirty="0">
                <a:solidFill>
                  <a:srgbClr val="12313D"/>
                </a:solidFill>
                <a:latin typeface="Meiryo" pitchFamily="34" charset="0"/>
                <a:ea typeface="Meiryo" pitchFamily="34" charset="-122"/>
                <a:cs typeface="Meiryo" pitchFamily="34" charset="-120"/>
              </a:rPr>
              <a:t>✓</a:t>
            </a:r>
            <a:endParaRPr lang="en-US" sz="1000" dirty="0"/>
          </a:p>
        </p:txBody>
      </p:sp>
      <p:sp>
        <p:nvSpPr>
          <p:cNvPr id="16" name="Text 14"/>
          <p:cNvSpPr/>
          <p:nvPr/>
        </p:nvSpPr>
        <p:spPr>
          <a:xfrm>
            <a:off x="1170432" y="3968496"/>
            <a:ext cx="3310128" cy="82296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EV では、信号をあえて弱くしておく必要がある</a:t>
            </a:r>
            <a:endParaRPr lang="en-US" sz="1150" dirty="0"/>
          </a:p>
        </p:txBody>
      </p:sp>
      <p:sp>
        <p:nvSpPr>
          <p:cNvPr id="17" name="Text 15"/>
          <p:cNvSpPr/>
          <p:nvPr/>
        </p:nvSpPr>
        <p:spPr>
          <a:xfrm>
            <a:off x="5120640" y="1517904"/>
            <a:ext cx="6522415" cy="310896"/>
          </a:xfrm>
          <a:prstGeom prst="rect">
            <a:avLst/>
          </a:prstGeom>
          <a:noFill/>
          <a:ln/>
        </p:spPr>
        <p:txBody>
          <a:bodyPr wrap="square" lIns="0" tIns="0" rIns="0" bIns="0" rtlCol="0" anchor="ctr"/>
          <a:lstStyle/>
          <a:p>
            <a:pPr indent="0" marL="0">
              <a:buNone/>
            </a:pPr>
            <a:r>
              <a:rPr lang="en-US" sz="1400" b="1" dirty="0">
                <a:solidFill>
                  <a:srgbClr val="12313D"/>
                </a:solidFill>
                <a:latin typeface="Meiryo" pitchFamily="34" charset="0"/>
                <a:ea typeface="Meiryo" pitchFamily="34" charset="-122"/>
                <a:cs typeface="Meiryo" pitchFamily="34" charset="-120"/>
              </a:rPr>
              <a:t>今日ここまで分かれば OK</a:t>
            </a:r>
            <a:endParaRPr lang="en-US" sz="1400" dirty="0"/>
          </a:p>
        </p:txBody>
      </p:sp>
      <p:sp>
        <p:nvSpPr>
          <p:cNvPr id="18" name="Shape 16"/>
          <p:cNvSpPr/>
          <p:nvPr/>
        </p:nvSpPr>
        <p:spPr>
          <a:xfrm>
            <a:off x="5120640" y="1938528"/>
            <a:ext cx="6522415" cy="1243584"/>
          </a:xfrm>
          <a:prstGeom prst="roundRect">
            <a:avLst>
              <a:gd name="adj" fmla="val 5147"/>
            </a:avLst>
          </a:prstGeom>
          <a:solidFill>
            <a:srgbClr val="FFFFFF"/>
          </a:solidFill>
          <a:ln w="12700">
            <a:solidFill>
              <a:srgbClr val="D5E0E4"/>
            </a:solidFill>
            <a:prstDash val="solid"/>
          </a:ln>
        </p:spPr>
      </p:sp>
      <p:sp>
        <p:nvSpPr>
          <p:cNvPr id="19" name="Shape 17"/>
          <p:cNvSpPr/>
          <p:nvPr/>
        </p:nvSpPr>
        <p:spPr>
          <a:xfrm>
            <a:off x="5394960" y="2194560"/>
            <a:ext cx="420624" cy="420624"/>
          </a:xfrm>
          <a:prstGeom prst="ellipse">
            <a:avLst/>
          </a:prstGeom>
          <a:solidFill>
            <a:srgbClr val="86B23C"/>
          </a:solidFill>
          <a:ln w="12700">
            <a:solidFill>
              <a:srgbClr val="86B23C"/>
            </a:solidFill>
            <a:prstDash val="solid"/>
          </a:ln>
        </p:spPr>
      </p:sp>
      <p:sp>
        <p:nvSpPr>
          <p:cNvPr id="20" name="Text 18"/>
          <p:cNvSpPr/>
          <p:nvPr/>
        </p:nvSpPr>
        <p:spPr>
          <a:xfrm>
            <a:off x="5394960" y="2194560"/>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1</a:t>
            </a:r>
            <a:endParaRPr lang="en-US" sz="1500" dirty="0"/>
          </a:p>
        </p:txBody>
      </p:sp>
      <p:sp>
        <p:nvSpPr>
          <p:cNvPr id="21" name="Text 19"/>
          <p:cNvSpPr/>
          <p:nvPr/>
        </p:nvSpPr>
        <p:spPr>
          <a:xfrm>
            <a:off x="5961888" y="2157984"/>
            <a:ext cx="5425135" cy="310896"/>
          </a:xfrm>
          <a:prstGeom prst="rect">
            <a:avLst/>
          </a:prstGeom>
          <a:noFill/>
          <a:ln/>
        </p:spPr>
        <p:txBody>
          <a:bodyPr wrap="square" lIns="0" tIns="0" rIns="0" bIns="0" rtlCol="0" anchor="ctr"/>
          <a:lstStyle/>
          <a:p>
            <a:pPr indent="0" marL="0">
              <a:buNone/>
            </a:pPr>
            <a:r>
              <a:rPr lang="en-US" sz="1350" b="1" dirty="0">
                <a:solidFill>
                  <a:srgbClr val="4F6E17"/>
                </a:solidFill>
                <a:latin typeface="Meiryo" pitchFamily="34" charset="0"/>
                <a:ea typeface="Meiryo" pitchFamily="34" charset="-122"/>
                <a:cs typeface="Meiryo" pitchFamily="34" charset="-120"/>
              </a:rPr>
              <a:t>ソフト側の仕事の全体像が分かる</a:t>
            </a:r>
            <a:endParaRPr lang="en-US" sz="1350" dirty="0"/>
          </a:p>
        </p:txBody>
      </p:sp>
      <p:sp>
        <p:nvSpPr>
          <p:cNvPr id="22" name="Text 20"/>
          <p:cNvSpPr/>
          <p:nvPr/>
        </p:nvSpPr>
        <p:spPr>
          <a:xfrm>
            <a:off x="5961888" y="2487168"/>
            <a:ext cx="5425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何をチップに任せ、何を自分で作るのかの分担が見えるようになる</a:t>
            </a:r>
            <a:endParaRPr lang="en-US" sz="1150" dirty="0"/>
          </a:p>
        </p:txBody>
      </p:sp>
      <p:sp>
        <p:nvSpPr>
          <p:cNvPr id="23" name="Shape 21"/>
          <p:cNvSpPr/>
          <p:nvPr/>
        </p:nvSpPr>
        <p:spPr>
          <a:xfrm>
            <a:off x="5120640" y="3291840"/>
            <a:ext cx="6522415" cy="1243584"/>
          </a:xfrm>
          <a:prstGeom prst="roundRect">
            <a:avLst>
              <a:gd name="adj" fmla="val 5147"/>
            </a:avLst>
          </a:prstGeom>
          <a:solidFill>
            <a:srgbClr val="FFFFFF"/>
          </a:solidFill>
          <a:ln w="12700">
            <a:solidFill>
              <a:srgbClr val="D5E0E4"/>
            </a:solidFill>
            <a:prstDash val="solid"/>
          </a:ln>
        </p:spPr>
      </p:sp>
      <p:sp>
        <p:nvSpPr>
          <p:cNvPr id="24" name="Shape 22"/>
          <p:cNvSpPr/>
          <p:nvPr/>
        </p:nvSpPr>
        <p:spPr>
          <a:xfrm>
            <a:off x="5394960" y="3547872"/>
            <a:ext cx="420624" cy="420624"/>
          </a:xfrm>
          <a:prstGeom prst="ellipse">
            <a:avLst/>
          </a:prstGeom>
          <a:solidFill>
            <a:srgbClr val="86B23C"/>
          </a:solidFill>
          <a:ln w="12700">
            <a:solidFill>
              <a:srgbClr val="86B23C"/>
            </a:solidFill>
            <a:prstDash val="solid"/>
          </a:ln>
        </p:spPr>
      </p:sp>
      <p:sp>
        <p:nvSpPr>
          <p:cNvPr id="25" name="Text 23"/>
          <p:cNvSpPr/>
          <p:nvPr/>
        </p:nvSpPr>
        <p:spPr>
          <a:xfrm>
            <a:off x="5394960" y="3547872"/>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2</a:t>
            </a:r>
            <a:endParaRPr lang="en-US" sz="1500" dirty="0"/>
          </a:p>
        </p:txBody>
      </p:sp>
      <p:sp>
        <p:nvSpPr>
          <p:cNvPr id="26" name="Text 24"/>
          <p:cNvSpPr/>
          <p:nvPr/>
        </p:nvSpPr>
        <p:spPr>
          <a:xfrm>
            <a:off x="5961888" y="3511296"/>
            <a:ext cx="5425135" cy="310896"/>
          </a:xfrm>
          <a:prstGeom prst="rect">
            <a:avLst/>
          </a:prstGeom>
          <a:noFill/>
          <a:ln/>
        </p:spPr>
        <p:txBody>
          <a:bodyPr wrap="square" lIns="0" tIns="0" rIns="0" bIns="0" rtlCol="0" anchor="ctr"/>
          <a:lstStyle/>
          <a:p>
            <a:pPr indent="0" marL="0">
              <a:buNone/>
            </a:pPr>
            <a:r>
              <a:rPr lang="en-US" sz="1350" b="1" dirty="0">
                <a:solidFill>
                  <a:srgbClr val="4F6E17"/>
                </a:solidFill>
                <a:latin typeface="Meiryo" pitchFamily="34" charset="0"/>
                <a:ea typeface="Meiryo" pitchFamily="34" charset="-122"/>
                <a:cs typeface="Meiryo" pitchFamily="34" charset="-120"/>
              </a:rPr>
              <a:t>よくあるトラブルの当たりがつく</a:t>
            </a:r>
            <a:endParaRPr lang="en-US" sz="1350" dirty="0"/>
          </a:p>
        </p:txBody>
      </p:sp>
      <p:sp>
        <p:nvSpPr>
          <p:cNvPr id="27" name="Text 25"/>
          <p:cNvSpPr/>
          <p:nvPr/>
        </p:nvSpPr>
        <p:spPr>
          <a:xfrm>
            <a:off x="5961888" y="3840480"/>
            <a:ext cx="5425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「つながらない」と言われたとき、どこから疑えばよいかの順番を持ち帰る</a:t>
            </a:r>
            <a:endParaRPr lang="en-US" sz="1150" dirty="0"/>
          </a:p>
        </p:txBody>
      </p:sp>
      <p:sp>
        <p:nvSpPr>
          <p:cNvPr id="28" name="Shape 26"/>
          <p:cNvSpPr/>
          <p:nvPr/>
        </p:nvSpPr>
        <p:spPr>
          <a:xfrm>
            <a:off x="5120640" y="4645152"/>
            <a:ext cx="6522415" cy="1243584"/>
          </a:xfrm>
          <a:prstGeom prst="roundRect">
            <a:avLst>
              <a:gd name="adj" fmla="val 5147"/>
            </a:avLst>
          </a:prstGeom>
          <a:solidFill>
            <a:srgbClr val="FFFFFF"/>
          </a:solidFill>
          <a:ln w="12700">
            <a:solidFill>
              <a:srgbClr val="D5E0E4"/>
            </a:solidFill>
            <a:prstDash val="solid"/>
          </a:ln>
        </p:spPr>
      </p:sp>
      <p:sp>
        <p:nvSpPr>
          <p:cNvPr id="29" name="Shape 27"/>
          <p:cNvSpPr/>
          <p:nvPr/>
        </p:nvSpPr>
        <p:spPr>
          <a:xfrm>
            <a:off x="5394960" y="4901184"/>
            <a:ext cx="420624" cy="420624"/>
          </a:xfrm>
          <a:prstGeom prst="ellipse">
            <a:avLst/>
          </a:prstGeom>
          <a:solidFill>
            <a:srgbClr val="86B23C"/>
          </a:solidFill>
          <a:ln w="12700">
            <a:solidFill>
              <a:srgbClr val="86B23C"/>
            </a:solidFill>
            <a:prstDash val="solid"/>
          </a:ln>
        </p:spPr>
      </p:sp>
      <p:sp>
        <p:nvSpPr>
          <p:cNvPr id="30" name="Text 28"/>
          <p:cNvSpPr/>
          <p:nvPr/>
        </p:nvSpPr>
        <p:spPr>
          <a:xfrm>
            <a:off x="5394960" y="4901184"/>
            <a:ext cx="420624" cy="420624"/>
          </a:xfrm>
          <a:prstGeom prst="rect">
            <a:avLst/>
          </a:prstGeom>
          <a:noFill/>
          <a:ln/>
        </p:spPr>
        <p:txBody>
          <a:bodyPr wrap="square" lIns="0" tIns="0" rIns="0" bIns="0" rtlCol="0" anchor="ctr"/>
          <a:lstStyle/>
          <a:p>
            <a:pPr algn="ctr" indent="0" marL="0">
              <a:buNone/>
            </a:pPr>
            <a:r>
              <a:rPr lang="en-US" sz="1500" b="1" dirty="0">
                <a:solidFill>
                  <a:srgbClr val="12313D"/>
                </a:solidFill>
                <a:latin typeface="Meiryo" pitchFamily="34" charset="0"/>
                <a:ea typeface="Meiryo" pitchFamily="34" charset="-122"/>
                <a:cs typeface="Meiryo" pitchFamily="34" charset="-120"/>
              </a:rPr>
              <a:t>3</a:t>
            </a:r>
            <a:endParaRPr lang="en-US" sz="1500" dirty="0"/>
          </a:p>
        </p:txBody>
      </p:sp>
      <p:sp>
        <p:nvSpPr>
          <p:cNvPr id="31" name="Text 29"/>
          <p:cNvSpPr/>
          <p:nvPr/>
        </p:nvSpPr>
        <p:spPr>
          <a:xfrm>
            <a:off x="5961888" y="4864608"/>
            <a:ext cx="5425135" cy="310896"/>
          </a:xfrm>
          <a:prstGeom prst="rect">
            <a:avLst/>
          </a:prstGeom>
          <a:noFill/>
          <a:ln/>
        </p:spPr>
        <p:txBody>
          <a:bodyPr wrap="square" lIns="0" tIns="0" rIns="0" bIns="0" rtlCol="0" anchor="ctr"/>
          <a:lstStyle/>
          <a:p>
            <a:pPr indent="0" marL="0">
              <a:buNone/>
            </a:pPr>
            <a:r>
              <a:rPr lang="en-US" sz="1350" b="1" dirty="0">
                <a:solidFill>
                  <a:srgbClr val="4F6E17"/>
                </a:solidFill>
                <a:latin typeface="Meiryo" pitchFamily="34" charset="0"/>
                <a:ea typeface="Meiryo" pitchFamily="34" charset="-122"/>
                <a:cs typeface="Meiryo" pitchFamily="34" charset="-120"/>
              </a:rPr>
              <a:t>これからの動きを知る</a:t>
            </a:r>
            <a:endParaRPr lang="en-US" sz="1350" dirty="0"/>
          </a:p>
        </p:txBody>
      </p:sp>
      <p:sp>
        <p:nvSpPr>
          <p:cNvPr id="32" name="Text 30"/>
          <p:cNvSpPr/>
          <p:nvPr/>
        </p:nvSpPr>
        <p:spPr>
          <a:xfrm>
            <a:off x="5961888" y="5193792"/>
            <a:ext cx="5425135" cy="548640"/>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規制、新しい規格、新しいコネクタ。この分野が今どこへ向かっているかを押さえる</a:t>
            </a:r>
            <a:endParaRPr lang="en-US" sz="1150" dirty="0"/>
          </a:p>
        </p:txBody>
      </p:sp>
      <p:sp>
        <p:nvSpPr>
          <p:cNvPr id="34" name="Text 31"/>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35" name="Text 32"/>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3 / 15</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プログラムから見ると、どう見えているか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驚くほど普通です。ネットワークの口が1つ増えただけに見えます</a:t>
            </a:r>
            <a:endParaRPr lang="en-US" sz="1300" dirty="0"/>
          </a:p>
        </p:txBody>
      </p:sp>
      <p:sp>
        <p:nvSpPr>
          <p:cNvPr id="6" name="Shape 4"/>
          <p:cNvSpPr/>
          <p:nvPr/>
        </p:nvSpPr>
        <p:spPr>
          <a:xfrm>
            <a:off x="548640" y="1517904"/>
            <a:ext cx="3515258" cy="2286000"/>
          </a:xfrm>
          <a:prstGeom prst="roundRect">
            <a:avLst>
              <a:gd name="adj" fmla="val 2800"/>
            </a:avLst>
          </a:prstGeom>
          <a:solidFill>
            <a:srgbClr val="FFFFFF"/>
          </a:solidFill>
          <a:ln w="12700">
            <a:solidFill>
              <a:srgbClr val="D5E0E4"/>
            </a:solidFill>
            <a:prstDash val="solid"/>
          </a:ln>
        </p:spPr>
      </p:sp>
      <p:sp>
        <p:nvSpPr>
          <p:cNvPr id="7" name="Shape 5"/>
          <p:cNvSpPr/>
          <p:nvPr/>
        </p:nvSpPr>
        <p:spPr>
          <a:xfrm>
            <a:off x="786384" y="1737360"/>
            <a:ext cx="384048" cy="384048"/>
          </a:xfrm>
          <a:prstGeom prst="ellipse">
            <a:avLst/>
          </a:prstGeom>
          <a:solidFill>
            <a:srgbClr val="12313D"/>
          </a:solidFill>
          <a:ln w="12700">
            <a:solidFill>
              <a:srgbClr val="12313D"/>
            </a:solidFill>
            <a:prstDash val="solid"/>
          </a:ln>
        </p:spPr>
      </p:sp>
      <p:sp>
        <p:nvSpPr>
          <p:cNvPr id="8" name="Text 6"/>
          <p:cNvSpPr/>
          <p:nvPr/>
        </p:nvSpPr>
        <p:spPr>
          <a:xfrm>
            <a:off x="786384"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1</a:t>
            </a:r>
            <a:endParaRPr lang="en-US" sz="1400" dirty="0"/>
          </a:p>
        </p:txBody>
      </p:sp>
      <p:sp>
        <p:nvSpPr>
          <p:cNvPr id="9" name="Text 7"/>
          <p:cNvSpPr/>
          <p:nvPr/>
        </p:nvSpPr>
        <p:spPr>
          <a:xfrm>
            <a:off x="1280160"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ただの「通信の口」に見える</a:t>
            </a:r>
            <a:endParaRPr lang="en-US" sz="1450" dirty="0"/>
          </a:p>
        </p:txBody>
      </p:sp>
      <p:sp>
        <p:nvSpPr>
          <p:cNvPr id="10" name="Text 8"/>
          <p:cNvSpPr/>
          <p:nvPr/>
        </p:nvSpPr>
        <p:spPr>
          <a:xfrm>
            <a:off x="804672" y="2304288"/>
            <a:ext cx="3003194" cy="1298448"/>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パソコンに LAN の口が1つ増えたのと同じ扱いになります。よく使われている基本ソフト（Linux）には、代表的なチップ用の部品が最初から入っています。</a:t>
            </a:r>
            <a:endParaRPr lang="en-US" sz="1150" dirty="0"/>
          </a:p>
        </p:txBody>
      </p:sp>
      <p:sp>
        <p:nvSpPr>
          <p:cNvPr id="11" name="Shape 9"/>
          <p:cNvSpPr/>
          <p:nvPr/>
        </p:nvSpPr>
        <p:spPr>
          <a:xfrm>
            <a:off x="4338218" y="1517904"/>
            <a:ext cx="3515258" cy="2286000"/>
          </a:xfrm>
          <a:prstGeom prst="roundRect">
            <a:avLst>
              <a:gd name="adj" fmla="val 2800"/>
            </a:avLst>
          </a:prstGeom>
          <a:solidFill>
            <a:srgbClr val="FFFFFF"/>
          </a:solidFill>
          <a:ln w="12700">
            <a:solidFill>
              <a:srgbClr val="D5E0E4"/>
            </a:solidFill>
            <a:prstDash val="solid"/>
          </a:ln>
        </p:spPr>
      </p:sp>
      <p:sp>
        <p:nvSpPr>
          <p:cNvPr id="12" name="Shape 10"/>
          <p:cNvSpPr/>
          <p:nvPr/>
        </p:nvSpPr>
        <p:spPr>
          <a:xfrm>
            <a:off x="4575962" y="1737360"/>
            <a:ext cx="384048" cy="384048"/>
          </a:xfrm>
          <a:prstGeom prst="ellipse">
            <a:avLst/>
          </a:prstGeom>
          <a:solidFill>
            <a:srgbClr val="12313D"/>
          </a:solidFill>
          <a:ln w="12700">
            <a:solidFill>
              <a:srgbClr val="12313D"/>
            </a:solidFill>
            <a:prstDash val="solid"/>
          </a:ln>
        </p:spPr>
      </p:sp>
      <p:sp>
        <p:nvSpPr>
          <p:cNvPr id="13" name="Text 11"/>
          <p:cNvSpPr/>
          <p:nvPr/>
        </p:nvSpPr>
        <p:spPr>
          <a:xfrm>
            <a:off x="4575962"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2</a:t>
            </a:r>
            <a:endParaRPr lang="en-US" sz="1400" dirty="0"/>
          </a:p>
        </p:txBody>
      </p:sp>
      <p:sp>
        <p:nvSpPr>
          <p:cNvPr id="14" name="Text 12"/>
          <p:cNvSpPr/>
          <p:nvPr/>
        </p:nvSpPr>
        <p:spPr>
          <a:xfrm>
            <a:off x="5069738"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上は、ごく普通のプログラム</a:t>
            </a:r>
            <a:endParaRPr lang="en-US" sz="1450" dirty="0"/>
          </a:p>
        </p:txBody>
      </p:sp>
      <p:sp>
        <p:nvSpPr>
          <p:cNvPr id="15" name="Text 13"/>
          <p:cNvSpPr/>
          <p:nvPr/>
        </p:nvSpPr>
        <p:spPr>
          <a:xfrm>
            <a:off x="4594250" y="2304288"/>
            <a:ext cx="3003194" cy="1298448"/>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住所を決めて、相手を探して、通信路を開いて、暗号をかける。ウェブサイトを作るときとほとんど同じ道具立てで書けます。</a:t>
            </a:r>
            <a:endParaRPr lang="en-US" sz="1150" dirty="0"/>
          </a:p>
        </p:txBody>
      </p:sp>
      <p:sp>
        <p:nvSpPr>
          <p:cNvPr id="16" name="Shape 14"/>
          <p:cNvSpPr/>
          <p:nvPr/>
        </p:nvSpPr>
        <p:spPr>
          <a:xfrm>
            <a:off x="8127797" y="1517904"/>
            <a:ext cx="3515258" cy="2286000"/>
          </a:xfrm>
          <a:prstGeom prst="roundRect">
            <a:avLst>
              <a:gd name="adj" fmla="val 2800"/>
            </a:avLst>
          </a:prstGeom>
          <a:solidFill>
            <a:srgbClr val="FFFFFF"/>
          </a:solidFill>
          <a:ln w="12700">
            <a:solidFill>
              <a:srgbClr val="D5E0E4"/>
            </a:solidFill>
            <a:prstDash val="solid"/>
          </a:ln>
        </p:spPr>
      </p:sp>
      <p:sp>
        <p:nvSpPr>
          <p:cNvPr id="17" name="Shape 15"/>
          <p:cNvSpPr/>
          <p:nvPr/>
        </p:nvSpPr>
        <p:spPr>
          <a:xfrm>
            <a:off x="8365541" y="1737360"/>
            <a:ext cx="384048" cy="384048"/>
          </a:xfrm>
          <a:prstGeom prst="ellipse">
            <a:avLst/>
          </a:prstGeom>
          <a:solidFill>
            <a:srgbClr val="12313D"/>
          </a:solidFill>
          <a:ln w="12700">
            <a:solidFill>
              <a:srgbClr val="12313D"/>
            </a:solidFill>
            <a:prstDash val="solid"/>
          </a:ln>
        </p:spPr>
      </p:sp>
      <p:sp>
        <p:nvSpPr>
          <p:cNvPr id="18" name="Text 16"/>
          <p:cNvSpPr/>
          <p:nvPr/>
        </p:nvSpPr>
        <p:spPr>
          <a:xfrm>
            <a:off x="8365541"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3</a:t>
            </a:r>
            <a:endParaRPr lang="en-US" sz="1400" dirty="0"/>
          </a:p>
        </p:txBody>
      </p:sp>
      <p:sp>
        <p:nvSpPr>
          <p:cNvPr id="19" name="Text 17"/>
          <p:cNvSpPr/>
          <p:nvPr/>
        </p:nvSpPr>
        <p:spPr>
          <a:xfrm>
            <a:off x="8859317"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特殊なのは最初だけ</a:t>
            </a:r>
            <a:endParaRPr lang="en-US" sz="1450" dirty="0"/>
          </a:p>
        </p:txBody>
      </p:sp>
      <p:sp>
        <p:nvSpPr>
          <p:cNvPr id="20" name="Text 18"/>
          <p:cNvSpPr/>
          <p:nvPr/>
        </p:nvSpPr>
        <p:spPr>
          <a:xfrm>
            <a:off x="8383829" y="2304288"/>
            <a:ext cx="3003194" cy="1298448"/>
          </a:xfrm>
          <a:prstGeom prst="rect">
            <a:avLst/>
          </a:prstGeom>
          <a:noFill/>
          <a:ln/>
        </p:spPr>
        <p:txBody>
          <a:bodyPr wrap="square" lIns="0" tIns="0" rIns="0" bIns="0" rtlCol="0" anchor="ctr"/>
          <a:lstStyle/>
          <a:p>
            <a:pPr indent="0" marL="0">
              <a:lnSpc>
                <a:spcPts val="1800"/>
              </a:lnSpc>
              <a:buNone/>
            </a:pPr>
            <a:r>
              <a:rPr lang="en-US" sz="1150" dirty="0">
                <a:solidFill>
                  <a:srgbClr val="1F3944"/>
                </a:solidFill>
                <a:latin typeface="Meiryo" pitchFamily="34" charset="0"/>
                <a:ea typeface="Meiryo" pitchFamily="34" charset="-122"/>
                <a:cs typeface="Meiryo" pitchFamily="34" charset="-120"/>
              </a:rPr>
              <a:t>第3回でやった SLAC のやり取りだけは、普通の通信とは少し違う形で扱う必要があります。とはいえ、そこもチップが半分やってくれます。</a:t>
            </a:r>
            <a:endParaRPr lang="en-US" sz="1150" dirty="0"/>
          </a:p>
        </p:txBody>
      </p:sp>
      <p:sp>
        <p:nvSpPr>
          <p:cNvPr id="21" name="Shape 19"/>
          <p:cNvSpPr/>
          <p:nvPr/>
        </p:nvSpPr>
        <p:spPr>
          <a:xfrm>
            <a:off x="548640" y="3986784"/>
            <a:ext cx="11094415" cy="1828800"/>
          </a:xfrm>
          <a:prstGeom prst="roundRect">
            <a:avLst>
              <a:gd name="adj" fmla="val 3500"/>
            </a:avLst>
          </a:prstGeom>
          <a:solidFill>
            <a:srgbClr val="12313D"/>
          </a:solidFill>
          <a:ln w="12700">
            <a:solidFill>
              <a:srgbClr val="12313D"/>
            </a:solidFill>
            <a:prstDash val="solid"/>
          </a:ln>
        </p:spPr>
      </p:sp>
      <p:sp>
        <p:nvSpPr>
          <p:cNvPr id="22" name="Text 20"/>
          <p:cNvSpPr/>
          <p:nvPr/>
        </p:nvSpPr>
        <p:spPr>
          <a:xfrm>
            <a:off x="877824" y="4187952"/>
            <a:ext cx="10436047" cy="310896"/>
          </a:xfrm>
          <a:prstGeom prst="rect">
            <a:avLst/>
          </a:prstGeom>
          <a:noFill/>
          <a:ln/>
        </p:spPr>
        <p:txBody>
          <a:bodyPr wrap="square" lIns="0" tIns="0" rIns="0" bIns="0" rtlCol="0" anchor="ctr"/>
          <a:lstStyle/>
          <a:p>
            <a:pPr indent="0" marL="0">
              <a:buNone/>
            </a:pPr>
            <a:r>
              <a:rPr lang="en-US" sz="1350" b="1" dirty="0">
                <a:solidFill>
                  <a:srgbClr val="86B23C"/>
                </a:solidFill>
                <a:latin typeface="Meiryo" pitchFamily="34" charset="0"/>
                <a:ea typeface="Meiryo" pitchFamily="34" charset="-122"/>
                <a:cs typeface="Meiryo" pitchFamily="34" charset="-120"/>
              </a:rPr>
              <a:t>ここが意外に思われるところ</a:t>
            </a:r>
            <a:endParaRPr lang="en-US" sz="1350" dirty="0"/>
          </a:p>
        </p:txBody>
      </p:sp>
      <p:sp>
        <p:nvSpPr>
          <p:cNvPr id="23" name="Text 21"/>
          <p:cNvSpPr/>
          <p:nvPr/>
        </p:nvSpPr>
        <p:spPr>
          <a:xfrm>
            <a:off x="877824" y="4572000"/>
            <a:ext cx="10436047" cy="1060704"/>
          </a:xfrm>
          <a:prstGeom prst="rect">
            <a:avLst/>
          </a:prstGeom>
          <a:noFill/>
          <a:ln/>
        </p:spPr>
        <p:txBody>
          <a:bodyPr wrap="square" lIns="0" tIns="0" rIns="0" bIns="0" rtlCol="0" anchor="ctr"/>
          <a:lstStyle/>
          <a:p>
            <a:pPr indent="0" marL="0">
              <a:lnSpc>
                <a:spcPts val="2100"/>
              </a:lnSpc>
              <a:buNone/>
            </a:pPr>
            <a:r>
              <a:rPr lang="en-US" sz="1250" dirty="0">
                <a:solidFill>
                  <a:srgbClr val="AFC3CC"/>
                </a:solidFill>
                <a:latin typeface="Meiryo" pitchFamily="34" charset="0"/>
                <a:ea typeface="Meiryo" pitchFamily="34" charset="-122"/>
                <a:cs typeface="Meiryo" pitchFamily="34" charset="-120"/>
              </a:rPr>
              <a:t>「自動車の通信」と聞くと、専用の特殊な技術が必要そうに思えます。実際、CAN のような車専用の通信もあります。</a:t>
            </a:r>
            <a:endParaRPr lang="en-US" sz="1250" dirty="0"/>
          </a:p>
          <a:p>
            <a:pPr indent="0" marL="0">
              <a:lnSpc>
                <a:spcPts val="2100"/>
              </a:lnSpc>
              <a:buNone/>
            </a:pPr>
            <a:r>
              <a:rPr lang="en-US" sz="1250" dirty="0">
                <a:solidFill>
                  <a:srgbClr val="AFC3CC"/>
                </a:solidFill>
                <a:latin typeface="Meiryo" pitchFamily="34" charset="0"/>
                <a:ea typeface="Meiryo" pitchFamily="34" charset="-122"/>
                <a:cs typeface="Meiryo" pitchFamily="34" charset="-120"/>
              </a:rPr>
              <a:t>ところが充電の通信に関しては、中身はインターネットとほぼ同じです。ウェブの開発経験がある人のほうが、話が早いことすらあります。</a:t>
            </a:r>
            <a:endParaRPr lang="en-US" sz="1250" dirty="0"/>
          </a:p>
        </p:txBody>
      </p:sp>
      <p:sp>
        <p:nvSpPr>
          <p:cNvPr id="25" name="Text 22"/>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6" name="Text 23"/>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4 / 15</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どこを自分で作り、どこを借りるか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全部を手作りする必要はありません。重いのは右側の3つです</a:t>
            </a:r>
            <a:endParaRPr lang="en-US" sz="1300" dirty="0"/>
          </a:p>
        </p:txBody>
      </p:sp>
      <p:sp>
        <p:nvSpPr>
          <p:cNvPr id="6" name="Shape 4"/>
          <p:cNvSpPr/>
          <p:nvPr/>
        </p:nvSpPr>
        <p:spPr>
          <a:xfrm>
            <a:off x="548640" y="1517904"/>
            <a:ext cx="7863840" cy="786384"/>
          </a:xfrm>
          <a:prstGeom prst="roundRect">
            <a:avLst>
              <a:gd name="adj" fmla="val 8140"/>
            </a:avLst>
          </a:prstGeom>
          <a:solidFill>
            <a:srgbClr val="FFFFFF"/>
          </a:solidFill>
          <a:ln w="12700">
            <a:solidFill>
              <a:srgbClr val="D5E0E4"/>
            </a:solidFill>
            <a:prstDash val="solid"/>
          </a:ln>
        </p:spPr>
      </p:sp>
      <p:sp>
        <p:nvSpPr>
          <p:cNvPr id="7" name="Text 5"/>
          <p:cNvSpPr/>
          <p:nvPr/>
        </p:nvSpPr>
        <p:spPr>
          <a:xfrm>
            <a:off x="822960" y="1517904"/>
            <a:ext cx="2834640" cy="786384"/>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相手を決める処理（SLAC）</a:t>
            </a:r>
            <a:endParaRPr lang="en-US" sz="1350" dirty="0"/>
          </a:p>
        </p:txBody>
      </p:sp>
      <p:sp>
        <p:nvSpPr>
          <p:cNvPr id="8" name="Text 6"/>
          <p:cNvSpPr/>
          <p:nvPr/>
        </p:nvSpPr>
        <p:spPr>
          <a:xfrm>
            <a:off x="3749040" y="1517904"/>
            <a:ext cx="3657600" cy="786384"/>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決まった順番どおりにやり取りする部分。時間の決まりを守ることが大事。チップとの分担を最初に確認する。</a:t>
            </a:r>
            <a:endParaRPr lang="en-US" sz="1050" dirty="0"/>
          </a:p>
        </p:txBody>
      </p:sp>
      <p:sp>
        <p:nvSpPr>
          <p:cNvPr id="9" name="Shape 7"/>
          <p:cNvSpPr/>
          <p:nvPr/>
        </p:nvSpPr>
        <p:spPr>
          <a:xfrm>
            <a:off x="7552944" y="1746504"/>
            <a:ext cx="694944" cy="329184"/>
          </a:xfrm>
          <a:prstGeom prst="roundRect">
            <a:avLst>
              <a:gd name="adj" fmla="val 25000"/>
            </a:avLst>
          </a:prstGeom>
          <a:solidFill>
            <a:srgbClr val="EEF3F5"/>
          </a:solidFill>
          <a:ln w="12700">
            <a:solidFill>
              <a:srgbClr val="EEF3F5"/>
            </a:solidFill>
            <a:prstDash val="solid"/>
          </a:ln>
        </p:spPr>
      </p:sp>
      <p:sp>
        <p:nvSpPr>
          <p:cNvPr id="10" name="Text 8"/>
          <p:cNvSpPr/>
          <p:nvPr/>
        </p:nvSpPr>
        <p:spPr>
          <a:xfrm>
            <a:off x="7552944" y="1746504"/>
            <a:ext cx="694944" cy="329184"/>
          </a:xfrm>
          <a:prstGeom prst="rect">
            <a:avLst/>
          </a:prstGeom>
          <a:noFill/>
          <a:ln/>
        </p:spPr>
        <p:txBody>
          <a:bodyPr wrap="square" lIns="0" tIns="0" rIns="0" bIns="0" rtlCol="0" anchor="ctr"/>
          <a:lstStyle/>
          <a:p>
            <a:pPr algn="ctr" indent="0" marL="0">
              <a:buNone/>
            </a:pPr>
            <a:r>
              <a:rPr lang="en-US" sz="1100" b="1" dirty="0">
                <a:solidFill>
                  <a:srgbClr val="6B8590"/>
                </a:solidFill>
                <a:latin typeface="Meiryo" pitchFamily="34" charset="0"/>
                <a:ea typeface="Meiryo" pitchFamily="34" charset="-122"/>
                <a:cs typeface="Meiryo" pitchFamily="34" charset="-120"/>
              </a:rPr>
              <a:t>中</a:t>
            </a:r>
            <a:endParaRPr lang="en-US" sz="1100" dirty="0"/>
          </a:p>
        </p:txBody>
      </p:sp>
      <p:sp>
        <p:nvSpPr>
          <p:cNvPr id="11" name="Shape 9"/>
          <p:cNvSpPr/>
          <p:nvPr/>
        </p:nvSpPr>
        <p:spPr>
          <a:xfrm>
            <a:off x="548640" y="2377440"/>
            <a:ext cx="7863840" cy="786384"/>
          </a:xfrm>
          <a:prstGeom prst="roundRect">
            <a:avLst>
              <a:gd name="adj" fmla="val 8140"/>
            </a:avLst>
          </a:prstGeom>
          <a:solidFill>
            <a:srgbClr val="FFFFFF"/>
          </a:solidFill>
          <a:ln w="12700">
            <a:solidFill>
              <a:srgbClr val="D5E0E4"/>
            </a:solidFill>
            <a:prstDash val="solid"/>
          </a:ln>
        </p:spPr>
      </p:sp>
      <p:sp>
        <p:nvSpPr>
          <p:cNvPr id="12" name="Text 10"/>
          <p:cNvSpPr/>
          <p:nvPr/>
        </p:nvSpPr>
        <p:spPr>
          <a:xfrm>
            <a:off x="822960" y="2377440"/>
            <a:ext cx="2834640" cy="786384"/>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相手を探す処理</a:t>
            </a:r>
            <a:endParaRPr lang="en-US" sz="1350" dirty="0"/>
          </a:p>
        </p:txBody>
      </p:sp>
      <p:sp>
        <p:nvSpPr>
          <p:cNvPr id="13" name="Text 11"/>
          <p:cNvSpPr/>
          <p:nvPr/>
        </p:nvSpPr>
        <p:spPr>
          <a:xfrm>
            <a:off x="3749040" y="2377440"/>
            <a:ext cx="3657600" cy="786384"/>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「充電器さん、どこですか」と呼びかける部分。作る量はごくわずか。</a:t>
            </a:r>
            <a:endParaRPr lang="en-US" sz="1050" dirty="0"/>
          </a:p>
        </p:txBody>
      </p:sp>
      <p:sp>
        <p:nvSpPr>
          <p:cNvPr id="14" name="Shape 12"/>
          <p:cNvSpPr/>
          <p:nvPr/>
        </p:nvSpPr>
        <p:spPr>
          <a:xfrm>
            <a:off x="7552944" y="2606040"/>
            <a:ext cx="694944" cy="329184"/>
          </a:xfrm>
          <a:prstGeom prst="roundRect">
            <a:avLst>
              <a:gd name="adj" fmla="val 25000"/>
            </a:avLst>
          </a:prstGeom>
          <a:solidFill>
            <a:srgbClr val="EEF3F5"/>
          </a:solidFill>
          <a:ln w="12700">
            <a:solidFill>
              <a:srgbClr val="EEF3F5"/>
            </a:solidFill>
            <a:prstDash val="solid"/>
          </a:ln>
        </p:spPr>
      </p:sp>
      <p:sp>
        <p:nvSpPr>
          <p:cNvPr id="15" name="Text 13"/>
          <p:cNvSpPr/>
          <p:nvPr/>
        </p:nvSpPr>
        <p:spPr>
          <a:xfrm>
            <a:off x="7552944" y="2606040"/>
            <a:ext cx="694944" cy="329184"/>
          </a:xfrm>
          <a:prstGeom prst="rect">
            <a:avLst/>
          </a:prstGeom>
          <a:noFill/>
          <a:ln/>
        </p:spPr>
        <p:txBody>
          <a:bodyPr wrap="square" lIns="0" tIns="0" rIns="0" bIns="0" rtlCol="0" anchor="ctr"/>
          <a:lstStyle/>
          <a:p>
            <a:pPr algn="ctr" indent="0" marL="0">
              <a:buNone/>
            </a:pPr>
            <a:r>
              <a:rPr lang="en-US" sz="1100" b="1" dirty="0">
                <a:solidFill>
                  <a:srgbClr val="6B8590"/>
                </a:solidFill>
                <a:latin typeface="Meiryo" pitchFamily="34" charset="0"/>
                <a:ea typeface="Meiryo" pitchFamily="34" charset="-122"/>
                <a:cs typeface="Meiryo" pitchFamily="34" charset="-120"/>
              </a:rPr>
              <a:t>小</a:t>
            </a:r>
            <a:endParaRPr lang="en-US" sz="1100" dirty="0"/>
          </a:p>
        </p:txBody>
      </p:sp>
      <p:sp>
        <p:nvSpPr>
          <p:cNvPr id="16" name="Shape 14"/>
          <p:cNvSpPr/>
          <p:nvPr/>
        </p:nvSpPr>
        <p:spPr>
          <a:xfrm>
            <a:off x="548640" y="3236976"/>
            <a:ext cx="7863840" cy="786384"/>
          </a:xfrm>
          <a:prstGeom prst="roundRect">
            <a:avLst>
              <a:gd name="adj" fmla="val 8140"/>
            </a:avLst>
          </a:prstGeom>
          <a:solidFill>
            <a:srgbClr val="EFF5E2"/>
          </a:solidFill>
          <a:ln w="12700">
            <a:solidFill>
              <a:srgbClr val="86B23C"/>
            </a:solidFill>
            <a:prstDash val="solid"/>
          </a:ln>
        </p:spPr>
      </p:sp>
      <p:sp>
        <p:nvSpPr>
          <p:cNvPr id="17" name="Text 15"/>
          <p:cNvSpPr/>
          <p:nvPr/>
        </p:nvSpPr>
        <p:spPr>
          <a:xfrm>
            <a:off x="822960" y="3236976"/>
            <a:ext cx="2834640" cy="786384"/>
          </a:xfrm>
          <a:prstGeom prst="rect">
            <a:avLst/>
          </a:prstGeom>
          <a:noFill/>
          <a:ln/>
        </p:spPr>
        <p:txBody>
          <a:bodyPr wrap="square" lIns="0" tIns="0" rIns="0" bIns="0" rtlCol="0" anchor="ctr"/>
          <a:lstStyle/>
          <a:p>
            <a:pPr indent="0" marL="0">
              <a:buNone/>
            </a:pPr>
            <a:r>
              <a:rPr lang="en-US" sz="1350" b="1" dirty="0">
                <a:solidFill>
                  <a:srgbClr val="4F6E17"/>
                </a:solidFill>
                <a:latin typeface="Meiryo" pitchFamily="34" charset="0"/>
                <a:ea typeface="Meiryo" pitchFamily="34" charset="-122"/>
                <a:cs typeface="Meiryo" pitchFamily="34" charset="-120"/>
              </a:rPr>
              <a:t>暗号と身分証明書</a:t>
            </a:r>
            <a:endParaRPr lang="en-US" sz="1350" dirty="0"/>
          </a:p>
        </p:txBody>
      </p:sp>
      <p:sp>
        <p:nvSpPr>
          <p:cNvPr id="18" name="Text 16"/>
          <p:cNvSpPr/>
          <p:nvPr/>
        </p:nvSpPr>
        <p:spPr>
          <a:xfrm>
            <a:off x="3749040" y="3236976"/>
            <a:ext cx="3657600" cy="786384"/>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後ろのページで説明します。作るより「運用を考える」ほうが大変。この講座で最も重い部分。</a:t>
            </a:r>
            <a:endParaRPr lang="en-US" sz="1050" dirty="0"/>
          </a:p>
        </p:txBody>
      </p:sp>
      <p:sp>
        <p:nvSpPr>
          <p:cNvPr id="19" name="Shape 17"/>
          <p:cNvSpPr/>
          <p:nvPr/>
        </p:nvSpPr>
        <p:spPr>
          <a:xfrm>
            <a:off x="7552944" y="3465576"/>
            <a:ext cx="694944" cy="329184"/>
          </a:xfrm>
          <a:prstGeom prst="roundRect">
            <a:avLst>
              <a:gd name="adj" fmla="val 25000"/>
            </a:avLst>
          </a:prstGeom>
          <a:solidFill>
            <a:srgbClr val="86B23C"/>
          </a:solidFill>
          <a:ln w="12700">
            <a:solidFill>
              <a:srgbClr val="86B23C"/>
            </a:solidFill>
            <a:prstDash val="solid"/>
          </a:ln>
        </p:spPr>
      </p:sp>
      <p:sp>
        <p:nvSpPr>
          <p:cNvPr id="20" name="Text 18"/>
          <p:cNvSpPr/>
          <p:nvPr/>
        </p:nvSpPr>
        <p:spPr>
          <a:xfrm>
            <a:off x="7552944" y="3465576"/>
            <a:ext cx="694944" cy="329184"/>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大</a:t>
            </a:r>
            <a:endParaRPr lang="en-US" sz="1100" dirty="0"/>
          </a:p>
        </p:txBody>
      </p:sp>
      <p:sp>
        <p:nvSpPr>
          <p:cNvPr id="21" name="Shape 19"/>
          <p:cNvSpPr/>
          <p:nvPr/>
        </p:nvSpPr>
        <p:spPr>
          <a:xfrm>
            <a:off x="548640" y="4096512"/>
            <a:ext cx="7863840" cy="786384"/>
          </a:xfrm>
          <a:prstGeom prst="roundRect">
            <a:avLst>
              <a:gd name="adj" fmla="val 8140"/>
            </a:avLst>
          </a:prstGeom>
          <a:solidFill>
            <a:srgbClr val="EFF5E2"/>
          </a:solidFill>
          <a:ln w="12700">
            <a:solidFill>
              <a:srgbClr val="86B23C"/>
            </a:solidFill>
            <a:prstDash val="solid"/>
          </a:ln>
        </p:spPr>
      </p:sp>
      <p:sp>
        <p:nvSpPr>
          <p:cNvPr id="22" name="Text 20"/>
          <p:cNvSpPr/>
          <p:nvPr/>
        </p:nvSpPr>
        <p:spPr>
          <a:xfrm>
            <a:off x="822960" y="4096512"/>
            <a:ext cx="2834640" cy="786384"/>
          </a:xfrm>
          <a:prstGeom prst="rect">
            <a:avLst/>
          </a:prstGeom>
          <a:noFill/>
          <a:ln/>
        </p:spPr>
        <p:txBody>
          <a:bodyPr wrap="square" lIns="0" tIns="0" rIns="0" bIns="0" rtlCol="0" anchor="ctr"/>
          <a:lstStyle/>
          <a:p>
            <a:pPr indent="0" marL="0">
              <a:buNone/>
            </a:pPr>
            <a:r>
              <a:rPr lang="en-US" sz="1350" b="1" dirty="0">
                <a:solidFill>
                  <a:srgbClr val="4F6E17"/>
                </a:solidFill>
                <a:latin typeface="Meiryo" pitchFamily="34" charset="0"/>
                <a:ea typeface="Meiryo" pitchFamily="34" charset="-122"/>
                <a:cs typeface="Meiryo" pitchFamily="34" charset="-120"/>
              </a:rPr>
              <a:t>メッセージの読み書き</a:t>
            </a:r>
            <a:endParaRPr lang="en-US" sz="1350" dirty="0"/>
          </a:p>
        </p:txBody>
      </p:sp>
      <p:sp>
        <p:nvSpPr>
          <p:cNvPr id="23" name="Text 21"/>
          <p:cNvSpPr/>
          <p:nvPr/>
        </p:nvSpPr>
        <p:spPr>
          <a:xfrm>
            <a:off x="3749040" y="4096512"/>
            <a:ext cx="3657600" cy="786384"/>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やり取りする文章を、決められた形に変換する部分。手書きせず、自動生成の道具を使うのが鉄則。</a:t>
            </a:r>
            <a:endParaRPr lang="en-US" sz="1050" dirty="0"/>
          </a:p>
        </p:txBody>
      </p:sp>
      <p:sp>
        <p:nvSpPr>
          <p:cNvPr id="24" name="Shape 22"/>
          <p:cNvSpPr/>
          <p:nvPr/>
        </p:nvSpPr>
        <p:spPr>
          <a:xfrm>
            <a:off x="7552944" y="4325112"/>
            <a:ext cx="694944" cy="329184"/>
          </a:xfrm>
          <a:prstGeom prst="roundRect">
            <a:avLst>
              <a:gd name="adj" fmla="val 25000"/>
            </a:avLst>
          </a:prstGeom>
          <a:solidFill>
            <a:srgbClr val="86B23C"/>
          </a:solidFill>
          <a:ln w="12700">
            <a:solidFill>
              <a:srgbClr val="86B23C"/>
            </a:solidFill>
            <a:prstDash val="solid"/>
          </a:ln>
        </p:spPr>
      </p:sp>
      <p:sp>
        <p:nvSpPr>
          <p:cNvPr id="25" name="Text 23"/>
          <p:cNvSpPr/>
          <p:nvPr/>
        </p:nvSpPr>
        <p:spPr>
          <a:xfrm>
            <a:off x="7552944" y="4325112"/>
            <a:ext cx="694944" cy="329184"/>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大</a:t>
            </a:r>
            <a:endParaRPr lang="en-US" sz="1100" dirty="0"/>
          </a:p>
        </p:txBody>
      </p:sp>
      <p:sp>
        <p:nvSpPr>
          <p:cNvPr id="26" name="Shape 24"/>
          <p:cNvSpPr/>
          <p:nvPr/>
        </p:nvSpPr>
        <p:spPr>
          <a:xfrm>
            <a:off x="548640" y="4956048"/>
            <a:ext cx="7863840" cy="786384"/>
          </a:xfrm>
          <a:prstGeom prst="roundRect">
            <a:avLst>
              <a:gd name="adj" fmla="val 8140"/>
            </a:avLst>
          </a:prstGeom>
          <a:solidFill>
            <a:srgbClr val="EFF5E2"/>
          </a:solidFill>
          <a:ln w="12700">
            <a:solidFill>
              <a:srgbClr val="86B23C"/>
            </a:solidFill>
            <a:prstDash val="solid"/>
          </a:ln>
        </p:spPr>
      </p:sp>
      <p:sp>
        <p:nvSpPr>
          <p:cNvPr id="27" name="Text 25"/>
          <p:cNvSpPr/>
          <p:nvPr/>
        </p:nvSpPr>
        <p:spPr>
          <a:xfrm>
            <a:off x="822960" y="4956048"/>
            <a:ext cx="2834640" cy="786384"/>
          </a:xfrm>
          <a:prstGeom prst="rect">
            <a:avLst/>
          </a:prstGeom>
          <a:noFill/>
          <a:ln/>
        </p:spPr>
        <p:txBody>
          <a:bodyPr wrap="square" lIns="0" tIns="0" rIns="0" bIns="0" rtlCol="0" anchor="ctr"/>
          <a:lstStyle/>
          <a:p>
            <a:pPr indent="0" marL="0">
              <a:buNone/>
            </a:pPr>
            <a:r>
              <a:rPr lang="en-US" sz="1350" b="1" dirty="0">
                <a:solidFill>
                  <a:srgbClr val="4F6E17"/>
                </a:solidFill>
                <a:latin typeface="Meiryo" pitchFamily="34" charset="0"/>
                <a:ea typeface="Meiryo" pitchFamily="34" charset="-122"/>
                <a:cs typeface="Meiryo" pitchFamily="34" charset="-120"/>
              </a:rPr>
              <a:t>状態の管理</a:t>
            </a:r>
            <a:endParaRPr lang="en-US" sz="1350" dirty="0"/>
          </a:p>
        </p:txBody>
      </p:sp>
      <p:sp>
        <p:nvSpPr>
          <p:cNvPr id="28" name="Text 26"/>
          <p:cNvSpPr/>
          <p:nvPr/>
        </p:nvSpPr>
        <p:spPr>
          <a:xfrm>
            <a:off x="3749040" y="4956048"/>
            <a:ext cx="3657600" cy="786384"/>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「今どの段階か」を3種類同時に管理します。異常が起きたときの作り込みが、そのまま製品の品質になります。</a:t>
            </a:r>
            <a:endParaRPr lang="en-US" sz="1050" dirty="0"/>
          </a:p>
        </p:txBody>
      </p:sp>
      <p:sp>
        <p:nvSpPr>
          <p:cNvPr id="29" name="Shape 27"/>
          <p:cNvSpPr/>
          <p:nvPr/>
        </p:nvSpPr>
        <p:spPr>
          <a:xfrm>
            <a:off x="7552944" y="5184648"/>
            <a:ext cx="694944" cy="329184"/>
          </a:xfrm>
          <a:prstGeom prst="roundRect">
            <a:avLst>
              <a:gd name="adj" fmla="val 25000"/>
            </a:avLst>
          </a:prstGeom>
          <a:solidFill>
            <a:srgbClr val="86B23C"/>
          </a:solidFill>
          <a:ln w="12700">
            <a:solidFill>
              <a:srgbClr val="86B23C"/>
            </a:solidFill>
            <a:prstDash val="solid"/>
          </a:ln>
        </p:spPr>
      </p:sp>
      <p:sp>
        <p:nvSpPr>
          <p:cNvPr id="30" name="Text 28"/>
          <p:cNvSpPr/>
          <p:nvPr/>
        </p:nvSpPr>
        <p:spPr>
          <a:xfrm>
            <a:off x="7552944" y="5184648"/>
            <a:ext cx="694944" cy="329184"/>
          </a:xfrm>
          <a:prstGeom prst="rect">
            <a:avLst/>
          </a:prstGeom>
          <a:noFill/>
          <a:ln/>
        </p:spPr>
        <p:txBody>
          <a:bodyPr wrap="square" lIns="0" tIns="0" rIns="0" bIns="0" rtlCol="0" anchor="ctr"/>
          <a:lstStyle/>
          <a:p>
            <a:pPr algn="ctr" indent="0" marL="0">
              <a:buNone/>
            </a:pPr>
            <a:r>
              <a:rPr lang="en-US" sz="1100" b="1" dirty="0">
                <a:solidFill>
                  <a:srgbClr val="12313D"/>
                </a:solidFill>
                <a:latin typeface="Meiryo" pitchFamily="34" charset="0"/>
                <a:ea typeface="Meiryo" pitchFamily="34" charset="-122"/>
                <a:cs typeface="Meiryo" pitchFamily="34" charset="-120"/>
              </a:rPr>
              <a:t>大</a:t>
            </a:r>
            <a:endParaRPr lang="en-US" sz="1100" dirty="0"/>
          </a:p>
        </p:txBody>
      </p:sp>
      <p:sp>
        <p:nvSpPr>
          <p:cNvPr id="31" name="Text 29"/>
          <p:cNvSpPr/>
          <p:nvPr/>
        </p:nvSpPr>
        <p:spPr>
          <a:xfrm>
            <a:off x="548640" y="5852160"/>
            <a:ext cx="7863840" cy="274320"/>
          </a:xfrm>
          <a:prstGeom prst="rect">
            <a:avLst/>
          </a:prstGeom>
          <a:noFill/>
          <a:ln/>
        </p:spPr>
        <p:txBody>
          <a:bodyPr wrap="square" lIns="0" tIns="0" rIns="0" bIns="0" rtlCol="0" anchor="ctr"/>
          <a:lstStyle/>
          <a:p>
            <a:pPr indent="0" marL="0">
              <a:buNone/>
            </a:pPr>
            <a:r>
              <a:rPr lang="en-US" sz="1050" dirty="0">
                <a:solidFill>
                  <a:srgbClr val="6B8590"/>
                </a:solidFill>
                <a:latin typeface="Meiryo" pitchFamily="34" charset="0"/>
                <a:ea typeface="Meiryo" pitchFamily="34" charset="-122"/>
                <a:cs typeface="Meiryo" pitchFamily="34" charset="-120"/>
              </a:rPr>
              <a:t>右端は、開発の手間の目安です。</a:t>
            </a:r>
            <a:endParaRPr lang="en-US" sz="1050" dirty="0"/>
          </a:p>
        </p:txBody>
      </p:sp>
      <p:sp>
        <p:nvSpPr>
          <p:cNvPr id="32" name="Shape 30"/>
          <p:cNvSpPr/>
          <p:nvPr/>
        </p:nvSpPr>
        <p:spPr>
          <a:xfrm>
            <a:off x="8686800" y="1517904"/>
            <a:ext cx="2953512" cy="3986784"/>
          </a:xfrm>
          <a:prstGeom prst="roundRect">
            <a:avLst>
              <a:gd name="adj" fmla="val 2167"/>
            </a:avLst>
          </a:prstGeom>
          <a:solidFill>
            <a:srgbClr val="EEF3F5"/>
          </a:solidFill>
          <a:ln w="12700">
            <a:solidFill>
              <a:srgbClr val="D5E0E4"/>
            </a:solidFill>
            <a:prstDash val="solid"/>
          </a:ln>
        </p:spPr>
      </p:sp>
      <p:sp>
        <p:nvSpPr>
          <p:cNvPr id="33" name="Text 31"/>
          <p:cNvSpPr/>
          <p:nvPr/>
        </p:nvSpPr>
        <p:spPr>
          <a:xfrm>
            <a:off x="8924544" y="1719072"/>
            <a:ext cx="2478024" cy="310896"/>
          </a:xfrm>
          <a:prstGeom prst="rect">
            <a:avLst/>
          </a:prstGeom>
          <a:noFill/>
          <a:ln/>
        </p:spPr>
        <p:txBody>
          <a:bodyPr wrap="square" lIns="0" tIns="0" rIns="0" bIns="0" rtlCol="0" anchor="ctr"/>
          <a:lstStyle/>
          <a:p>
            <a:pPr indent="0" marL="0">
              <a:buNone/>
            </a:pPr>
            <a:r>
              <a:rPr lang="en-US" sz="1350" b="1" dirty="0">
                <a:solidFill>
                  <a:srgbClr val="12313D"/>
                </a:solidFill>
                <a:latin typeface="Meiryo" pitchFamily="34" charset="0"/>
                <a:ea typeface="Meiryo" pitchFamily="34" charset="-122"/>
                <a:cs typeface="Meiryo" pitchFamily="34" charset="-120"/>
              </a:rPr>
              <a:t>借りられるもの</a:t>
            </a:r>
            <a:endParaRPr lang="en-US" sz="1350" dirty="0"/>
          </a:p>
        </p:txBody>
      </p:sp>
      <p:sp>
        <p:nvSpPr>
          <p:cNvPr id="34" name="Text 32"/>
          <p:cNvSpPr/>
          <p:nvPr/>
        </p:nvSpPr>
        <p:spPr>
          <a:xfrm>
            <a:off x="8924544" y="2121408"/>
            <a:ext cx="2478024" cy="3200400"/>
          </a:xfrm>
          <a:prstGeom prst="rect">
            <a:avLst/>
          </a:prstGeom>
          <a:noFill/>
          <a:ln/>
        </p:spPr>
        <p:txBody>
          <a:bodyPr wrap="square" lIns="0" tIns="0" rIns="0" bIns="0" rtlCol="0" anchor="ctr"/>
          <a:lstStyle/>
          <a:p>
            <a:pPr indent="0" marL="0">
              <a:lnSpc>
                <a:spcPts val="1700"/>
              </a:lnSpc>
              <a:buNone/>
            </a:pPr>
            <a:r>
              <a:rPr lang="en-US" sz="1100" dirty="0">
                <a:solidFill>
                  <a:srgbClr val="1F3944"/>
                </a:solidFill>
                <a:latin typeface="Meiryo" pitchFamily="34" charset="0"/>
                <a:ea typeface="Meiryo" pitchFamily="34" charset="-122"/>
                <a:cs typeface="Meiryo" pitchFamily="34" charset="-120"/>
              </a:rPr>
              <a:t>この分野には、無料で公開されている実装があります。</a:t>
            </a:r>
            <a:endParaRPr lang="en-US" sz="1100" dirty="0"/>
          </a:p>
          <a:p>
            <a:pPr indent="0" marL="0">
              <a:lnSpc>
                <a:spcPts val="1700"/>
              </a:lnSpc>
              <a:buNone/>
            </a:pPr>
            <a:endParaRPr lang="en-US" sz="1100" dirty="0"/>
          </a:p>
          <a:p>
            <a:pPr indent="0" marL="0">
              <a:lnSpc>
                <a:spcPts val="1700"/>
              </a:lnSpc>
              <a:buNone/>
            </a:pPr>
            <a:r>
              <a:rPr lang="en-US" sz="1100" dirty="0">
                <a:solidFill>
                  <a:srgbClr val="1F3944"/>
                </a:solidFill>
                <a:latin typeface="Meiryo" pitchFamily="34" charset="0"/>
                <a:ea typeface="Meiryo" pitchFamily="34" charset="-122"/>
                <a:cs typeface="Meiryo" pitchFamily="34" charset="-120"/>
              </a:rPr>
              <a:t>・EVerest（充電器側の一式）</a:t>
            </a:r>
            <a:endParaRPr lang="en-US" sz="1100" dirty="0"/>
          </a:p>
          <a:p>
            <a:pPr indent="0" marL="0">
              <a:lnSpc>
                <a:spcPts val="1700"/>
              </a:lnSpc>
              <a:buNone/>
            </a:pPr>
            <a:r>
              <a:rPr lang="en-US" sz="1100" dirty="0">
                <a:solidFill>
                  <a:srgbClr val="1F3944"/>
                </a:solidFill>
                <a:latin typeface="Meiryo" pitchFamily="34" charset="0"/>
                <a:ea typeface="Meiryo" pitchFamily="34" charset="-122"/>
                <a:cs typeface="Meiryo" pitchFamily="34" charset="-120"/>
              </a:rPr>
              <a:t>・pyslac（SLAC の実装）</a:t>
            </a:r>
            <a:endParaRPr lang="en-US" sz="1100" dirty="0"/>
          </a:p>
          <a:p>
            <a:pPr indent="0" marL="0">
              <a:lnSpc>
                <a:spcPts val="1700"/>
              </a:lnSpc>
              <a:buNone/>
            </a:pPr>
            <a:r>
              <a:rPr lang="en-US" sz="1100" dirty="0">
                <a:solidFill>
                  <a:srgbClr val="1F3944"/>
                </a:solidFill>
                <a:latin typeface="Meiryo" pitchFamily="34" charset="0"/>
                <a:ea typeface="Meiryo" pitchFamily="34" charset="-122"/>
                <a:cs typeface="Meiryo" pitchFamily="34" charset="-120"/>
              </a:rPr>
              <a:t>・iso15118（通信の実装）</a:t>
            </a:r>
            <a:endParaRPr lang="en-US" sz="1100" dirty="0"/>
          </a:p>
          <a:p>
            <a:pPr indent="0" marL="0">
              <a:lnSpc>
                <a:spcPts val="1700"/>
              </a:lnSpc>
              <a:buNone/>
            </a:pPr>
            <a:endParaRPr lang="en-US" sz="1100" dirty="0"/>
          </a:p>
          <a:p>
            <a:pPr indent="0" marL="0">
              <a:lnSpc>
                <a:spcPts val="1700"/>
              </a:lnSpc>
              <a:buNone/>
            </a:pPr>
            <a:r>
              <a:rPr lang="en-US" sz="1100" dirty="0">
                <a:solidFill>
                  <a:srgbClr val="1F3944"/>
                </a:solidFill>
                <a:latin typeface="Meiryo" pitchFamily="34" charset="0"/>
                <a:ea typeface="Meiryo" pitchFamily="34" charset="-122"/>
                <a:cs typeface="Meiryo" pitchFamily="34" charset="-120"/>
              </a:rPr>
              <a:t>そのまま製品に使うかは別として、「規格書を読んでも分からない」ときに、動くコードを見られるのは大きな助けになります。</a:t>
            </a:r>
            <a:endParaRPr lang="en-US" sz="1100" dirty="0"/>
          </a:p>
          <a:p>
            <a:pPr indent="0" marL="0">
              <a:lnSpc>
                <a:spcPts val="1700"/>
              </a:lnSpc>
              <a:buNone/>
            </a:pPr>
            <a:endParaRPr lang="en-US" sz="1100" dirty="0"/>
          </a:p>
          <a:p>
            <a:pPr indent="0" marL="0">
              <a:lnSpc>
                <a:spcPts val="1700"/>
              </a:lnSpc>
              <a:buNone/>
            </a:pPr>
            <a:r>
              <a:rPr lang="en-US" sz="1100" dirty="0">
                <a:solidFill>
                  <a:srgbClr val="1F3944"/>
                </a:solidFill>
                <a:latin typeface="Meiryo" pitchFamily="34" charset="0"/>
                <a:ea typeface="Meiryo" pitchFamily="34" charset="-122"/>
                <a:cs typeface="Meiryo" pitchFamily="34" charset="-120"/>
              </a:rPr>
              <a:t>有料の検査装置もあります。</a:t>
            </a:r>
            <a:endParaRPr lang="en-US" sz="1100" dirty="0"/>
          </a:p>
        </p:txBody>
      </p:sp>
      <p:sp>
        <p:nvSpPr>
          <p:cNvPr id="36" name="Text 33"/>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37" name="Text 3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5 / 15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「挿すだけで支払いまで終わる」しくみ</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Plug &amp; Charge（プラグ・アンド・チャージ）と呼ばれています</a:t>
            </a:r>
            <a:endParaRPr lang="en-US" sz="1300" dirty="0"/>
          </a:p>
        </p:txBody>
      </p:sp>
      <p:sp>
        <p:nvSpPr>
          <p:cNvPr id="6" name="Shape 4"/>
          <p:cNvSpPr/>
          <p:nvPr/>
        </p:nvSpPr>
        <p:spPr>
          <a:xfrm>
            <a:off x="548640" y="1517904"/>
            <a:ext cx="5364328" cy="1371600"/>
          </a:xfrm>
          <a:prstGeom prst="roundRect">
            <a:avLst>
              <a:gd name="adj" fmla="val 4667"/>
            </a:avLst>
          </a:prstGeom>
          <a:solidFill>
            <a:srgbClr val="EEF3F5"/>
          </a:solidFill>
          <a:ln w="12700">
            <a:solidFill>
              <a:srgbClr val="D5E0E4"/>
            </a:solidFill>
            <a:prstDash val="solid"/>
          </a:ln>
        </p:spPr>
      </p:sp>
      <p:sp>
        <p:nvSpPr>
          <p:cNvPr id="7" name="Text 5"/>
          <p:cNvSpPr/>
          <p:nvPr/>
        </p:nvSpPr>
        <p:spPr>
          <a:xfrm>
            <a:off x="841248" y="1700784"/>
            <a:ext cx="4779112" cy="365760"/>
          </a:xfrm>
          <a:prstGeom prst="rect">
            <a:avLst/>
          </a:prstGeom>
          <a:noFill/>
          <a:ln/>
        </p:spPr>
        <p:txBody>
          <a:bodyPr wrap="square" lIns="0" tIns="0" rIns="0" bIns="0" rtlCol="0" anchor="ctr"/>
          <a:lstStyle/>
          <a:p>
            <a:pPr indent="0" marL="0">
              <a:buNone/>
            </a:pPr>
            <a:r>
              <a:rPr lang="en-US" sz="1500" b="1" dirty="0">
                <a:solidFill>
                  <a:srgbClr val="6B8590"/>
                </a:solidFill>
                <a:latin typeface="Meiryo" pitchFamily="34" charset="0"/>
                <a:ea typeface="Meiryo" pitchFamily="34" charset="-122"/>
                <a:cs typeface="Meiryo" pitchFamily="34" charset="-120"/>
              </a:rPr>
              <a:t>これまで</a:t>
            </a:r>
            <a:endParaRPr lang="en-US" sz="1500" dirty="0"/>
          </a:p>
        </p:txBody>
      </p:sp>
      <p:sp>
        <p:nvSpPr>
          <p:cNvPr id="8" name="Text 6"/>
          <p:cNvSpPr/>
          <p:nvPr/>
        </p:nvSpPr>
        <p:spPr>
          <a:xfrm>
            <a:off x="841248" y="2103120"/>
            <a:ext cx="4779112" cy="640080"/>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カードをかざす、アプリを開く、暗証番号を入れる。ひと手間かかる。</a:t>
            </a:r>
            <a:endParaRPr lang="en-US" sz="1200" dirty="0"/>
          </a:p>
        </p:txBody>
      </p:sp>
      <p:sp>
        <p:nvSpPr>
          <p:cNvPr id="9" name="Shape 7"/>
          <p:cNvSpPr/>
          <p:nvPr/>
        </p:nvSpPr>
        <p:spPr>
          <a:xfrm>
            <a:off x="6278728" y="1517904"/>
            <a:ext cx="5364328" cy="1371600"/>
          </a:xfrm>
          <a:prstGeom prst="roundRect">
            <a:avLst>
              <a:gd name="adj" fmla="val 4667"/>
            </a:avLst>
          </a:prstGeom>
          <a:solidFill>
            <a:srgbClr val="EFF5E2"/>
          </a:solidFill>
          <a:ln w="12700">
            <a:solidFill>
              <a:srgbClr val="86B23C"/>
            </a:solidFill>
            <a:prstDash val="solid"/>
          </a:ln>
        </p:spPr>
      </p:sp>
      <p:sp>
        <p:nvSpPr>
          <p:cNvPr id="10" name="Text 8"/>
          <p:cNvSpPr/>
          <p:nvPr/>
        </p:nvSpPr>
        <p:spPr>
          <a:xfrm>
            <a:off x="6571336" y="1700784"/>
            <a:ext cx="4779112" cy="365760"/>
          </a:xfrm>
          <a:prstGeom prst="rect">
            <a:avLst/>
          </a:prstGeom>
          <a:noFill/>
          <a:ln/>
        </p:spPr>
        <p:txBody>
          <a:bodyPr wrap="square" lIns="0" tIns="0" rIns="0" bIns="0" rtlCol="0" anchor="ctr"/>
          <a:lstStyle/>
          <a:p>
            <a:pPr indent="0" marL="0">
              <a:buNone/>
            </a:pPr>
            <a:r>
              <a:rPr lang="en-US" sz="1500" b="1" dirty="0">
                <a:solidFill>
                  <a:srgbClr val="4F6E17"/>
                </a:solidFill>
                <a:latin typeface="Meiryo" pitchFamily="34" charset="0"/>
                <a:ea typeface="Meiryo" pitchFamily="34" charset="-122"/>
                <a:cs typeface="Meiryo" pitchFamily="34" charset="-120"/>
              </a:rPr>
              <a:t>Plug &amp; Charge</a:t>
            </a:r>
            <a:endParaRPr lang="en-US" sz="1500" dirty="0"/>
          </a:p>
        </p:txBody>
      </p:sp>
      <p:sp>
        <p:nvSpPr>
          <p:cNvPr id="11" name="Text 9"/>
          <p:cNvSpPr/>
          <p:nvPr/>
        </p:nvSpPr>
        <p:spPr>
          <a:xfrm>
            <a:off x="6571336" y="2103120"/>
            <a:ext cx="4779112" cy="640080"/>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ケーブルを挿すだけ。認証も課金も、通信の中で自動的に終わる。</a:t>
            </a:r>
            <a:endParaRPr lang="en-US" sz="1200" dirty="0"/>
          </a:p>
        </p:txBody>
      </p:sp>
      <p:sp>
        <p:nvSpPr>
          <p:cNvPr id="12" name="Shape 10"/>
          <p:cNvSpPr/>
          <p:nvPr/>
        </p:nvSpPr>
        <p:spPr>
          <a:xfrm>
            <a:off x="548640" y="3072384"/>
            <a:ext cx="5486400" cy="1737360"/>
          </a:xfrm>
          <a:prstGeom prst="roundRect">
            <a:avLst>
              <a:gd name="adj" fmla="val 3684"/>
            </a:avLst>
          </a:prstGeom>
          <a:solidFill>
            <a:srgbClr val="EFF5E2"/>
          </a:solidFill>
          <a:ln w="12700">
            <a:solidFill>
              <a:srgbClr val="EFF5E2"/>
            </a:solidFill>
            <a:prstDash val="solid"/>
          </a:ln>
        </p:spPr>
      </p:sp>
      <p:sp>
        <p:nvSpPr>
          <p:cNvPr id="13" name="Text 11"/>
          <p:cNvSpPr/>
          <p:nvPr/>
        </p:nvSpPr>
        <p:spPr>
          <a:xfrm>
            <a:off x="804672" y="3236976"/>
            <a:ext cx="1463040" cy="274320"/>
          </a:xfrm>
          <a:prstGeom prst="rect">
            <a:avLst/>
          </a:prstGeom>
          <a:noFill/>
          <a:ln/>
        </p:spPr>
        <p:txBody>
          <a:bodyPr wrap="square" lIns="0" tIns="0" rIns="0" bIns="0" rtlCol="0" anchor="ctr"/>
          <a:lstStyle/>
          <a:p>
            <a:pPr indent="0" marL="0">
              <a:buNone/>
            </a:pPr>
            <a:r>
              <a:rPr lang="en-US" sz="1100" b="1" dirty="0">
                <a:solidFill>
                  <a:srgbClr val="4F6E17"/>
                </a:solidFill>
                <a:latin typeface="Meiryo" pitchFamily="34" charset="0"/>
                <a:ea typeface="Meiryo" pitchFamily="34" charset="-122"/>
                <a:cs typeface="Meiryo" pitchFamily="34" charset="-120"/>
              </a:rPr>
              <a:t>たとえると</a:t>
            </a:r>
            <a:endParaRPr lang="en-US" sz="1100" dirty="0"/>
          </a:p>
        </p:txBody>
      </p:sp>
      <p:sp>
        <p:nvSpPr>
          <p:cNvPr id="14" name="Text 12"/>
          <p:cNvSpPr/>
          <p:nvPr/>
        </p:nvSpPr>
        <p:spPr>
          <a:xfrm>
            <a:off x="804672" y="3566160"/>
            <a:ext cx="4974336" cy="1060704"/>
          </a:xfrm>
          <a:prstGeom prst="rect">
            <a:avLst/>
          </a:prstGeom>
          <a:noFill/>
          <a:ln/>
        </p:spPr>
        <p:txBody>
          <a:bodyPr wrap="square" lIns="0" tIns="0" rIns="0" bIns="0" rtlCol="0" anchor="ctr"/>
          <a:lstStyle/>
          <a:p>
            <a:pPr indent="0" marL="0">
              <a:lnSpc>
                <a:spcPts val="2000"/>
              </a:lnSpc>
              <a:buNone/>
            </a:pPr>
            <a:r>
              <a:rPr lang="en-US" sz="1250" dirty="0">
                <a:solidFill>
                  <a:srgbClr val="1F3944"/>
                </a:solidFill>
                <a:latin typeface="Meiryo" pitchFamily="34" charset="0"/>
                <a:ea typeface="Meiryo" pitchFamily="34" charset="-122"/>
                <a:cs typeface="Meiryo" pitchFamily="34" charset="-120"/>
              </a:rPr>
              <a:t>会社の入館証のようなものが、車の中に入っているイメージです。</a:t>
            </a:r>
            <a:endParaRPr lang="en-US" sz="1250" dirty="0"/>
          </a:p>
          <a:p>
            <a:pPr indent="0" marL="0">
              <a:lnSpc>
                <a:spcPts val="2000"/>
              </a:lnSpc>
              <a:buNone/>
            </a:pPr>
            <a:endParaRPr lang="en-US" sz="1250" dirty="0"/>
          </a:p>
          <a:p>
            <a:pPr indent="0" marL="0">
              <a:lnSpc>
                <a:spcPts val="2000"/>
              </a:lnSpc>
              <a:buNone/>
            </a:pPr>
            <a:r>
              <a:rPr lang="en-US" sz="1250" dirty="0">
                <a:solidFill>
                  <a:srgbClr val="1F3944"/>
                </a:solidFill>
                <a:latin typeface="Meiryo" pitchFamily="34" charset="0"/>
                <a:ea typeface="Meiryo" pitchFamily="34" charset="-122"/>
                <a:cs typeface="Meiryo" pitchFamily="34" charset="-120"/>
              </a:rPr>
              <a:t>ゲートにかざすと、本人かどうかが自動で確かめられて、扉が開く。あれと同じことが充電器で起きています。</a:t>
            </a:r>
            <a:endParaRPr lang="en-US" sz="1250" dirty="0"/>
          </a:p>
        </p:txBody>
      </p:sp>
      <p:sp>
        <p:nvSpPr>
          <p:cNvPr id="15" name="Shape 13"/>
          <p:cNvSpPr/>
          <p:nvPr/>
        </p:nvSpPr>
        <p:spPr>
          <a:xfrm>
            <a:off x="548640" y="4956048"/>
            <a:ext cx="5486400" cy="896112"/>
          </a:xfrm>
          <a:prstGeom prst="roundRect">
            <a:avLst>
              <a:gd name="adj" fmla="val 7143"/>
            </a:avLst>
          </a:prstGeom>
          <a:solidFill>
            <a:srgbClr val="12313D"/>
          </a:solidFill>
          <a:ln w="12700">
            <a:solidFill>
              <a:srgbClr val="12313D"/>
            </a:solidFill>
            <a:prstDash val="solid"/>
          </a:ln>
        </p:spPr>
      </p:sp>
      <p:sp>
        <p:nvSpPr>
          <p:cNvPr id="16" name="Text 14"/>
          <p:cNvSpPr/>
          <p:nvPr/>
        </p:nvSpPr>
        <p:spPr>
          <a:xfrm>
            <a:off x="841248" y="4956048"/>
            <a:ext cx="4901184" cy="896112"/>
          </a:xfrm>
          <a:prstGeom prst="rect">
            <a:avLst/>
          </a:prstGeom>
          <a:noFill/>
          <a:ln/>
        </p:spPr>
        <p:txBody>
          <a:bodyPr wrap="square" lIns="0" tIns="0" rIns="0" bIns="0" rtlCol="0" anchor="ctr"/>
          <a:lstStyle/>
          <a:p>
            <a:pPr indent="0" marL="0">
              <a:lnSpc>
                <a:spcPts val="2000"/>
              </a:lnSpc>
              <a:buNone/>
            </a:pPr>
            <a:r>
              <a:rPr lang="en-US" sz="1250" b="1" dirty="0">
                <a:solidFill>
                  <a:srgbClr val="86B23C"/>
                </a:solidFill>
                <a:latin typeface="Meiryo" pitchFamily="34" charset="0"/>
                <a:ea typeface="Meiryo" pitchFamily="34" charset="-122"/>
                <a:cs typeface="Meiryo" pitchFamily="34" charset="-120"/>
              </a:rPr>
              <a:t>その「入館証」にあたるものを、証明書（しょうめいしょ）といいます。</a:t>
            </a:r>
            <a:endParaRPr lang="en-US" sz="1250" dirty="0"/>
          </a:p>
        </p:txBody>
      </p:sp>
      <p:sp>
        <p:nvSpPr>
          <p:cNvPr id="17" name="Shape 15"/>
          <p:cNvSpPr/>
          <p:nvPr/>
        </p:nvSpPr>
        <p:spPr>
          <a:xfrm>
            <a:off x="6309360" y="3072384"/>
            <a:ext cx="5330952" cy="877824"/>
          </a:xfrm>
          <a:prstGeom prst="roundRect">
            <a:avLst>
              <a:gd name="adj" fmla="val 7292"/>
            </a:avLst>
          </a:prstGeom>
          <a:solidFill>
            <a:srgbClr val="FFFFFF"/>
          </a:solidFill>
          <a:ln w="12700">
            <a:solidFill>
              <a:srgbClr val="D5E0E4"/>
            </a:solidFill>
            <a:prstDash val="solid"/>
          </a:ln>
        </p:spPr>
      </p:sp>
      <p:sp>
        <p:nvSpPr>
          <p:cNvPr id="18" name="Text 16"/>
          <p:cNvSpPr/>
          <p:nvPr/>
        </p:nvSpPr>
        <p:spPr>
          <a:xfrm>
            <a:off x="6547104" y="3145536"/>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便利さの代わりに、手間が増える</a:t>
            </a:r>
            <a:endParaRPr lang="en-US" sz="1250" dirty="0"/>
          </a:p>
        </p:txBody>
      </p:sp>
      <p:sp>
        <p:nvSpPr>
          <p:cNvPr id="19" name="Text 17"/>
          <p:cNvSpPr/>
          <p:nvPr/>
        </p:nvSpPr>
        <p:spPr>
          <a:xfrm>
            <a:off x="6547104" y="3438144"/>
            <a:ext cx="4855464" cy="438912"/>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入館証は、発行して、期限が来たら更新して、紛失したら無効にする必要があります。証明書もまったく同じで、この運用がとても重い。</a:t>
            </a:r>
            <a:endParaRPr lang="en-US" sz="1050" dirty="0"/>
          </a:p>
        </p:txBody>
      </p:sp>
      <p:sp>
        <p:nvSpPr>
          <p:cNvPr id="20" name="Shape 18"/>
          <p:cNvSpPr/>
          <p:nvPr/>
        </p:nvSpPr>
        <p:spPr>
          <a:xfrm>
            <a:off x="6309360" y="4023360"/>
            <a:ext cx="5330952" cy="877824"/>
          </a:xfrm>
          <a:prstGeom prst="roundRect">
            <a:avLst>
              <a:gd name="adj" fmla="val 7292"/>
            </a:avLst>
          </a:prstGeom>
          <a:solidFill>
            <a:srgbClr val="FFFFFF"/>
          </a:solidFill>
          <a:ln w="12700">
            <a:solidFill>
              <a:srgbClr val="D5E0E4"/>
            </a:solidFill>
            <a:prstDash val="solid"/>
          </a:ln>
        </p:spPr>
      </p:sp>
      <p:sp>
        <p:nvSpPr>
          <p:cNvPr id="21" name="Text 19"/>
          <p:cNvSpPr/>
          <p:nvPr/>
        </p:nvSpPr>
        <p:spPr>
          <a:xfrm>
            <a:off x="6547104" y="4096512"/>
            <a:ext cx="4855464" cy="274320"/>
          </a:xfrm>
          <a:prstGeom prst="rect">
            <a:avLst/>
          </a:prstGeom>
          <a:noFill/>
          <a:ln/>
        </p:spPr>
        <p:txBody>
          <a:bodyPr wrap="square" lIns="0" tIns="0" rIns="0" bIns="0" rtlCol="0" anchor="ctr"/>
          <a:lstStyle/>
          <a:p>
            <a:pPr indent="0" marL="0">
              <a:buNone/>
            </a:pPr>
            <a:r>
              <a:rPr lang="en-US" sz="1250" b="1" dirty="0">
                <a:solidFill>
                  <a:srgbClr val="12313D"/>
                </a:solidFill>
                <a:latin typeface="Meiryo" pitchFamily="34" charset="0"/>
                <a:ea typeface="Meiryo" pitchFamily="34" charset="-122"/>
                <a:cs typeface="Meiryo" pitchFamily="34" charset="-120"/>
              </a:rPr>
              <a:t>車の時計が狂うだけで失敗する</a:t>
            </a:r>
            <a:endParaRPr lang="en-US" sz="1250" dirty="0"/>
          </a:p>
        </p:txBody>
      </p:sp>
      <p:sp>
        <p:nvSpPr>
          <p:cNvPr id="22" name="Text 20"/>
          <p:cNvSpPr/>
          <p:nvPr/>
        </p:nvSpPr>
        <p:spPr>
          <a:xfrm>
            <a:off x="6547104" y="4389120"/>
            <a:ext cx="4855464" cy="438912"/>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「期限内かどうか」を確かめるので、車の時計がずれていると、有効な証明書まで無効と判定されてしまいます。実際によくある不具合です。</a:t>
            </a:r>
            <a:endParaRPr lang="en-US" sz="1050" dirty="0"/>
          </a:p>
        </p:txBody>
      </p:sp>
      <p:sp>
        <p:nvSpPr>
          <p:cNvPr id="23" name="Shape 21"/>
          <p:cNvSpPr/>
          <p:nvPr/>
        </p:nvSpPr>
        <p:spPr>
          <a:xfrm>
            <a:off x="6309360" y="4974336"/>
            <a:ext cx="5330952" cy="877824"/>
          </a:xfrm>
          <a:prstGeom prst="roundRect">
            <a:avLst>
              <a:gd name="adj" fmla="val 7292"/>
            </a:avLst>
          </a:prstGeom>
          <a:solidFill>
            <a:srgbClr val="EFF5E2"/>
          </a:solidFill>
          <a:ln w="12700">
            <a:solidFill>
              <a:srgbClr val="86B23C"/>
            </a:solidFill>
            <a:prstDash val="solid"/>
          </a:ln>
        </p:spPr>
      </p:sp>
      <p:sp>
        <p:nvSpPr>
          <p:cNvPr id="24" name="Text 22"/>
          <p:cNvSpPr/>
          <p:nvPr/>
        </p:nvSpPr>
        <p:spPr>
          <a:xfrm>
            <a:off x="6547104" y="5047488"/>
            <a:ext cx="4855464" cy="274320"/>
          </a:xfrm>
          <a:prstGeom prst="rect">
            <a:avLst/>
          </a:prstGeom>
          <a:noFill/>
          <a:ln/>
        </p:spPr>
        <p:txBody>
          <a:bodyPr wrap="square" lIns="0" tIns="0" rIns="0" bIns="0" rtlCol="0" anchor="ctr"/>
          <a:lstStyle/>
          <a:p>
            <a:pPr indent="0" marL="0">
              <a:buNone/>
            </a:pPr>
            <a:r>
              <a:rPr lang="en-US" sz="1250" b="1" dirty="0">
                <a:solidFill>
                  <a:srgbClr val="4F6E17"/>
                </a:solidFill>
                <a:latin typeface="Meiryo" pitchFamily="34" charset="0"/>
                <a:ea typeface="Meiryo" pitchFamily="34" charset="-122"/>
                <a:cs typeface="Meiryo" pitchFamily="34" charset="-120"/>
              </a:rPr>
              <a:t>困ったときの相談先</a:t>
            </a:r>
            <a:endParaRPr lang="en-US" sz="1250" dirty="0"/>
          </a:p>
        </p:txBody>
      </p:sp>
      <p:sp>
        <p:nvSpPr>
          <p:cNvPr id="25" name="Text 23"/>
          <p:cNvSpPr/>
          <p:nvPr/>
        </p:nvSpPr>
        <p:spPr>
          <a:xfrm>
            <a:off x="6547104" y="5340096"/>
            <a:ext cx="4855464" cy="438912"/>
          </a:xfrm>
          <a:prstGeom prst="rect">
            <a:avLst/>
          </a:prstGeom>
          <a:noFill/>
          <a:ln/>
        </p:spPr>
        <p:txBody>
          <a:bodyPr wrap="square" lIns="0" tIns="0" rIns="0" bIns="0" rtlCol="0" anchor="ctr"/>
          <a:lstStyle/>
          <a:p>
            <a:pPr indent="0" marL="0">
              <a:lnSpc>
                <a:spcPts val="1500"/>
              </a:lnSpc>
              <a:buNone/>
            </a:pPr>
            <a:r>
              <a:rPr lang="en-US" sz="1050" dirty="0">
                <a:solidFill>
                  <a:srgbClr val="1F3944"/>
                </a:solidFill>
                <a:latin typeface="Meiryo" pitchFamily="34" charset="0"/>
                <a:ea typeface="Meiryo" pitchFamily="34" charset="-122"/>
                <a:cs typeface="Meiryo" pitchFamily="34" charset="-120"/>
              </a:rPr>
              <a:t>証明書のしくみは、社内だけで完結しません。発行元との契約や運用の設計が必要になるので、詳しい人に相談するのが近道です。</a:t>
            </a:r>
            <a:endParaRPr lang="en-US" sz="1050" dirty="0"/>
          </a:p>
        </p:txBody>
      </p:sp>
      <p:sp>
        <p:nvSpPr>
          <p:cNvPr id="27" name="Text 24"/>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8" name="Text 2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6 / 15</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現場でよく起きるトラブル（前半）</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「充電が始まらない」と言われたとき、この順番で疑います</a:t>
            </a:r>
            <a:endParaRPr lang="en-US" sz="1300" dirty="0"/>
          </a:p>
        </p:txBody>
      </p:sp>
      <p:sp>
        <p:nvSpPr>
          <p:cNvPr id="6" name="Shape 4"/>
          <p:cNvSpPr/>
          <p:nvPr/>
        </p:nvSpPr>
        <p:spPr>
          <a:xfrm>
            <a:off x="548640" y="1517904"/>
            <a:ext cx="3515258" cy="2468880"/>
          </a:xfrm>
          <a:prstGeom prst="roundRect">
            <a:avLst>
              <a:gd name="adj" fmla="val 2593"/>
            </a:avLst>
          </a:prstGeom>
          <a:solidFill>
            <a:srgbClr val="FFFFFF"/>
          </a:solidFill>
          <a:ln w="12700">
            <a:solidFill>
              <a:srgbClr val="D5E0E4"/>
            </a:solidFill>
            <a:prstDash val="solid"/>
          </a:ln>
        </p:spPr>
      </p:sp>
      <p:sp>
        <p:nvSpPr>
          <p:cNvPr id="7" name="Shape 5"/>
          <p:cNvSpPr/>
          <p:nvPr/>
        </p:nvSpPr>
        <p:spPr>
          <a:xfrm>
            <a:off x="786384" y="1737360"/>
            <a:ext cx="384048" cy="384048"/>
          </a:xfrm>
          <a:prstGeom prst="ellipse">
            <a:avLst/>
          </a:prstGeom>
          <a:solidFill>
            <a:srgbClr val="12313D"/>
          </a:solidFill>
          <a:ln w="12700">
            <a:solidFill>
              <a:srgbClr val="12313D"/>
            </a:solidFill>
            <a:prstDash val="solid"/>
          </a:ln>
        </p:spPr>
      </p:sp>
      <p:sp>
        <p:nvSpPr>
          <p:cNvPr id="8" name="Text 6"/>
          <p:cNvSpPr/>
          <p:nvPr/>
        </p:nvSpPr>
        <p:spPr>
          <a:xfrm>
            <a:off x="786384"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1</a:t>
            </a:r>
            <a:endParaRPr lang="en-US" sz="1400" dirty="0"/>
          </a:p>
        </p:txBody>
      </p:sp>
      <p:sp>
        <p:nvSpPr>
          <p:cNvPr id="9" name="Text 7"/>
          <p:cNvSpPr/>
          <p:nvPr/>
        </p:nvSpPr>
        <p:spPr>
          <a:xfrm>
            <a:off x="1280160"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そもそも合図が出ていない</a:t>
            </a:r>
            <a:endParaRPr lang="en-US" sz="1450" dirty="0"/>
          </a:p>
        </p:txBody>
      </p:sp>
      <p:sp>
        <p:nvSpPr>
          <p:cNvPr id="10" name="Text 8"/>
          <p:cNvSpPr/>
          <p:nvPr/>
        </p:nvSpPr>
        <p:spPr>
          <a:xfrm>
            <a:off x="804672" y="2304288"/>
            <a:ext cx="3003194" cy="148132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いちばん多い原因です。第2回でやった 5% の点滅が出ていない、あるいは電圧が正しい値になっていない。ここが出ていなければ、その先は何も始まりません。まずここを見ます。</a:t>
            </a:r>
            <a:endParaRPr lang="en-US" sz="1200" dirty="0"/>
          </a:p>
        </p:txBody>
      </p:sp>
      <p:sp>
        <p:nvSpPr>
          <p:cNvPr id="11" name="Shape 9"/>
          <p:cNvSpPr/>
          <p:nvPr/>
        </p:nvSpPr>
        <p:spPr>
          <a:xfrm>
            <a:off x="4338218" y="1517904"/>
            <a:ext cx="3515258" cy="2468880"/>
          </a:xfrm>
          <a:prstGeom prst="roundRect">
            <a:avLst>
              <a:gd name="adj" fmla="val 2593"/>
            </a:avLst>
          </a:prstGeom>
          <a:solidFill>
            <a:srgbClr val="FFFFFF"/>
          </a:solidFill>
          <a:ln w="12700">
            <a:solidFill>
              <a:srgbClr val="D5E0E4"/>
            </a:solidFill>
            <a:prstDash val="solid"/>
          </a:ln>
        </p:spPr>
      </p:sp>
      <p:sp>
        <p:nvSpPr>
          <p:cNvPr id="12" name="Shape 10"/>
          <p:cNvSpPr/>
          <p:nvPr/>
        </p:nvSpPr>
        <p:spPr>
          <a:xfrm>
            <a:off x="4575962" y="1737360"/>
            <a:ext cx="384048" cy="384048"/>
          </a:xfrm>
          <a:prstGeom prst="ellipse">
            <a:avLst/>
          </a:prstGeom>
          <a:solidFill>
            <a:srgbClr val="12313D"/>
          </a:solidFill>
          <a:ln w="12700">
            <a:solidFill>
              <a:srgbClr val="12313D"/>
            </a:solidFill>
            <a:prstDash val="solid"/>
          </a:ln>
        </p:spPr>
      </p:sp>
      <p:sp>
        <p:nvSpPr>
          <p:cNvPr id="13" name="Text 11"/>
          <p:cNvSpPr/>
          <p:nvPr/>
        </p:nvSpPr>
        <p:spPr>
          <a:xfrm>
            <a:off x="4575962"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2</a:t>
            </a:r>
            <a:endParaRPr lang="en-US" sz="1400" dirty="0"/>
          </a:p>
        </p:txBody>
      </p:sp>
      <p:sp>
        <p:nvSpPr>
          <p:cNvPr id="14" name="Text 12"/>
          <p:cNvSpPr/>
          <p:nvPr/>
        </p:nvSpPr>
        <p:spPr>
          <a:xfrm>
            <a:off x="5069738"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相手選びに失敗している</a:t>
            </a:r>
            <a:endParaRPr lang="en-US" sz="1450" dirty="0"/>
          </a:p>
        </p:txBody>
      </p:sp>
      <p:sp>
        <p:nvSpPr>
          <p:cNvPr id="15" name="Text 13"/>
          <p:cNvSpPr/>
          <p:nvPr/>
        </p:nvSpPr>
        <p:spPr>
          <a:xfrm>
            <a:off x="4594250" y="2304288"/>
            <a:ext cx="3003194" cy="148132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信号が弱すぎて選ばれない、あるいは強すぎて隣の充電器と間違える。第4回でやった減衰の数字を見れば、どちらなのかが分かります。</a:t>
            </a:r>
            <a:endParaRPr lang="en-US" sz="1200" dirty="0"/>
          </a:p>
        </p:txBody>
      </p:sp>
      <p:sp>
        <p:nvSpPr>
          <p:cNvPr id="16" name="Shape 14"/>
          <p:cNvSpPr/>
          <p:nvPr/>
        </p:nvSpPr>
        <p:spPr>
          <a:xfrm>
            <a:off x="8127797" y="1517904"/>
            <a:ext cx="3515258" cy="2468880"/>
          </a:xfrm>
          <a:prstGeom prst="roundRect">
            <a:avLst>
              <a:gd name="adj" fmla="val 2593"/>
            </a:avLst>
          </a:prstGeom>
          <a:solidFill>
            <a:srgbClr val="FFFFFF"/>
          </a:solidFill>
          <a:ln w="12700">
            <a:solidFill>
              <a:srgbClr val="D5E0E4"/>
            </a:solidFill>
            <a:prstDash val="solid"/>
          </a:ln>
        </p:spPr>
      </p:sp>
      <p:sp>
        <p:nvSpPr>
          <p:cNvPr id="17" name="Shape 15"/>
          <p:cNvSpPr/>
          <p:nvPr/>
        </p:nvSpPr>
        <p:spPr>
          <a:xfrm>
            <a:off x="8365541" y="1737360"/>
            <a:ext cx="384048" cy="384048"/>
          </a:xfrm>
          <a:prstGeom prst="ellipse">
            <a:avLst/>
          </a:prstGeom>
          <a:solidFill>
            <a:srgbClr val="12313D"/>
          </a:solidFill>
          <a:ln w="12700">
            <a:solidFill>
              <a:srgbClr val="12313D"/>
            </a:solidFill>
            <a:prstDash val="solid"/>
          </a:ln>
        </p:spPr>
      </p:sp>
      <p:sp>
        <p:nvSpPr>
          <p:cNvPr id="18" name="Text 16"/>
          <p:cNvSpPr/>
          <p:nvPr/>
        </p:nvSpPr>
        <p:spPr>
          <a:xfrm>
            <a:off x="8365541"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3</a:t>
            </a:r>
            <a:endParaRPr lang="en-US" sz="1400" dirty="0"/>
          </a:p>
        </p:txBody>
      </p:sp>
      <p:sp>
        <p:nvSpPr>
          <p:cNvPr id="19" name="Text 17"/>
          <p:cNvSpPr/>
          <p:nvPr/>
        </p:nvSpPr>
        <p:spPr>
          <a:xfrm>
            <a:off x="8859317"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充電を始めた途端に切れる</a:t>
            </a:r>
            <a:endParaRPr lang="en-US" sz="1450" dirty="0"/>
          </a:p>
        </p:txBody>
      </p:sp>
      <p:sp>
        <p:nvSpPr>
          <p:cNvPr id="20" name="Text 18"/>
          <p:cNvSpPr/>
          <p:nvPr/>
        </p:nvSpPr>
        <p:spPr>
          <a:xfrm>
            <a:off x="8383829" y="2304288"/>
            <a:ext cx="3003194" cy="148132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停まっているときは通るのに、電気を流し始めると切れる。これはほぼノイズが原因です。車の中の電源装置が出すノイズが、通信に使っている周波数を直撃しています。</a:t>
            </a:r>
            <a:endParaRPr lang="en-US" sz="1200" dirty="0"/>
          </a:p>
        </p:txBody>
      </p:sp>
      <p:sp>
        <p:nvSpPr>
          <p:cNvPr id="21" name="Shape 19"/>
          <p:cNvSpPr/>
          <p:nvPr/>
        </p:nvSpPr>
        <p:spPr>
          <a:xfrm>
            <a:off x="548640" y="4169664"/>
            <a:ext cx="11094415" cy="1700784"/>
          </a:xfrm>
          <a:prstGeom prst="roundRect">
            <a:avLst>
              <a:gd name="adj" fmla="val 3763"/>
            </a:avLst>
          </a:prstGeom>
          <a:solidFill>
            <a:srgbClr val="12313D"/>
          </a:solidFill>
          <a:ln w="12700">
            <a:solidFill>
              <a:srgbClr val="12313D"/>
            </a:solidFill>
            <a:prstDash val="solid"/>
          </a:ln>
        </p:spPr>
      </p:sp>
      <p:sp>
        <p:nvSpPr>
          <p:cNvPr id="22" name="Text 20"/>
          <p:cNvSpPr/>
          <p:nvPr/>
        </p:nvSpPr>
        <p:spPr>
          <a:xfrm>
            <a:off x="877824" y="4370832"/>
            <a:ext cx="10436047" cy="310896"/>
          </a:xfrm>
          <a:prstGeom prst="rect">
            <a:avLst/>
          </a:prstGeom>
          <a:noFill/>
          <a:ln/>
        </p:spPr>
        <p:txBody>
          <a:bodyPr wrap="square" lIns="0" tIns="0" rIns="0" bIns="0" rtlCol="0" anchor="ctr"/>
          <a:lstStyle/>
          <a:p>
            <a:pPr indent="0" marL="0">
              <a:buNone/>
            </a:pPr>
            <a:r>
              <a:rPr lang="en-US" sz="1350" b="1" dirty="0">
                <a:solidFill>
                  <a:srgbClr val="86B23C"/>
                </a:solidFill>
                <a:latin typeface="Meiryo" pitchFamily="34" charset="0"/>
                <a:ea typeface="Meiryo" pitchFamily="34" charset="-122"/>
                <a:cs typeface="Meiryo" pitchFamily="34" charset="-120"/>
              </a:rPr>
              <a:t>疑う順番を、覚えておくと強い</a:t>
            </a:r>
            <a:endParaRPr lang="en-US" sz="1350" dirty="0"/>
          </a:p>
        </p:txBody>
      </p:sp>
      <p:sp>
        <p:nvSpPr>
          <p:cNvPr id="23" name="Text 21"/>
          <p:cNvSpPr/>
          <p:nvPr/>
        </p:nvSpPr>
        <p:spPr>
          <a:xfrm>
            <a:off x="877824" y="4754880"/>
            <a:ext cx="10436047" cy="932688"/>
          </a:xfrm>
          <a:prstGeom prst="rect">
            <a:avLst/>
          </a:prstGeom>
          <a:noFill/>
          <a:ln/>
        </p:spPr>
        <p:txBody>
          <a:bodyPr wrap="square" lIns="0" tIns="0" rIns="0" bIns="0" rtlCol="0" anchor="ctr"/>
          <a:lstStyle/>
          <a:p>
            <a:pPr indent="0" marL="0">
              <a:lnSpc>
                <a:spcPts val="2100"/>
              </a:lnSpc>
              <a:buNone/>
            </a:pPr>
            <a:r>
              <a:rPr lang="en-US" sz="1250" dirty="0">
                <a:solidFill>
                  <a:srgbClr val="AFC3CC"/>
                </a:solidFill>
                <a:latin typeface="Meiryo" pitchFamily="34" charset="0"/>
                <a:ea typeface="Meiryo" pitchFamily="34" charset="-122"/>
                <a:cs typeface="Meiryo" pitchFamily="34" charset="-120"/>
              </a:rPr>
              <a:t>① 合図（電圧と 5%）が出ているか　→　② 信号の強さは適切か　→　③ 通電すると切れるならノイズ</a:t>
            </a:r>
            <a:endParaRPr lang="en-US" sz="1250" dirty="0"/>
          </a:p>
          <a:p>
            <a:pPr indent="0" marL="0">
              <a:lnSpc>
                <a:spcPts val="2100"/>
              </a:lnSpc>
              <a:buNone/>
            </a:pPr>
            <a:endParaRPr lang="en-US" sz="1250" dirty="0"/>
          </a:p>
          <a:p>
            <a:pPr indent="0" marL="0">
              <a:lnSpc>
                <a:spcPts val="2100"/>
              </a:lnSpc>
              <a:buNone/>
            </a:pPr>
            <a:r>
              <a:rPr lang="en-US" sz="1250" dirty="0">
                <a:solidFill>
                  <a:srgbClr val="AFC3CC"/>
                </a:solidFill>
                <a:latin typeface="Meiryo" pitchFamily="34" charset="0"/>
                <a:ea typeface="Meiryo" pitchFamily="34" charset="-122"/>
                <a:cs typeface="Meiryo" pitchFamily="34" charset="-120"/>
              </a:rPr>
              <a:t>この3つで、実際の不具合のかなりの部分が説明できます。プログラムを疑うのは、そのあとで十分です。</a:t>
            </a:r>
            <a:endParaRPr lang="en-US" sz="1250" dirty="0"/>
          </a:p>
        </p:txBody>
      </p:sp>
      <p:sp>
        <p:nvSpPr>
          <p:cNvPr id="25" name="Text 22"/>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6" name="Text 23"/>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7 / 15</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現場でよく起きるトラブル（後半）</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ここから先は、少し性質の違う問題です</a:t>
            </a:r>
            <a:endParaRPr lang="en-US" sz="1300" dirty="0"/>
          </a:p>
        </p:txBody>
      </p:sp>
      <p:sp>
        <p:nvSpPr>
          <p:cNvPr id="6" name="Shape 4"/>
          <p:cNvSpPr/>
          <p:nvPr/>
        </p:nvSpPr>
        <p:spPr>
          <a:xfrm>
            <a:off x="548640" y="1517904"/>
            <a:ext cx="3515258" cy="2651760"/>
          </a:xfrm>
          <a:prstGeom prst="roundRect">
            <a:avLst>
              <a:gd name="adj" fmla="val 2414"/>
            </a:avLst>
          </a:prstGeom>
          <a:solidFill>
            <a:srgbClr val="FFFFFF"/>
          </a:solidFill>
          <a:ln w="12700">
            <a:solidFill>
              <a:srgbClr val="D5E0E4"/>
            </a:solidFill>
            <a:prstDash val="solid"/>
          </a:ln>
        </p:spPr>
      </p:sp>
      <p:sp>
        <p:nvSpPr>
          <p:cNvPr id="7" name="Shape 5"/>
          <p:cNvSpPr/>
          <p:nvPr/>
        </p:nvSpPr>
        <p:spPr>
          <a:xfrm>
            <a:off x="786384" y="1737360"/>
            <a:ext cx="384048" cy="384048"/>
          </a:xfrm>
          <a:prstGeom prst="ellipse">
            <a:avLst/>
          </a:prstGeom>
          <a:solidFill>
            <a:srgbClr val="12313D"/>
          </a:solidFill>
          <a:ln w="12700">
            <a:solidFill>
              <a:srgbClr val="12313D"/>
            </a:solidFill>
            <a:prstDash val="solid"/>
          </a:ln>
        </p:spPr>
      </p:sp>
      <p:sp>
        <p:nvSpPr>
          <p:cNvPr id="8" name="Text 6"/>
          <p:cNvSpPr/>
          <p:nvPr/>
        </p:nvSpPr>
        <p:spPr>
          <a:xfrm>
            <a:off x="786384"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1</a:t>
            </a:r>
            <a:endParaRPr lang="en-US" sz="1400" dirty="0"/>
          </a:p>
        </p:txBody>
      </p:sp>
      <p:sp>
        <p:nvSpPr>
          <p:cNvPr id="9" name="Text 7"/>
          <p:cNvSpPr/>
          <p:nvPr/>
        </p:nvSpPr>
        <p:spPr>
          <a:xfrm>
            <a:off x="1280160"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返事が遅くて切られる</a:t>
            </a:r>
            <a:endParaRPr lang="en-US" sz="1450" dirty="0"/>
          </a:p>
        </p:txBody>
      </p:sp>
      <p:sp>
        <p:nvSpPr>
          <p:cNvPr id="10" name="Text 8"/>
          <p:cNvSpPr/>
          <p:nvPr/>
        </p:nvSpPr>
        <p:spPr>
          <a:xfrm>
            <a:off x="804672" y="2304288"/>
            <a:ext cx="3003194" cy="166420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第3回でやった時間の決まりです。車の中の処理が重くて返事が遅れると、会話ごと打ち切られます。重い処理は後回しにして、返事だけ先に返す作りが必要です。</a:t>
            </a:r>
            <a:endParaRPr lang="en-US" sz="1200" dirty="0"/>
          </a:p>
        </p:txBody>
      </p:sp>
      <p:sp>
        <p:nvSpPr>
          <p:cNvPr id="11" name="Shape 9"/>
          <p:cNvSpPr/>
          <p:nvPr/>
        </p:nvSpPr>
        <p:spPr>
          <a:xfrm>
            <a:off x="4338218" y="1517904"/>
            <a:ext cx="3515258" cy="2651760"/>
          </a:xfrm>
          <a:prstGeom prst="roundRect">
            <a:avLst>
              <a:gd name="adj" fmla="val 2414"/>
            </a:avLst>
          </a:prstGeom>
          <a:solidFill>
            <a:srgbClr val="FFFFFF"/>
          </a:solidFill>
          <a:ln w="12700">
            <a:solidFill>
              <a:srgbClr val="D5E0E4"/>
            </a:solidFill>
            <a:prstDash val="solid"/>
          </a:ln>
        </p:spPr>
      </p:sp>
      <p:sp>
        <p:nvSpPr>
          <p:cNvPr id="12" name="Shape 10"/>
          <p:cNvSpPr/>
          <p:nvPr/>
        </p:nvSpPr>
        <p:spPr>
          <a:xfrm>
            <a:off x="4575962" y="1737360"/>
            <a:ext cx="384048" cy="384048"/>
          </a:xfrm>
          <a:prstGeom prst="ellipse">
            <a:avLst/>
          </a:prstGeom>
          <a:solidFill>
            <a:srgbClr val="12313D"/>
          </a:solidFill>
          <a:ln w="12700">
            <a:solidFill>
              <a:srgbClr val="12313D"/>
            </a:solidFill>
            <a:prstDash val="solid"/>
          </a:ln>
        </p:spPr>
      </p:sp>
      <p:sp>
        <p:nvSpPr>
          <p:cNvPr id="13" name="Text 11"/>
          <p:cNvSpPr/>
          <p:nvPr/>
        </p:nvSpPr>
        <p:spPr>
          <a:xfrm>
            <a:off x="4575962" y="1737360"/>
            <a:ext cx="384048" cy="384048"/>
          </a:xfrm>
          <a:prstGeom prst="rect">
            <a:avLst/>
          </a:prstGeom>
          <a:noFill/>
          <a:ln/>
        </p:spPr>
        <p:txBody>
          <a:bodyPr wrap="square" lIns="0" tIns="0" rIns="0" bIns="0" rtlCol="0" anchor="ctr"/>
          <a:lstStyle/>
          <a:p>
            <a:pPr algn="ctr" indent="0" marL="0">
              <a:buNone/>
            </a:pPr>
            <a:r>
              <a:rPr lang="en-US" sz="1400" b="1" dirty="0">
                <a:solidFill>
                  <a:srgbClr val="86B23C"/>
                </a:solidFill>
                <a:latin typeface="Meiryo" pitchFamily="34" charset="0"/>
                <a:ea typeface="Meiryo" pitchFamily="34" charset="-122"/>
                <a:cs typeface="Meiryo" pitchFamily="34" charset="-120"/>
              </a:rPr>
              <a:t>2</a:t>
            </a:r>
            <a:endParaRPr lang="en-US" sz="1400" dirty="0"/>
          </a:p>
        </p:txBody>
      </p:sp>
      <p:sp>
        <p:nvSpPr>
          <p:cNvPr id="14" name="Text 12"/>
          <p:cNvSpPr/>
          <p:nvPr/>
        </p:nvSpPr>
        <p:spPr>
          <a:xfrm>
            <a:off x="5069738"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12313D"/>
                </a:solidFill>
                <a:latin typeface="Meiryo" pitchFamily="34" charset="0"/>
                <a:ea typeface="Meiryo" pitchFamily="34" charset="-122"/>
                <a:cs typeface="Meiryo" pitchFamily="34" charset="-120"/>
              </a:rPr>
              <a:t>メーカーごとの「方言」</a:t>
            </a:r>
            <a:endParaRPr lang="en-US" sz="1450" dirty="0"/>
          </a:p>
        </p:txBody>
      </p:sp>
      <p:sp>
        <p:nvSpPr>
          <p:cNvPr id="15" name="Text 13"/>
          <p:cNvSpPr/>
          <p:nvPr/>
        </p:nvSpPr>
        <p:spPr>
          <a:xfrm>
            <a:off x="4594250" y="2304288"/>
            <a:ext cx="3003194" cy="166420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同じ規格でも、会社によって解釈が微妙に違うことがあります。自社の試験機では動くのに、よその充電器では動かない。これは机の上では潰せないので、実機を持ち寄る試験会に出るのが結局いちばん早い。</a:t>
            </a:r>
            <a:endParaRPr lang="en-US" sz="1200" dirty="0"/>
          </a:p>
        </p:txBody>
      </p:sp>
      <p:sp>
        <p:nvSpPr>
          <p:cNvPr id="16" name="Shape 14"/>
          <p:cNvSpPr/>
          <p:nvPr/>
        </p:nvSpPr>
        <p:spPr>
          <a:xfrm>
            <a:off x="8127797" y="1517904"/>
            <a:ext cx="3515258" cy="2651760"/>
          </a:xfrm>
          <a:prstGeom prst="roundRect">
            <a:avLst>
              <a:gd name="adj" fmla="val 2414"/>
            </a:avLst>
          </a:prstGeom>
          <a:solidFill>
            <a:srgbClr val="EFF5E2"/>
          </a:solidFill>
          <a:ln w="12700">
            <a:solidFill>
              <a:srgbClr val="86B23C"/>
            </a:solidFill>
            <a:prstDash val="solid"/>
          </a:ln>
        </p:spPr>
      </p:sp>
      <p:sp>
        <p:nvSpPr>
          <p:cNvPr id="17" name="Shape 15"/>
          <p:cNvSpPr/>
          <p:nvPr/>
        </p:nvSpPr>
        <p:spPr>
          <a:xfrm>
            <a:off x="8365541" y="1737360"/>
            <a:ext cx="384048" cy="384048"/>
          </a:xfrm>
          <a:prstGeom prst="ellipse">
            <a:avLst/>
          </a:prstGeom>
          <a:solidFill>
            <a:srgbClr val="86B23C"/>
          </a:solidFill>
          <a:ln w="12700">
            <a:solidFill>
              <a:srgbClr val="86B23C"/>
            </a:solidFill>
            <a:prstDash val="solid"/>
          </a:ln>
        </p:spPr>
      </p:sp>
      <p:sp>
        <p:nvSpPr>
          <p:cNvPr id="18" name="Text 16"/>
          <p:cNvSpPr/>
          <p:nvPr/>
        </p:nvSpPr>
        <p:spPr>
          <a:xfrm>
            <a:off x="8365541" y="1737360"/>
            <a:ext cx="384048" cy="384048"/>
          </a:xfrm>
          <a:prstGeom prst="rect">
            <a:avLst/>
          </a:prstGeom>
          <a:noFill/>
          <a:ln/>
        </p:spPr>
        <p:txBody>
          <a:bodyPr wrap="square" lIns="0" tIns="0" rIns="0" bIns="0" rtlCol="0" anchor="ctr"/>
          <a:lstStyle/>
          <a:p>
            <a:pPr algn="ctr" indent="0" marL="0">
              <a:buNone/>
            </a:pPr>
            <a:r>
              <a:rPr lang="en-US" sz="1400" b="1" dirty="0">
                <a:solidFill>
                  <a:srgbClr val="12313D"/>
                </a:solidFill>
                <a:latin typeface="Meiryo" pitchFamily="34" charset="0"/>
                <a:ea typeface="Meiryo" pitchFamily="34" charset="-122"/>
                <a:cs typeface="Meiryo" pitchFamily="34" charset="-120"/>
              </a:rPr>
              <a:t>3</a:t>
            </a:r>
            <a:endParaRPr lang="en-US" sz="1400" dirty="0"/>
          </a:p>
        </p:txBody>
      </p:sp>
      <p:sp>
        <p:nvSpPr>
          <p:cNvPr id="19" name="Text 17"/>
          <p:cNvSpPr/>
          <p:nvPr/>
        </p:nvSpPr>
        <p:spPr>
          <a:xfrm>
            <a:off x="8859317" y="1737360"/>
            <a:ext cx="2545994" cy="384048"/>
          </a:xfrm>
          <a:prstGeom prst="rect">
            <a:avLst/>
          </a:prstGeom>
          <a:noFill/>
          <a:ln/>
        </p:spPr>
        <p:txBody>
          <a:bodyPr wrap="square" lIns="0" tIns="0" rIns="0" bIns="0" rtlCol="0" anchor="ctr"/>
          <a:lstStyle/>
          <a:p>
            <a:pPr indent="0" marL="0">
              <a:lnSpc>
                <a:spcPts val="1800"/>
              </a:lnSpc>
              <a:buNone/>
            </a:pPr>
            <a:r>
              <a:rPr lang="en-US" sz="1450" b="1" dirty="0">
                <a:solidFill>
                  <a:srgbClr val="4F6E17"/>
                </a:solidFill>
                <a:latin typeface="Meiryo" pitchFamily="34" charset="0"/>
                <a:ea typeface="Meiryo" pitchFamily="34" charset="-122"/>
                <a:cs typeface="Meiryo" pitchFamily="34" charset="-120"/>
              </a:rPr>
              <a:t>記録が残っていない</a:t>
            </a:r>
            <a:endParaRPr lang="en-US" sz="1450" dirty="0"/>
          </a:p>
        </p:txBody>
      </p:sp>
      <p:sp>
        <p:nvSpPr>
          <p:cNvPr id="20" name="Text 18"/>
          <p:cNvSpPr/>
          <p:nvPr/>
        </p:nvSpPr>
        <p:spPr>
          <a:xfrm>
            <a:off x="8383829" y="2304288"/>
            <a:ext cx="3003194" cy="166420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CP 線の上の通信は、ふだん使っている車の検査ツールでは一切見えません。専用の装置を用意するか、記録を残すしくみを設計の最初から入れておかないと、あとから原因を追えません。</a:t>
            </a:r>
            <a:endParaRPr lang="en-US" sz="1200" dirty="0"/>
          </a:p>
        </p:txBody>
      </p:sp>
      <p:sp>
        <p:nvSpPr>
          <p:cNvPr id="21" name="Shape 19"/>
          <p:cNvSpPr/>
          <p:nvPr/>
        </p:nvSpPr>
        <p:spPr>
          <a:xfrm>
            <a:off x="548640" y="4352544"/>
            <a:ext cx="5486400" cy="1517904"/>
          </a:xfrm>
          <a:prstGeom prst="roundRect">
            <a:avLst>
              <a:gd name="adj" fmla="val 4217"/>
            </a:avLst>
          </a:prstGeom>
          <a:solidFill>
            <a:srgbClr val="EFF5E2"/>
          </a:solidFill>
          <a:ln w="12700">
            <a:solidFill>
              <a:srgbClr val="EFF5E2"/>
            </a:solidFill>
            <a:prstDash val="solid"/>
          </a:ln>
        </p:spPr>
      </p:sp>
      <p:sp>
        <p:nvSpPr>
          <p:cNvPr id="22" name="Text 20"/>
          <p:cNvSpPr/>
          <p:nvPr/>
        </p:nvSpPr>
        <p:spPr>
          <a:xfrm>
            <a:off x="804672" y="4517136"/>
            <a:ext cx="1463040" cy="274320"/>
          </a:xfrm>
          <a:prstGeom prst="rect">
            <a:avLst/>
          </a:prstGeom>
          <a:noFill/>
          <a:ln/>
        </p:spPr>
        <p:txBody>
          <a:bodyPr wrap="square" lIns="0" tIns="0" rIns="0" bIns="0" rtlCol="0" anchor="ctr"/>
          <a:lstStyle/>
          <a:p>
            <a:pPr indent="0" marL="0">
              <a:buNone/>
            </a:pPr>
            <a:r>
              <a:rPr lang="en-US" sz="1100" b="1" dirty="0">
                <a:solidFill>
                  <a:srgbClr val="4F6E17"/>
                </a:solidFill>
                <a:latin typeface="Meiryo" pitchFamily="34" charset="0"/>
                <a:ea typeface="Meiryo" pitchFamily="34" charset="-122"/>
                <a:cs typeface="Meiryo" pitchFamily="34" charset="-120"/>
              </a:rPr>
              <a:t>たとえると</a:t>
            </a:r>
            <a:endParaRPr lang="en-US" sz="1100" dirty="0"/>
          </a:p>
        </p:txBody>
      </p:sp>
      <p:sp>
        <p:nvSpPr>
          <p:cNvPr id="23" name="Text 21"/>
          <p:cNvSpPr/>
          <p:nvPr/>
        </p:nvSpPr>
        <p:spPr>
          <a:xfrm>
            <a:off x="804672" y="4846320"/>
            <a:ext cx="4974336" cy="841248"/>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「方言」の問題は、外国語に近いかもしれません。文法どおりに話しているのに通じない、ということが起きる。実際に会って話すのがいちばん早いのは、同じです。</a:t>
            </a:r>
            <a:endParaRPr lang="en-US" sz="1200" dirty="0"/>
          </a:p>
        </p:txBody>
      </p:sp>
      <p:sp>
        <p:nvSpPr>
          <p:cNvPr id="24" name="Shape 22"/>
          <p:cNvSpPr/>
          <p:nvPr/>
        </p:nvSpPr>
        <p:spPr>
          <a:xfrm>
            <a:off x="6309360" y="4352544"/>
            <a:ext cx="5330952" cy="1517904"/>
          </a:xfrm>
          <a:prstGeom prst="roundRect">
            <a:avLst>
              <a:gd name="adj" fmla="val 4217"/>
            </a:avLst>
          </a:prstGeom>
          <a:solidFill>
            <a:srgbClr val="12313D"/>
          </a:solidFill>
          <a:ln w="12700">
            <a:solidFill>
              <a:srgbClr val="12313D"/>
            </a:solidFill>
            <a:prstDash val="solid"/>
          </a:ln>
        </p:spPr>
      </p:sp>
      <p:sp>
        <p:nvSpPr>
          <p:cNvPr id="25" name="Text 23"/>
          <p:cNvSpPr/>
          <p:nvPr/>
        </p:nvSpPr>
        <p:spPr>
          <a:xfrm>
            <a:off x="6583680" y="4535424"/>
            <a:ext cx="4782312" cy="310896"/>
          </a:xfrm>
          <a:prstGeom prst="rect">
            <a:avLst/>
          </a:prstGeom>
          <a:noFill/>
          <a:ln/>
        </p:spPr>
        <p:txBody>
          <a:bodyPr wrap="square" lIns="0" tIns="0" rIns="0" bIns="0" rtlCol="0" anchor="ctr"/>
          <a:lstStyle/>
          <a:p>
            <a:pPr indent="0" marL="0">
              <a:buNone/>
            </a:pPr>
            <a:r>
              <a:rPr lang="en-US" sz="1300" b="1" dirty="0">
                <a:solidFill>
                  <a:srgbClr val="86B23C"/>
                </a:solidFill>
                <a:latin typeface="Meiryo" pitchFamily="34" charset="0"/>
                <a:ea typeface="Meiryo" pitchFamily="34" charset="-122"/>
                <a:cs typeface="Meiryo" pitchFamily="34" charset="-120"/>
              </a:rPr>
              <a:t>設計のときに、やっておくべきこと</a:t>
            </a:r>
            <a:endParaRPr lang="en-US" sz="1300" dirty="0"/>
          </a:p>
        </p:txBody>
      </p:sp>
      <p:sp>
        <p:nvSpPr>
          <p:cNvPr id="26" name="Text 24"/>
          <p:cNvSpPr/>
          <p:nvPr/>
        </p:nvSpPr>
        <p:spPr>
          <a:xfrm>
            <a:off x="6583680" y="4919472"/>
            <a:ext cx="4782312" cy="822960"/>
          </a:xfrm>
          <a:prstGeom prst="rect">
            <a:avLst/>
          </a:prstGeom>
          <a:noFill/>
          <a:ln/>
        </p:spPr>
        <p:txBody>
          <a:bodyPr wrap="square" lIns="0" tIns="0" rIns="0" bIns="0" rtlCol="0" anchor="ctr"/>
          <a:lstStyle/>
          <a:p>
            <a:pPr indent="0" marL="0">
              <a:lnSpc>
                <a:spcPts val="1900"/>
              </a:lnSpc>
              <a:buNone/>
            </a:pPr>
            <a:r>
              <a:rPr lang="en-US" sz="1150" dirty="0">
                <a:solidFill>
                  <a:srgbClr val="AFC3CC"/>
                </a:solidFill>
                <a:latin typeface="Meiryo" pitchFamily="34" charset="0"/>
                <a:ea typeface="Meiryo" pitchFamily="34" charset="-122"/>
                <a:cs typeface="Meiryo" pitchFamily="34" charset="-120"/>
              </a:rPr>
              <a:t>・信号の強さ（減衰）の数字を記録に残す</a:t>
            </a:r>
            <a:endParaRPr lang="en-US" sz="1150" dirty="0"/>
          </a:p>
          <a:p>
            <a:pPr indent="0" marL="0">
              <a:lnSpc>
                <a:spcPts val="1900"/>
              </a:lnSpc>
              <a:buNone/>
            </a:pPr>
            <a:r>
              <a:rPr lang="en-US" sz="1150" dirty="0">
                <a:solidFill>
                  <a:srgbClr val="AFC3CC"/>
                </a:solidFill>
                <a:latin typeface="Meiryo" pitchFamily="34" charset="0"/>
                <a:ea typeface="Meiryo" pitchFamily="34" charset="-122"/>
                <a:cs typeface="Meiryo" pitchFamily="34" charset="-120"/>
              </a:rPr>
              <a:t>・通信の様子を後から見られる経路を用意する</a:t>
            </a:r>
            <a:endParaRPr lang="en-US" sz="1150" dirty="0"/>
          </a:p>
          <a:p>
            <a:pPr indent="0" marL="0">
              <a:lnSpc>
                <a:spcPts val="1900"/>
              </a:lnSpc>
              <a:buNone/>
            </a:pPr>
            <a:r>
              <a:rPr lang="en-US" sz="1150" dirty="0">
                <a:solidFill>
                  <a:srgbClr val="AFC3CC"/>
                </a:solidFill>
                <a:latin typeface="Meiryo" pitchFamily="34" charset="0"/>
                <a:ea typeface="Meiryo" pitchFamily="34" charset="-122"/>
                <a:cs typeface="Meiryo" pitchFamily="34" charset="-120"/>
              </a:rPr>
              <a:t>・他社の実機と突き合わせる機会を早めに作る</a:t>
            </a:r>
            <a:endParaRPr lang="en-US" sz="1150" dirty="0"/>
          </a:p>
        </p:txBody>
      </p:sp>
      <p:sp>
        <p:nvSpPr>
          <p:cNvPr id="28" name="Text 25"/>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9" name="Text 26"/>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8 / 15</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65760"/>
            <a:ext cx="457200" cy="457200"/>
          </a:xfrm>
          <a:prstGeom prst="ellipse">
            <a:avLst/>
          </a:prstGeom>
          <a:solidFill>
            <a:srgbClr val="86B23C"/>
          </a:solidFill>
          <a:ln w="12700">
            <a:solidFill>
              <a:srgbClr val="86B23C"/>
            </a:solidFill>
            <a:prstDash val="solid"/>
          </a:ln>
        </p:spPr>
      </p:sp>
      <p:sp>
        <p:nvSpPr>
          <p:cNvPr id="3" name="Text 1"/>
          <p:cNvSpPr/>
          <p:nvPr/>
        </p:nvSpPr>
        <p:spPr>
          <a:xfrm>
            <a:off x="548640" y="365760"/>
            <a:ext cx="457200" cy="457200"/>
          </a:xfrm>
          <a:prstGeom prst="rect">
            <a:avLst/>
          </a:prstGeom>
          <a:noFill/>
          <a:ln/>
        </p:spPr>
        <p:txBody>
          <a:bodyPr wrap="square" lIns="0" tIns="0" rIns="0" bIns="0" rtlCol="0" anchor="ctr"/>
          <a:lstStyle/>
          <a:p>
            <a:pPr algn="ctr" indent="0" marL="0">
              <a:buNone/>
            </a:pPr>
            <a:r>
              <a:rPr lang="en-US" sz="1700" b="1" dirty="0">
                <a:solidFill>
                  <a:srgbClr val="12313D"/>
                </a:solidFill>
                <a:latin typeface="Meiryo" pitchFamily="34" charset="0"/>
                <a:ea typeface="Meiryo" pitchFamily="34" charset="-122"/>
                <a:cs typeface="Meiryo" pitchFamily="34" charset="-120"/>
              </a:rPr>
              <a:t>5</a:t>
            </a:r>
            <a:endParaRPr lang="en-US" sz="1700" dirty="0"/>
          </a:p>
        </p:txBody>
      </p:sp>
      <p:sp>
        <p:nvSpPr>
          <p:cNvPr id="4" name="Text 2"/>
          <p:cNvSpPr/>
          <p:nvPr/>
        </p:nvSpPr>
        <p:spPr>
          <a:xfrm>
            <a:off x="1207008" y="292608"/>
            <a:ext cx="10436047" cy="603504"/>
          </a:xfrm>
          <a:prstGeom prst="rect">
            <a:avLst/>
          </a:prstGeom>
          <a:noFill/>
          <a:ln/>
        </p:spPr>
        <p:txBody>
          <a:bodyPr wrap="square" lIns="0" tIns="0" rIns="0" bIns="0" rtlCol="0" anchor="ctr"/>
          <a:lstStyle/>
          <a:p>
            <a:pPr indent="0" marL="0">
              <a:buNone/>
            </a:pPr>
            <a:r>
              <a:rPr lang="en-US" sz="2700" b="1" dirty="0">
                <a:solidFill>
                  <a:srgbClr val="12313D"/>
                </a:solidFill>
                <a:latin typeface="Meiryo" pitchFamily="34" charset="0"/>
                <a:ea typeface="Meiryo" pitchFamily="34" charset="-122"/>
                <a:cs typeface="Meiryo" pitchFamily="34" charset="-120"/>
              </a:rPr>
              <a:t>充電以外でも、電力線通信は使われている</a:t>
            </a:r>
            <a:endParaRPr lang="en-US" sz="2700" dirty="0"/>
          </a:p>
        </p:txBody>
      </p:sp>
      <p:sp>
        <p:nvSpPr>
          <p:cNvPr id="5" name="Text 3"/>
          <p:cNvSpPr/>
          <p:nvPr/>
        </p:nvSpPr>
        <p:spPr>
          <a:xfrm>
            <a:off x="1207008" y="932688"/>
            <a:ext cx="10436047" cy="384048"/>
          </a:xfrm>
          <a:prstGeom prst="rect">
            <a:avLst/>
          </a:prstGeom>
          <a:noFill/>
          <a:ln/>
        </p:spPr>
        <p:txBody>
          <a:bodyPr wrap="square" lIns="0" tIns="0" rIns="0" bIns="0" rtlCol="0" anchor="ctr"/>
          <a:lstStyle/>
          <a:p>
            <a:pPr indent="0" marL="0">
              <a:buNone/>
            </a:pPr>
            <a:r>
              <a:rPr lang="en-US" sz="1300" dirty="0">
                <a:solidFill>
                  <a:srgbClr val="6B8590"/>
                </a:solidFill>
                <a:latin typeface="Meiryo" pitchFamily="34" charset="0"/>
                <a:ea typeface="Meiryo" pitchFamily="34" charset="-122"/>
                <a:cs typeface="Meiryo" pitchFamily="34" charset="-120"/>
              </a:rPr>
              <a:t>狙いはただ一つ、「配線を減らすこと」です</a:t>
            </a:r>
            <a:endParaRPr lang="en-US" sz="1300" dirty="0"/>
          </a:p>
        </p:txBody>
      </p:sp>
      <p:sp>
        <p:nvSpPr>
          <p:cNvPr id="6" name="Shape 4"/>
          <p:cNvSpPr/>
          <p:nvPr/>
        </p:nvSpPr>
        <p:spPr>
          <a:xfrm>
            <a:off x="548640" y="1517904"/>
            <a:ext cx="3515258" cy="2651760"/>
          </a:xfrm>
          <a:prstGeom prst="roundRect">
            <a:avLst>
              <a:gd name="adj" fmla="val 2414"/>
            </a:avLst>
          </a:prstGeom>
          <a:solidFill>
            <a:srgbClr val="FFFFFF"/>
          </a:solidFill>
          <a:ln w="12700">
            <a:solidFill>
              <a:srgbClr val="D5E0E4"/>
            </a:solidFill>
            <a:prstDash val="solid"/>
          </a:ln>
        </p:spPr>
      </p:sp>
      <p:sp>
        <p:nvSpPr>
          <p:cNvPr id="7" name="Text 5"/>
          <p:cNvSpPr/>
          <p:nvPr/>
        </p:nvSpPr>
        <p:spPr>
          <a:xfrm>
            <a:off x="804672"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12313D"/>
                </a:solidFill>
                <a:latin typeface="Meiryo" pitchFamily="34" charset="0"/>
                <a:ea typeface="Meiryo" pitchFamily="34" charset="-122"/>
                <a:cs typeface="Meiryo" pitchFamily="34" charset="-120"/>
              </a:rPr>
              <a:t>12V の電源線に載せる</a:t>
            </a:r>
            <a:endParaRPr lang="en-US" sz="1450" dirty="0"/>
          </a:p>
        </p:txBody>
      </p:sp>
      <p:sp>
        <p:nvSpPr>
          <p:cNvPr id="8" name="Text 6"/>
          <p:cNvSpPr/>
          <p:nvPr/>
        </p:nvSpPr>
        <p:spPr>
          <a:xfrm>
            <a:off x="804672" y="2267712"/>
            <a:ext cx="3003194" cy="170078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車の中の電源線の上に、簡単なデータを流す技術。照明やセンサ、エアコンの操作などに使えます。速さは控えめですが、信号線を1本も引かずに済むのが利点です。</a:t>
            </a:r>
            <a:endParaRPr lang="en-US" sz="1200" dirty="0"/>
          </a:p>
        </p:txBody>
      </p:sp>
      <p:sp>
        <p:nvSpPr>
          <p:cNvPr id="9" name="Shape 7"/>
          <p:cNvSpPr/>
          <p:nvPr/>
        </p:nvSpPr>
        <p:spPr>
          <a:xfrm>
            <a:off x="4338218" y="1517904"/>
            <a:ext cx="3515258" cy="2651760"/>
          </a:xfrm>
          <a:prstGeom prst="roundRect">
            <a:avLst>
              <a:gd name="adj" fmla="val 2414"/>
            </a:avLst>
          </a:prstGeom>
          <a:solidFill>
            <a:srgbClr val="FFFFFF"/>
          </a:solidFill>
          <a:ln w="12700">
            <a:solidFill>
              <a:srgbClr val="D5E0E4"/>
            </a:solidFill>
            <a:prstDash val="solid"/>
          </a:ln>
        </p:spPr>
      </p:sp>
      <p:sp>
        <p:nvSpPr>
          <p:cNvPr id="10" name="Text 8"/>
          <p:cNvSpPr/>
          <p:nvPr/>
        </p:nvSpPr>
        <p:spPr>
          <a:xfrm>
            <a:off x="4594250"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12313D"/>
                </a:solidFill>
                <a:latin typeface="Meiryo" pitchFamily="34" charset="0"/>
                <a:ea typeface="Meiryo" pitchFamily="34" charset="-122"/>
                <a:cs typeface="Meiryo" pitchFamily="34" charset="-120"/>
              </a:rPr>
              <a:t>トラックと荷台のあいだ</a:t>
            </a:r>
            <a:endParaRPr lang="en-US" sz="1450" dirty="0"/>
          </a:p>
        </p:txBody>
      </p:sp>
      <p:sp>
        <p:nvSpPr>
          <p:cNvPr id="11" name="Text 9"/>
          <p:cNvSpPr/>
          <p:nvPr/>
        </p:nvSpPr>
        <p:spPr>
          <a:xfrm>
            <a:off x="4594250" y="2267712"/>
            <a:ext cx="3003194" cy="170078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北米の大型トラックでは、荷台のブレーキ警告灯の情報を電源線に載せて送っています。荷台は切り離したりつないだりするので、信号線を増やすのが本当に難しい。昔からある実用例です。</a:t>
            </a:r>
            <a:endParaRPr lang="en-US" sz="1200" dirty="0"/>
          </a:p>
        </p:txBody>
      </p:sp>
      <p:sp>
        <p:nvSpPr>
          <p:cNvPr id="12" name="Shape 10"/>
          <p:cNvSpPr/>
          <p:nvPr/>
        </p:nvSpPr>
        <p:spPr>
          <a:xfrm>
            <a:off x="8127797" y="1517904"/>
            <a:ext cx="3515258" cy="2651760"/>
          </a:xfrm>
          <a:prstGeom prst="roundRect">
            <a:avLst>
              <a:gd name="adj" fmla="val 2414"/>
            </a:avLst>
          </a:prstGeom>
          <a:solidFill>
            <a:srgbClr val="FFFFFF"/>
          </a:solidFill>
          <a:ln w="12700">
            <a:solidFill>
              <a:srgbClr val="D5E0E4"/>
            </a:solidFill>
            <a:prstDash val="solid"/>
          </a:ln>
        </p:spPr>
      </p:sp>
      <p:sp>
        <p:nvSpPr>
          <p:cNvPr id="13" name="Text 11"/>
          <p:cNvSpPr/>
          <p:nvPr/>
        </p:nvSpPr>
        <p:spPr>
          <a:xfrm>
            <a:off x="8383829" y="1737360"/>
            <a:ext cx="3003194" cy="438912"/>
          </a:xfrm>
          <a:prstGeom prst="rect">
            <a:avLst/>
          </a:prstGeom>
          <a:noFill/>
          <a:ln/>
        </p:spPr>
        <p:txBody>
          <a:bodyPr wrap="square" lIns="0" tIns="0" rIns="0" bIns="0" rtlCol="0" anchor="ctr"/>
          <a:lstStyle/>
          <a:p>
            <a:pPr indent="0" marL="0">
              <a:lnSpc>
                <a:spcPts val="1900"/>
              </a:lnSpc>
              <a:buNone/>
            </a:pPr>
            <a:r>
              <a:rPr lang="en-US" sz="1450" b="1" dirty="0">
                <a:solidFill>
                  <a:srgbClr val="12313D"/>
                </a:solidFill>
                <a:latin typeface="Meiryo" pitchFamily="34" charset="0"/>
                <a:ea typeface="Meiryo" pitchFamily="34" charset="-122"/>
                <a:cs typeface="Meiryo" pitchFamily="34" charset="-120"/>
              </a:rPr>
              <a:t>電池の見張り</a:t>
            </a:r>
            <a:endParaRPr lang="en-US" sz="1450" dirty="0"/>
          </a:p>
        </p:txBody>
      </p:sp>
      <p:sp>
        <p:nvSpPr>
          <p:cNvPr id="14" name="Text 12"/>
          <p:cNvSpPr/>
          <p:nvPr/>
        </p:nvSpPr>
        <p:spPr>
          <a:xfrm>
            <a:off x="8383829" y="2267712"/>
            <a:ext cx="3003194" cy="170078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電池の状態を見張る部品と、それをまとめる基板のあいだ。今は専用の線でつないでいますが、そこを電源線経由にして配線を減らす提案があります。まだ広くは使われていません。</a:t>
            </a:r>
            <a:endParaRPr lang="en-US" sz="1200" dirty="0"/>
          </a:p>
        </p:txBody>
      </p:sp>
      <p:sp>
        <p:nvSpPr>
          <p:cNvPr id="15" name="Shape 13"/>
          <p:cNvSpPr/>
          <p:nvPr/>
        </p:nvSpPr>
        <p:spPr>
          <a:xfrm>
            <a:off x="548640" y="4352544"/>
            <a:ext cx="11094415" cy="1517904"/>
          </a:xfrm>
          <a:prstGeom prst="roundRect">
            <a:avLst>
              <a:gd name="adj" fmla="val 4217"/>
            </a:avLst>
          </a:prstGeom>
          <a:solidFill>
            <a:srgbClr val="EFF5E2"/>
          </a:solidFill>
          <a:ln w="12700">
            <a:solidFill>
              <a:srgbClr val="86B23C"/>
            </a:solidFill>
            <a:prstDash val="solid"/>
          </a:ln>
        </p:spPr>
      </p:sp>
      <p:sp>
        <p:nvSpPr>
          <p:cNvPr id="16" name="Text 14"/>
          <p:cNvSpPr/>
          <p:nvPr/>
        </p:nvSpPr>
        <p:spPr>
          <a:xfrm>
            <a:off x="877824" y="4553712"/>
            <a:ext cx="10436047" cy="310896"/>
          </a:xfrm>
          <a:prstGeom prst="rect">
            <a:avLst/>
          </a:prstGeom>
          <a:noFill/>
          <a:ln/>
        </p:spPr>
        <p:txBody>
          <a:bodyPr wrap="square" lIns="0" tIns="0" rIns="0" bIns="0" rtlCol="0" anchor="ctr"/>
          <a:lstStyle/>
          <a:p>
            <a:pPr indent="0" marL="0">
              <a:buNone/>
            </a:pPr>
            <a:r>
              <a:rPr lang="en-US" sz="1350" b="1" dirty="0">
                <a:solidFill>
                  <a:srgbClr val="4F6E17"/>
                </a:solidFill>
                <a:latin typeface="Meiryo" pitchFamily="34" charset="0"/>
                <a:ea typeface="Meiryo" pitchFamily="34" charset="-122"/>
                <a:cs typeface="Meiryo" pitchFamily="34" charset="-120"/>
              </a:rPr>
              <a:t>なぜ「配線を減らす」ことが、そんなに大事なのか</a:t>
            </a:r>
            <a:endParaRPr lang="en-US" sz="1350" dirty="0"/>
          </a:p>
        </p:txBody>
      </p:sp>
      <p:sp>
        <p:nvSpPr>
          <p:cNvPr id="17" name="Text 15"/>
          <p:cNvSpPr/>
          <p:nvPr/>
        </p:nvSpPr>
        <p:spPr>
          <a:xfrm>
            <a:off x="877824" y="4937760"/>
            <a:ext cx="10436047" cy="786384"/>
          </a:xfrm>
          <a:prstGeom prst="rect">
            <a:avLst/>
          </a:prstGeom>
          <a:noFill/>
          <a:ln/>
        </p:spPr>
        <p:txBody>
          <a:bodyPr wrap="square" lIns="0" tIns="0" rIns="0" bIns="0" rtlCol="0" anchor="ctr"/>
          <a:lstStyle/>
          <a:p>
            <a:pPr indent="0" marL="0">
              <a:lnSpc>
                <a:spcPts val="1900"/>
              </a:lnSpc>
              <a:buNone/>
            </a:pPr>
            <a:r>
              <a:rPr lang="en-US" sz="1200" dirty="0">
                <a:solidFill>
                  <a:srgbClr val="1F3944"/>
                </a:solidFill>
                <a:latin typeface="Meiryo" pitchFamily="34" charset="0"/>
                <a:ea typeface="Meiryo" pitchFamily="34" charset="-122"/>
                <a:cs typeface="Meiryo" pitchFamily="34" charset="-120"/>
              </a:rPr>
              <a:t>車の中の電線の束は、1台ぶんで数十キロの重さになり、車の部品の中でも高価なものの一つです。しかも EV は、高い電圧の系統と普通の電圧の系統の両方があるので、配線は増える一方。だから「線を1本でも減らせる技術」には、常に強い需要があります。</a:t>
            </a:r>
            <a:endParaRPr lang="en-US" sz="1200" dirty="0"/>
          </a:p>
        </p:txBody>
      </p:sp>
      <p:sp>
        <p:nvSpPr>
          <p:cNvPr id="19" name="Text 16"/>
          <p:cNvSpPr/>
          <p:nvPr/>
        </p:nvSpPr>
        <p:spPr>
          <a:xfrm>
            <a:off x="548640" y="6382512"/>
            <a:ext cx="7315200" cy="256032"/>
          </a:xfrm>
          <a:prstGeom prst="rect">
            <a:avLst/>
          </a:prstGeom>
          <a:noFill/>
          <a:ln/>
        </p:spPr>
        <p:txBody>
          <a:bodyPr wrap="square" lIns="0" tIns="0" rIns="0" bIns="0" rtlCol="0" anchor="ctr"/>
          <a:lstStyle/>
          <a:p>
            <a:pPr indent="0" marL="0">
              <a:buNone/>
            </a:pPr>
            <a:r>
              <a:rPr lang="en-US" sz="900" dirty="0">
                <a:solidFill>
                  <a:srgbClr val="6B8590"/>
                </a:solidFill>
                <a:latin typeface="Meiryo" pitchFamily="34" charset="0"/>
                <a:ea typeface="Meiryo" pitchFamily="34" charset="-122"/>
                <a:cs typeface="Meiryo" pitchFamily="34" charset="-120"/>
              </a:rPr>
              <a:t>第5回　ソフトの作り・現場の落とし穴・これから</a:t>
            </a:r>
            <a:endParaRPr lang="en-US" sz="900" dirty="0"/>
          </a:p>
        </p:txBody>
      </p:sp>
      <p:sp>
        <p:nvSpPr>
          <p:cNvPr id="20" name="Text 17"/>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B8590"/>
                </a:solidFill>
                <a:latin typeface="Meiryo" pitchFamily="34" charset="0"/>
                <a:ea typeface="Meiryo" pitchFamily="34" charset="-122"/>
                <a:cs typeface="Meiryo" pitchFamily="34" charset="-120"/>
              </a:rPr>
              <a:t>9 / 15</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第5回 ソフトの作り・現場の落とし穴・これから</dc:title>
  <dc:subject>EVの通信 やさしい入門（全5回） / CC BY 4.0</dc:subject>
  <dc:creator>Mr.hoge</dc:creator>
  <cp:lastModifiedBy>Mr.hoge</cp:lastModifiedBy>
  <cp:revision>1</cp:revision>
  <dcterms:created xsi:type="dcterms:W3CDTF">2026-08-31T13:38:06Z</dcterms:created>
  <dcterms:modified xsi:type="dcterms:W3CDTF">2026-08-31T13:38:06Z</dcterms:modified>
</cp:coreProperties>
</file>