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第4回です。ここまで3回かけて「何が起きているか」を見てきました。
今日からは「それを実際にやっている部品」の話に移ります。
手のひらどころか、爪くらいの大きさのチップ1個と、そのまわりに数個の部品。これだけで、ここまで話してきたことが全部実現されています。中を開けてみましょう。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前回、SLACのときに「どれくらい弱まったか」を測る、という話をしました。あの数字が、実はとても役に立ちます。
健康診断と同じで、大事なのは基準値そのものより「いつもと違うかどうか」です。同じ車種、同じ充電器で、いつもと違う数字が出ていたら、どこかがおかしいサインです。
数字が大きくなった、つまり弱まりすぎているなら、コネクタの接触が悪いか、はんだ付けにひびが入っているか、ケーブルが傷んでいるか。こういう原因が疑えます。
逆に数字が小さくなった、弱まらなすぎなら、部品の値が違っているかもしれない。そして、さっき言ったとおり、隣の充電器と間違える危険が高まります。
3つめが実務のポイントです。この数字を記録に残す作りにしておくと、市場で不具合が出たときの原因調べが劇的に速くなります。あとから足すのは大変なので、最初から設計に入れておくべきものです。
最後の一文。「通信がつながらない」というトラブルの原因は、プログラムよりハードウェア側にあることが多い。これは覚えておいて損はありません。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今日の内容を1枚の絵にまとめました。
いちばん左がCP線。混ざった信号が届きます。
次が外側の部品。直流止め、変圧器、ふるい、そして守りの部品。ここで整えて、守って、選り分けます。
真ん中がPLC-IC。5つの役割に分かれていて、波を数字に、数字を意味に変えていきます。
いちばん右が外のコンピュータ、マイコンです。ここから先はソフトウェアの仕事になります。
今日の内容は、この図の左半分です。いちばん右から先、そこで動くプログラムの話が次回のテーマです。
最後にひとつ補足しておくと、車の側と充電器の側で、この構成はほぼ同じです。どちらにも同じようなチップと部品が入っています。話す内容が違うだけですね。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今日の言葉です。
PLC-IC。電力線通信専用の小さなチップ。LANカードとほぼ同じ役割。
AFE。入口の担当で、波と数字を変換するところ。
変圧器。EVでは強めないために入っている、というのが面白いところでした。
下の段。ふるいは第2回にも出てきましたね。
守りの部品。静電気とノイズの2種類がありました。
車載グレード。車で使ってよいと認定された等級のことです。
今日の内容は、いちばん「部品らしい」話でした。次回はまたソフト寄りに戻ります。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今日のまとめです。
1つめ。PLC-ICはLANカードに近い部品。中は5つの役割に分かれている。
2つめ。選ぶ基準は速さより「長く買えるか」。自動車ならではの視点です。
3つめ。EVでは信号をあえて弱くする。ケーブルが短いので、そのままだと強すぎるから。
次回はいよいよ最終回です。プログラムを書く側から見るとどうなっているのか。現場で実際によく起きるトラブル。そして充電以外での使われ方と、これからの動き。
5回ぶんの総まとめもしますので、ぜひ来てください。今日は以上です。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最後に、この資料の扱いについてです。
クリエイティブ・コモンズの表示ライセンス、CC BY 4.0 で公開しています。
学校の授業でも、会社の勉強会でも、自由に使っていただけます。営利か非営利かも問いません。一部だけ抜き出す、順番を変える、直す、翻訳する。すべて自由です。配り直すのも自由です。
お願いはひとつだけで、出典を書いてください。下の枠の書き方をそのまま使っていただければ大丈夫です。
右側は注意書きです。特に上の2つ。
規格の数値は改訂で変わることがあるので、実際の開発では必ず最新の規格書で確認してください。
それから、この資料はどこかの企業や団体の公式見解ではありません。学習用にまとめたものです。
内容の誤りに気づかれたら、ぜひ教えてください。直した版を公開します。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5回のうちの4回目です。ここからは、ものづくりの話になります。
今日がハードウェア、つまり部品の話。次回がソフトウェア、つまりプログラムの話と、現場のトラブルの話です。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前回のおさらいです。SLACで相手を選ぶ。つながった後は普通のインターネット。待ち時間の正体は安全確認。
今日のゴールは3つです。
1つめ、PLC-ICという部品が何をするものか。
2つめ、実際にどんな製品が使われているか。ここは商品名が出てきます。
3つめ、チップのまわりにある小さな部品の役目。地味ですが、実務ではここがいちばん問題になります。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まず、PLC-ICとは何か。読み方はそのまま、ピー・エル・シー・アイシーです。
ICというのは集積回路の略で、黒くて四角い電子部品のことです。基板の上に載っているのを見たことがあると思います。
大きさは8ミリ角ほど。1円玉よりずっと小さいです。これが車の側と充電器の側の両方に1個ずつ入っています。
右側がいちばん大事なところです。
役割は、パソコンのLANカードとほぼ同じです。パソコンにLANケーブルを挿す口がありますよね。あれを動かしている部品と、やっていることはほぼ同じ。違うのは、相手がLANケーブルではなくCP線だという点だけです。
だから、プログラムを書く人にとっては「ネットワークの口がもう1つ増えた」だけに見えます。EV特有の面倒な作法は、ほとんどチップの中に隠れているんです。
ただ、1つのチップとはいえ、中は役割ごとに分かれています。次のページで見ていきましょう。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チップの中は、5つの役割に分かれています。左から右へ、CP線から届いた信号が処理されていく順に並べました。
1つめ、入口の担当。AFEと書いてあります。線から来た波を数字に変換します。逆に、送るときは数字を波に戻す。ここがアナログとデジタルの境目です。
2つめ、翻訳の担当。PHY、ファイと読みます。第2回でやった、たくさんの周波数に分けて乗せた情報を、組み立て直して意味のあるデータにします。
3つめ、交通整理の担当。MAC、マックです。誰がいつ話すかを調整します。暗号をかけたり外したりもここ。
4つめ、事務の担当。小さなコンピュータが入っていて、決められた手順どおりに処理を進めます。前回のSLACの一部も、実はここが動かしています。
5つめ、窓口の担当。外側のコンピュータとデータをやり取りする受け渡し口です。ソフトを書く人が触るのは、ここだけです。
下のたとえがイメージしやすいと思います。受付、翻訳係、総務、担当者、窓口。5つの部署が並んでいる感じです。
アルファベットの略語は覚えなくて大丈夫です。「5つに分かれている」ということだけ。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実際にどんな製品が使われているか。正直に言うと、この分野は選択肢が多くありません。
左が長年の定番、クアルコムというアメリカの会社のQCA7000系です。世に出ているCCS対応の車と充電器は、中を開けるとほぼこれが入っています。事実上の業界標準ですね。
真ん中がその後継。車載向けに作りなおされていて、マイナス40度から105度まで動きます。必要な部品を1つにまとめたので、基板も小さく済みます。新しい設計はこちらへ移行中です。
右がルミシルという会社の製品。1チップで完結する車載品で、BMWが採用したと公表しています。1社だけに頼らないための二番手として注目されています。
下に書いたことが、実は自動車では非常に重い論点です。車は10年以上作り続けるので、その間ずっと部品を買えるか、別の会社の製品に切り替えられるか。これは性能と同じくらい重く見られます。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チップを選ぶとき、何を見るか。これは自動車らしさが出るところです。
1つめ、暑さ寒さに耐えるか。充電口のそばは夏に非常に高温になります。車載向けとして認定された等級と、動作温度の範囲を必ず確認します。
2つめ、10年先も買えるか。車は同じ型を長く作り続けるので、途中で部品が生産終了になると車が作れなくなります。実際、数年前の半導体不足のときに多くのメーカーが痛い目に遭いました。
3つめ、別の会社の製品に替えられるか。1社に頼りきると、その会社が止まったとき打つ手がありません。
4つめ、試験に合格した実績があるか。すでに合格した実績のあるチップを選ぶと、開発の手間が大きく減ります。
5つめ、開発しやすいか。道具が揃っているかどうかで、開発期間が何倍も変わります。
家電を買うときとは、まるで基準が違いますよね。速い・安いより、長く買い続けられる・壊れない・実績がある。自動車の部品選びは、だいたいこの発想です。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チップだけでは動きません。CP線とチップのあいだに、いくつか部品をはさみます。
左から順に見てください。
まず直流止め。前回も少し触れましたが、点滅の合図はプラスマイナス12ボルトと大きく振れます。そのままチップに入れると壊れてしまうので、ここで止めます。
次が変圧器。信号の大きさをちょうどよく整えます。これは次のページで詳しく説明します。
次がふるい。第2回でやった、必要な速さの信号だけを通す部品ですね。
そしてチップ。ようやくここで処理されます。
さらに、この道すじ全体に守りの部品が付きます。
1つめ、静電気や雷から守る部品。CP線はコネクタの奥まで露出していて、人が触ることもあります。静電気がバチッと来たときに、チップの代わりに受け止めて逃がす役目です。
2つめ、ノイズを外に出さない部品。重ねている信号はラジオの周波数と近い帯にあるので、そのまま垂れ流すと放送に迷惑がかかります。これは法律で決まっている要件です。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ここは、EVらしくて面白いところです。
左が家庭用のコンセントLAN。家じゅうの配線を何十メートルも通っていくので、途中でどんどん弱まります。だから送り出すときに強くしておく必要がある。変圧器で信号を強めます。
右がEVの充電ケーブル。長くても数メートル、しかもほぼ真っすぐです。ほとんど弱まりません。だから、そのまま送ると強すぎるんです。
同じ電力線通信でも、調整の向きが真逆なんですね。
下に、強すぎると何が困るかを書きました。前回のSLACを思い出してください。相手は「信号がいちばん強く届いた1台」で決まりましたよね。
自分の信号が強すぎると、隣の充電器にも同じくらいはっきり届いてしまって、選び間違える危険が出ます。だから、あえて弱くしておく必要があるんです。
「強ければ強いほどいい」ではない、というのがこの分野の面白いところです。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31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5888736"/>
            <a:ext cx="118872" cy="164592"/>
          </a:xfrm>
          <a:prstGeom prst="rect">
            <a:avLst/>
          </a:prstGeom>
          <a:solidFill>
            <a:srgbClr val="7C86D6">
              <a:alpha val="70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56132" y="5555894"/>
            <a:ext cx="118872" cy="497434"/>
          </a:xfrm>
          <a:prstGeom prst="rect">
            <a:avLst/>
          </a:prstGeom>
          <a:solidFill>
            <a:srgbClr val="7C86D6">
              <a:alpha val="34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289304" y="5746090"/>
            <a:ext cx="118872" cy="307238"/>
          </a:xfrm>
          <a:prstGeom prst="rect">
            <a:avLst/>
          </a:prstGeom>
          <a:solidFill>
            <a:srgbClr val="7C86D6">
              <a:alpha val="34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522476" y="5413248"/>
            <a:ext cx="118872" cy="640080"/>
          </a:xfrm>
          <a:prstGeom prst="rect">
            <a:avLst/>
          </a:prstGeom>
          <a:solidFill>
            <a:srgbClr val="7C86D6">
              <a:alpha val="70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755648" y="5603443"/>
            <a:ext cx="118872" cy="449885"/>
          </a:xfrm>
          <a:prstGeom prst="rect">
            <a:avLst/>
          </a:prstGeom>
          <a:solidFill>
            <a:srgbClr val="7C86D6">
              <a:alpha val="34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988820" y="5793638"/>
            <a:ext cx="118872" cy="259690"/>
          </a:xfrm>
          <a:prstGeom prst="rect">
            <a:avLst/>
          </a:prstGeom>
          <a:solidFill>
            <a:srgbClr val="7C86D6">
              <a:alpha val="34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221992" y="5460797"/>
            <a:ext cx="118872" cy="592531"/>
          </a:xfrm>
          <a:prstGeom prst="rect">
            <a:avLst/>
          </a:prstGeom>
          <a:solidFill>
            <a:srgbClr val="7C86D6">
              <a:alpha val="70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455164" y="5650992"/>
            <a:ext cx="118872" cy="402336"/>
          </a:xfrm>
          <a:prstGeom prst="rect">
            <a:avLst/>
          </a:prstGeom>
          <a:solidFill>
            <a:srgbClr val="7C86D6">
              <a:alpha val="34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688336" y="5841187"/>
            <a:ext cx="118872" cy="212141"/>
          </a:xfrm>
          <a:prstGeom prst="rect">
            <a:avLst/>
          </a:prstGeom>
          <a:solidFill>
            <a:srgbClr val="7C86D6">
              <a:alpha val="34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921508" y="5508346"/>
            <a:ext cx="118872" cy="544982"/>
          </a:xfrm>
          <a:prstGeom prst="rect">
            <a:avLst/>
          </a:prstGeom>
          <a:solidFill>
            <a:srgbClr val="7C86D6">
              <a:alpha val="70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154680" y="5698541"/>
            <a:ext cx="118872" cy="354787"/>
          </a:xfrm>
          <a:prstGeom prst="rect">
            <a:avLst/>
          </a:prstGeom>
          <a:solidFill>
            <a:srgbClr val="7C86D6">
              <a:alpha val="34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87852" y="5888736"/>
            <a:ext cx="118872" cy="164592"/>
          </a:xfrm>
          <a:prstGeom prst="rect">
            <a:avLst/>
          </a:prstGeom>
          <a:solidFill>
            <a:srgbClr val="7C86D6">
              <a:alpha val="34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21024" y="5555894"/>
            <a:ext cx="118872" cy="497434"/>
          </a:xfrm>
          <a:prstGeom prst="rect">
            <a:avLst/>
          </a:prstGeom>
          <a:solidFill>
            <a:srgbClr val="7C86D6">
              <a:alpha val="70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854196" y="5746090"/>
            <a:ext cx="118872" cy="307238"/>
          </a:xfrm>
          <a:prstGeom prst="rect">
            <a:avLst/>
          </a:prstGeom>
          <a:solidFill>
            <a:srgbClr val="7C86D6">
              <a:alpha val="34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087368" y="5413248"/>
            <a:ext cx="118872" cy="640080"/>
          </a:xfrm>
          <a:prstGeom prst="rect">
            <a:avLst/>
          </a:prstGeom>
          <a:solidFill>
            <a:srgbClr val="7C86D6">
              <a:alpha val="34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320540" y="5603443"/>
            <a:ext cx="118872" cy="449885"/>
          </a:xfrm>
          <a:prstGeom prst="rect">
            <a:avLst/>
          </a:prstGeom>
          <a:solidFill>
            <a:srgbClr val="7C86D6">
              <a:alpha val="70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553712" y="5793638"/>
            <a:ext cx="118872" cy="259690"/>
          </a:xfrm>
          <a:prstGeom prst="rect">
            <a:avLst/>
          </a:prstGeom>
          <a:solidFill>
            <a:srgbClr val="7C86D6">
              <a:alpha val="34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786884" y="5460797"/>
            <a:ext cx="118872" cy="592531"/>
          </a:xfrm>
          <a:prstGeom prst="rect">
            <a:avLst/>
          </a:prstGeom>
          <a:solidFill>
            <a:srgbClr val="7C86D6">
              <a:alpha val="34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020056" y="5650992"/>
            <a:ext cx="118872" cy="402336"/>
          </a:xfrm>
          <a:prstGeom prst="rect">
            <a:avLst/>
          </a:prstGeom>
          <a:solidFill>
            <a:srgbClr val="7C86D6">
              <a:alpha val="70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253228" y="5841187"/>
            <a:ext cx="118872" cy="212141"/>
          </a:xfrm>
          <a:prstGeom prst="rect">
            <a:avLst/>
          </a:prstGeom>
          <a:solidFill>
            <a:srgbClr val="7C86D6">
              <a:alpha val="34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486400" y="5508346"/>
            <a:ext cx="118872" cy="544982"/>
          </a:xfrm>
          <a:prstGeom prst="rect">
            <a:avLst/>
          </a:prstGeom>
          <a:solidFill>
            <a:srgbClr val="7C86D6">
              <a:alpha val="34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719572" y="5698541"/>
            <a:ext cx="118872" cy="354787"/>
          </a:xfrm>
          <a:prstGeom prst="rect">
            <a:avLst/>
          </a:prstGeom>
          <a:solidFill>
            <a:srgbClr val="7C86D6">
              <a:alpha val="70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952744" y="5888736"/>
            <a:ext cx="118872" cy="164592"/>
          </a:xfrm>
          <a:prstGeom prst="rect">
            <a:avLst/>
          </a:prstGeom>
          <a:solidFill>
            <a:srgbClr val="7C86D6">
              <a:alpha val="34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185916" y="5555894"/>
            <a:ext cx="118872" cy="497434"/>
          </a:xfrm>
          <a:prstGeom prst="rect">
            <a:avLst/>
          </a:prstGeom>
          <a:solidFill>
            <a:srgbClr val="7C86D6">
              <a:alpha val="34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419088" y="5746090"/>
            <a:ext cx="118872" cy="307238"/>
          </a:xfrm>
          <a:prstGeom prst="rect">
            <a:avLst/>
          </a:prstGeom>
          <a:solidFill>
            <a:srgbClr val="7C86D6">
              <a:alpha val="70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652260" y="5413248"/>
            <a:ext cx="118872" cy="640080"/>
          </a:xfrm>
          <a:prstGeom prst="rect">
            <a:avLst/>
          </a:prstGeom>
          <a:solidFill>
            <a:srgbClr val="7C86D6">
              <a:alpha val="34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885432" y="5603443"/>
            <a:ext cx="118872" cy="449885"/>
          </a:xfrm>
          <a:prstGeom prst="rect">
            <a:avLst/>
          </a:prstGeom>
          <a:solidFill>
            <a:srgbClr val="7C86D6">
              <a:alpha val="34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7118604" y="5793638"/>
            <a:ext cx="118872" cy="259690"/>
          </a:xfrm>
          <a:prstGeom prst="rect">
            <a:avLst/>
          </a:prstGeom>
          <a:solidFill>
            <a:srgbClr val="7C86D6">
              <a:alpha val="70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7351776" y="5460797"/>
            <a:ext cx="118872" cy="592531"/>
          </a:xfrm>
          <a:prstGeom prst="rect">
            <a:avLst/>
          </a:prstGeom>
          <a:solidFill>
            <a:srgbClr val="7C86D6">
              <a:alpha val="34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7584948" y="5650992"/>
            <a:ext cx="118872" cy="402336"/>
          </a:xfrm>
          <a:prstGeom prst="rect">
            <a:avLst/>
          </a:prstGeom>
          <a:solidFill>
            <a:srgbClr val="7C86D6">
              <a:alpha val="34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7818120" y="5841187"/>
            <a:ext cx="118872" cy="212141"/>
          </a:xfrm>
          <a:prstGeom prst="rect">
            <a:avLst/>
          </a:prstGeom>
          <a:solidFill>
            <a:srgbClr val="7C86D6">
              <a:alpha val="70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8051292" y="5508346"/>
            <a:ext cx="118872" cy="544982"/>
          </a:xfrm>
          <a:prstGeom prst="rect">
            <a:avLst/>
          </a:prstGeom>
          <a:solidFill>
            <a:srgbClr val="7C86D6">
              <a:alpha val="34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8284464" y="5698541"/>
            <a:ext cx="118872" cy="354787"/>
          </a:xfrm>
          <a:prstGeom prst="rect">
            <a:avLst/>
          </a:prstGeom>
          <a:solidFill>
            <a:srgbClr val="7C86D6">
              <a:alpha val="34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8517636" y="5888736"/>
            <a:ext cx="118872" cy="164592"/>
          </a:xfrm>
          <a:prstGeom prst="rect">
            <a:avLst/>
          </a:prstGeom>
          <a:solidFill>
            <a:srgbClr val="7C86D6">
              <a:alpha val="70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8750808" y="5555894"/>
            <a:ext cx="118872" cy="497434"/>
          </a:xfrm>
          <a:prstGeom prst="rect">
            <a:avLst/>
          </a:prstGeom>
          <a:solidFill>
            <a:srgbClr val="7C86D6">
              <a:alpha val="34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983980" y="5746090"/>
            <a:ext cx="118872" cy="307238"/>
          </a:xfrm>
          <a:prstGeom prst="rect">
            <a:avLst/>
          </a:prstGeom>
          <a:solidFill>
            <a:srgbClr val="7C86D6">
              <a:alpha val="34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9217152" y="5413248"/>
            <a:ext cx="118872" cy="640080"/>
          </a:xfrm>
          <a:prstGeom prst="rect">
            <a:avLst/>
          </a:prstGeom>
          <a:solidFill>
            <a:srgbClr val="7C86D6">
              <a:alpha val="70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9450324" y="5603443"/>
            <a:ext cx="118872" cy="449885"/>
          </a:xfrm>
          <a:prstGeom prst="rect">
            <a:avLst/>
          </a:prstGeom>
          <a:solidFill>
            <a:srgbClr val="7C86D6">
              <a:alpha val="34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683496" y="5793638"/>
            <a:ext cx="118872" cy="259690"/>
          </a:xfrm>
          <a:prstGeom prst="rect">
            <a:avLst/>
          </a:prstGeom>
          <a:solidFill>
            <a:srgbClr val="7C86D6">
              <a:alpha val="34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916668" y="5460797"/>
            <a:ext cx="118872" cy="592531"/>
          </a:xfrm>
          <a:prstGeom prst="rect">
            <a:avLst/>
          </a:prstGeom>
          <a:solidFill>
            <a:srgbClr val="7C86D6">
              <a:alpha val="70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0149840" y="5650992"/>
            <a:ext cx="118872" cy="402336"/>
          </a:xfrm>
          <a:prstGeom prst="rect">
            <a:avLst/>
          </a:prstGeom>
          <a:solidFill>
            <a:srgbClr val="7C86D6">
              <a:alpha val="34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0383012" y="5841187"/>
            <a:ext cx="118872" cy="212141"/>
          </a:xfrm>
          <a:prstGeom prst="rect">
            <a:avLst/>
          </a:prstGeom>
          <a:solidFill>
            <a:srgbClr val="7C86D6">
              <a:alpha val="34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616184" y="5508346"/>
            <a:ext cx="118872" cy="544982"/>
          </a:xfrm>
          <a:prstGeom prst="rect">
            <a:avLst/>
          </a:prstGeom>
          <a:solidFill>
            <a:srgbClr val="7C86D6">
              <a:alpha val="70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849356" y="5698541"/>
            <a:ext cx="118872" cy="354787"/>
          </a:xfrm>
          <a:prstGeom prst="rect">
            <a:avLst/>
          </a:prstGeom>
          <a:solidFill>
            <a:srgbClr val="7C86D6">
              <a:alpha val="34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1082528" y="5888736"/>
            <a:ext cx="118872" cy="164592"/>
          </a:xfrm>
          <a:prstGeom prst="rect">
            <a:avLst/>
          </a:prstGeom>
          <a:solidFill>
            <a:srgbClr val="7C86D6">
              <a:alpha val="34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1315700" y="5555894"/>
            <a:ext cx="118872" cy="497434"/>
          </a:xfrm>
          <a:prstGeom prst="rect">
            <a:avLst/>
          </a:prstGeom>
          <a:solidFill>
            <a:srgbClr val="7C86D6">
              <a:alpha val="70000"/>
            </a:srgbClr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822960" y="1097280"/>
            <a:ext cx="7315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spc="200" kern="0" dirty="0">
                <a:solidFill>
                  <a:srgbClr val="7C86D6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EVの通信 やさしい入門  全5回</a:t>
            </a:r>
            <a:endParaRPr lang="en-US" sz="1250" dirty="0"/>
          </a:p>
        </p:txBody>
      </p:sp>
      <p:sp>
        <p:nvSpPr>
          <p:cNvPr id="49" name="Shape 47"/>
          <p:cNvSpPr/>
          <p:nvPr/>
        </p:nvSpPr>
        <p:spPr>
          <a:xfrm>
            <a:off x="822960" y="1627632"/>
            <a:ext cx="713232" cy="713232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822960" y="1627632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3000" dirty="0"/>
          </a:p>
        </p:txBody>
      </p:sp>
      <p:sp>
        <p:nvSpPr>
          <p:cNvPr id="51" name="Text 49"/>
          <p:cNvSpPr/>
          <p:nvPr/>
        </p:nvSpPr>
        <p:spPr>
          <a:xfrm>
            <a:off x="1700784" y="1627632"/>
            <a:ext cx="27432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FB4B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 4 回</a:t>
            </a:r>
            <a:endParaRPr lang="en-US" sz="1700" dirty="0"/>
          </a:p>
        </p:txBody>
      </p:sp>
      <p:sp>
        <p:nvSpPr>
          <p:cNvPr id="52" name="Text 50"/>
          <p:cNvSpPr/>
          <p:nvPr/>
        </p:nvSpPr>
        <p:spPr>
          <a:xfrm>
            <a:off x="822960" y="2615184"/>
            <a:ext cx="10607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6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通信チップと、そのまわりの回路</a:t>
            </a:r>
            <a:endParaRPr lang="en-US" sz="3600" dirty="0"/>
          </a:p>
        </p:txBody>
      </p:sp>
      <p:sp>
        <p:nvSpPr>
          <p:cNvPr id="53" name="Text 51"/>
          <p:cNvSpPr/>
          <p:nvPr/>
        </p:nvSpPr>
        <p:spPr>
          <a:xfrm>
            <a:off x="822960" y="3767328"/>
            <a:ext cx="10241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C86D6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PLC-IC の中身と、部品ひとつずつの役割</a:t>
            </a:r>
            <a:endParaRPr lang="en-US" sz="1700" dirty="0"/>
          </a:p>
        </p:txBody>
      </p:sp>
      <p:sp>
        <p:nvSpPr>
          <p:cNvPr id="54" name="Text 52"/>
          <p:cNvSpPr/>
          <p:nvPr/>
        </p:nvSpPr>
        <p:spPr>
          <a:xfrm>
            <a:off x="822960" y="4370832"/>
            <a:ext cx="10241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7E96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所要 30分 ／ 予備知識は要りません。専門用語はその場で説明します。</a:t>
            </a:r>
            <a:endParaRPr lang="en-US" sz="1250" dirty="0"/>
          </a:p>
        </p:txBody>
      </p:sp>
      <p:sp>
        <p:nvSpPr>
          <p:cNvPr id="56" name="Text 53"/>
          <p:cNvSpPr/>
          <p:nvPr/>
        </p:nvSpPr>
        <p:spPr>
          <a:xfrm>
            <a:off x="54864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748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第4回　通信チップと、そのまわりの回路</a:t>
            </a:r>
            <a:endParaRPr lang="en-US" sz="900" dirty="0"/>
          </a:p>
        </p:txBody>
      </p:sp>
      <p:sp>
        <p:nvSpPr>
          <p:cNvPr id="57" name="Text 54"/>
          <p:cNvSpPr/>
          <p:nvPr/>
        </p:nvSpPr>
        <p:spPr>
          <a:xfrm>
            <a:off x="10362895" y="6382512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748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 / 14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457200" cy="457200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07008" y="292608"/>
            <a:ext cx="10436047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減衰の数字は「健康診断」に使える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07008" y="932688"/>
            <a:ext cx="10436047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SLAC のときに測っている数字が、そのまま部品の状態を教えてくれます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481328"/>
            <a:ext cx="11094415" cy="1225296"/>
          </a:xfrm>
          <a:prstGeom prst="roundRect">
            <a:avLst>
              <a:gd name="adj" fmla="val 5224"/>
            </a:avLst>
          </a:prstGeom>
          <a:solidFill>
            <a:srgbClr val="EAECF9"/>
          </a:solidFill>
          <a:ln w="12700">
            <a:solidFill>
              <a:srgbClr val="EAECF9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4672" y="164592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64FA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たとえると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804672" y="1975104"/>
            <a:ext cx="10582351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毎年の健康診断と同じで、大事なのは「基準値」より「いつもと違うかどうか」。同じ車種、同じ充電器で、いつもと違う数字が出ていたら、どこかがおかしい、というサインです。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48640" y="2907792"/>
            <a:ext cx="3515258" cy="2048256"/>
          </a:xfrm>
          <a:prstGeom prst="round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04672" y="3127248"/>
            <a:ext cx="300319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数字が大きくなった（弱まりすぎ）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804672" y="3657600"/>
            <a:ext cx="300319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コネクタの接触が悪い。はんだ付けにひびが入っている。ケーブルが傷んでいる。こういった原因が疑えます。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338218" y="2907792"/>
            <a:ext cx="3515258" cy="2048256"/>
          </a:xfrm>
          <a:prstGeom prst="round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94250" y="3127248"/>
            <a:ext cx="300319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数字が小さくなった（弱まらなすぎ）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4594250" y="3657600"/>
            <a:ext cx="300319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部品の値が違っている。設計どおりに実装されていない。隣の充電器と間違える危険が高まります。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8127797" y="2907792"/>
            <a:ext cx="3515258" cy="2048256"/>
          </a:xfrm>
          <a:prstGeom prst="roundRect">
            <a:avLst>
              <a:gd name="adj" fmla="val 3125"/>
            </a:avLst>
          </a:prstGeom>
          <a:solidFill>
            <a:srgbClr val="EAECF9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383829" y="3127248"/>
            <a:ext cx="300319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b="1" dirty="0">
                <a:solidFill>
                  <a:srgbClr val="464FA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ログに残しておくと、とても助かる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8383829" y="3657600"/>
            <a:ext cx="300319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この数字を記録に残す作りにしておくと、市場で不具合が出たときの原因調べが劇的に速くなります。最初から設計に入れておくべきものです。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548640" y="5138928"/>
            <a:ext cx="11094415" cy="731520"/>
          </a:xfrm>
          <a:prstGeom prst="roundRect">
            <a:avLst>
              <a:gd name="adj" fmla="val 8750"/>
            </a:avLst>
          </a:prstGeom>
          <a:solidFill>
            <a:srgbClr val="12313D"/>
          </a:solidFill>
          <a:ln w="12700">
            <a:solidFill>
              <a:srgbClr val="12313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77824" y="5138928"/>
            <a:ext cx="10436047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C86D6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「通信がつながらない」というトラブルの原因は、プログラムよりも、こうしたハードウェア側にあることが多いのです。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54864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第4回　通信チップと、そのまわりの回路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0362895" y="6382512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10 / 14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231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457200" cy="457200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07008" y="292608"/>
            <a:ext cx="10436047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今日のポイントを、1枚の絵にすると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07008" y="932688"/>
            <a:ext cx="10436047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FA7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外側の部品 → チップ → 外のコンピュータ、という流れです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920240"/>
            <a:ext cx="1371600" cy="1737360"/>
          </a:xfrm>
          <a:prstGeom prst="roundRect">
            <a:avLst>
              <a:gd name="adj" fmla="val 5333"/>
            </a:avLst>
          </a:prstGeom>
          <a:solidFill>
            <a:srgbClr val="1B4657"/>
          </a:solidFill>
          <a:ln w="12700">
            <a:solidFill>
              <a:srgbClr val="2B5B6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76656" y="1920240"/>
            <a:ext cx="1115568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CP 線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1965960" y="2788920"/>
            <a:ext cx="182880" cy="0"/>
          </a:xfrm>
          <a:prstGeom prst="line">
            <a:avLst/>
          </a:prstGeom>
          <a:noFill/>
          <a:ln w="19050">
            <a:solidFill>
              <a:srgbClr val="7C86D6"/>
            </a:solidFill>
            <a:prstDash val="solid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2194560" y="1920240"/>
            <a:ext cx="3108960" cy="1737360"/>
          </a:xfrm>
          <a:prstGeom prst="roundRect">
            <a:avLst>
              <a:gd name="adj" fmla="val 4211"/>
            </a:avLst>
          </a:prstGeom>
          <a:solidFill>
            <a:srgbClr val="1B4657"/>
          </a:solidFill>
          <a:ln w="12700">
            <a:solidFill>
              <a:srgbClr val="2B5B6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322576" y="1920240"/>
            <a:ext cx="2852928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外側の部品</a:t>
            </a:r>
            <a:endParaRPr lang="en-US" sz="1350" dirty="0"/>
          </a:p>
          <a:p>
            <a:pPr algn="ctr" indent="0" marL="0">
              <a:lnSpc>
                <a:spcPts val="22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（直流止め・変圧器・ふるい・守り）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5349240" y="2788920"/>
            <a:ext cx="182880" cy="0"/>
          </a:xfrm>
          <a:prstGeom prst="line">
            <a:avLst/>
          </a:prstGeom>
          <a:noFill/>
          <a:ln w="19050">
            <a:solidFill>
              <a:srgbClr val="7C86D6"/>
            </a:solidFill>
            <a:prstDash val="solid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5669280" y="1920240"/>
            <a:ext cx="2743200" cy="1737360"/>
          </a:xfrm>
          <a:prstGeom prst="roundRect">
            <a:avLst>
              <a:gd name="adj" fmla="val 4211"/>
            </a:avLst>
          </a:prstGeom>
          <a:solidFill>
            <a:srgbClr val="7C86D6"/>
          </a:solidFill>
          <a:ln w="19050">
            <a:solidFill>
              <a:srgbClr val="7C86D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797296" y="1920240"/>
            <a:ext cx="2487168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PLC-IC</a:t>
            </a:r>
            <a:endParaRPr lang="en-US" sz="1600" dirty="0"/>
          </a:p>
          <a:p>
            <a:pPr algn="ctr" indent="0" marL="0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（5つの役割）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8458200" y="2788920"/>
            <a:ext cx="182880" cy="0"/>
          </a:xfrm>
          <a:prstGeom prst="line">
            <a:avLst/>
          </a:prstGeom>
          <a:noFill/>
          <a:ln w="19050">
            <a:solidFill>
              <a:srgbClr val="7C86D6"/>
            </a:solidFill>
            <a:prstDash val="solid"/>
            <a:tailEnd type="triangle"/>
          </a:ln>
        </p:spPr>
      </p:sp>
      <p:sp>
        <p:nvSpPr>
          <p:cNvPr id="15" name="Shape 13"/>
          <p:cNvSpPr/>
          <p:nvPr/>
        </p:nvSpPr>
        <p:spPr>
          <a:xfrm>
            <a:off x="8778240" y="1920240"/>
            <a:ext cx="2862072" cy="1737360"/>
          </a:xfrm>
          <a:prstGeom prst="roundRect">
            <a:avLst>
              <a:gd name="adj" fmla="val 4211"/>
            </a:avLst>
          </a:prstGeom>
          <a:solidFill>
            <a:srgbClr val="1B4657"/>
          </a:solidFill>
          <a:ln w="12700">
            <a:solidFill>
              <a:srgbClr val="2B5B6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906256" y="1920240"/>
            <a:ext cx="26060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外のコンピュータ</a:t>
            </a:r>
            <a:endParaRPr lang="en-US" sz="1350" dirty="0"/>
          </a:p>
          <a:p>
            <a:pPr algn="ctr" indent="0" marL="0">
              <a:lnSpc>
                <a:spcPts val="22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（マイコン）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548640" y="3767328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FA7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混ざった信号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2194560" y="3767328"/>
            <a:ext cx="3108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FA7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整えて、守って、選り分ける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669280" y="3767328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FA7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波 → 数字 → 意味へ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8778240" y="3767328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FA7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ここから先はソフトの仕事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48640" y="4480560"/>
            <a:ext cx="1109441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この図の左半分、つまり外側の部品とチップまでが、今日の内容です。いちばん右の「外のコンピュータ」から先、そこで動くプログラムの話が、次回のテーマになります。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48640" y="5358384"/>
            <a:ext cx="1109441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E96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ちなみに、車の側と充電器の側で、この構成はほぼ同じです。どちらにも同じようなチップと部品が入っています。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54864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748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第4回　通信チップと、そのまわりの回路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0362895" y="6382512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748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11 / 14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457200" cy="457200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07008" y="292608"/>
            <a:ext cx="10436047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今日の言葉、ひとことで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07008" y="932688"/>
            <a:ext cx="10436047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この回で出てきた言葉を、ひとことで言うと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517904"/>
            <a:ext cx="3515258" cy="1783080"/>
          </a:xfrm>
          <a:prstGeom prst="roundRect">
            <a:avLst>
              <a:gd name="adj" fmla="val 3590"/>
            </a:avLst>
          </a:prstGeom>
          <a:solidFill>
            <a:srgbClr val="EEF3F5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" y="1700784"/>
            <a:ext cx="303977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64FA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PLC-IC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86384" y="2103120"/>
            <a:ext cx="3039770" cy="9966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電力線通信の仕事だけをする小さなチップ。8mm 角ほど。役割はパソコンの LAN カードとほぼ同じ。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338218" y="1517904"/>
            <a:ext cx="3515258" cy="1783080"/>
          </a:xfrm>
          <a:prstGeom prst="roundRect">
            <a:avLst>
              <a:gd name="adj" fmla="val 3590"/>
            </a:avLst>
          </a:prstGeom>
          <a:solidFill>
            <a:srgbClr val="EEF3F5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5962" y="1700784"/>
            <a:ext cx="303977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64FA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AFE（入口の担当）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5962" y="2103120"/>
            <a:ext cx="3039770" cy="9966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線から来た波を数字に、数字を波に変換する部分。アナログとデジタルの境目にあたる。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8127797" y="1517904"/>
            <a:ext cx="3515258" cy="1783080"/>
          </a:xfrm>
          <a:prstGeom prst="roundRect">
            <a:avLst>
              <a:gd name="adj" fmla="val 3590"/>
            </a:avLst>
          </a:prstGeom>
          <a:solidFill>
            <a:srgbClr val="EEF3F5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365541" y="1700784"/>
            <a:ext cx="303977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64FA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変圧器（トランス）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8365541" y="2103120"/>
            <a:ext cx="3039770" cy="9966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信号の大きさを整える部品。EV では「強める」のではなく「強めない」ために入っている。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548640" y="3538728"/>
            <a:ext cx="3515258" cy="1783080"/>
          </a:xfrm>
          <a:prstGeom prst="roundRect">
            <a:avLst>
              <a:gd name="adj" fmla="val 3590"/>
            </a:avLst>
          </a:prstGeom>
          <a:solidFill>
            <a:srgbClr val="EEF3F5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86384" y="3721608"/>
            <a:ext cx="303977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64FA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ふるい（フィルタ）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86384" y="4123944"/>
            <a:ext cx="3039770" cy="9966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必要な速さの信号だけを通す部品。点滅の合図と、車内のノイズをここで落とす。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4338218" y="3538728"/>
            <a:ext cx="3515258" cy="1783080"/>
          </a:xfrm>
          <a:prstGeom prst="roundRect">
            <a:avLst>
              <a:gd name="adj" fmla="val 3590"/>
            </a:avLst>
          </a:prstGeom>
          <a:solidFill>
            <a:srgbClr val="EEF3F5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5962" y="3721608"/>
            <a:ext cx="303977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64FA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守りの部品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575962" y="4123944"/>
            <a:ext cx="3039770" cy="9966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静電気や大きな電圧からチップを守る部品と、ノイズを外に漏らさないための部品。法律上の要件でもある。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8127797" y="3538728"/>
            <a:ext cx="3515258" cy="1783080"/>
          </a:xfrm>
          <a:prstGeom prst="roundRect">
            <a:avLst>
              <a:gd name="adj" fmla="val 3590"/>
            </a:avLst>
          </a:prstGeom>
          <a:solidFill>
            <a:srgbClr val="EEF3F5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365541" y="3721608"/>
            <a:ext cx="303977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64FA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車載グレード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365541" y="4123944"/>
            <a:ext cx="3039770" cy="9966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「車で使ってよい」と認定された等級。動作温度の範囲や、故障しにくさの基準が決められている。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54864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第4回　通信チップと、そのまわりの回路</a:t>
            </a:r>
            <a:endParaRPr lang="en-US" sz="900" dirty="0"/>
          </a:p>
        </p:txBody>
      </p:sp>
      <p:sp>
        <p:nvSpPr>
          <p:cNvPr id="26" name="Text 23"/>
          <p:cNvSpPr/>
          <p:nvPr/>
        </p:nvSpPr>
        <p:spPr>
          <a:xfrm>
            <a:off x="10362895" y="6382512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12 / 14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231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457200" cy="457200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07008" y="292608"/>
            <a:ext cx="10436047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今日のまとめ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07008" y="932688"/>
            <a:ext cx="10436047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FA7B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持ち帰ってほしいのは、この3つだけです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554480"/>
            <a:ext cx="6858000" cy="1316736"/>
          </a:xfrm>
          <a:prstGeom prst="roundRect">
            <a:avLst>
              <a:gd name="adj" fmla="val 4861"/>
            </a:avLst>
          </a:prstGeom>
          <a:solidFill>
            <a:srgbClr val="1B4657"/>
          </a:solidFill>
          <a:ln w="12700">
            <a:solidFill>
              <a:srgbClr val="2B5B6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22960" y="1810512"/>
            <a:ext cx="420624" cy="420624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181051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389888" y="1773936"/>
            <a:ext cx="5760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PLC-IC は「LAN カード」に近い部品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389888" y="2139696"/>
            <a:ext cx="5760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AFC3C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8mm 角ほどの小さなチップ。中は入口・翻訳・交通整理・事務・窓口の5つの役割に分かれている。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548640" y="2980944"/>
            <a:ext cx="6858000" cy="1316736"/>
          </a:xfrm>
          <a:prstGeom prst="roundRect">
            <a:avLst>
              <a:gd name="adj" fmla="val 4861"/>
            </a:avLst>
          </a:prstGeom>
          <a:solidFill>
            <a:srgbClr val="1B4657"/>
          </a:solidFill>
          <a:ln w="12700">
            <a:solidFill>
              <a:srgbClr val="2B5B6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822960" y="3236976"/>
            <a:ext cx="420624" cy="420624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2960" y="323697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389888" y="3200400"/>
            <a:ext cx="5760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選ぶ基準は、速さより「長く買えるか」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389888" y="3566160"/>
            <a:ext cx="5760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AFC3C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車は10年以上作り続けるため、供給の約束、二番手の有無、試験の実績が最優先される。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48640" y="4407408"/>
            <a:ext cx="6858000" cy="1316736"/>
          </a:xfrm>
          <a:prstGeom prst="roundRect">
            <a:avLst>
              <a:gd name="adj" fmla="val 4861"/>
            </a:avLst>
          </a:prstGeom>
          <a:solidFill>
            <a:srgbClr val="1B4657"/>
          </a:solidFill>
          <a:ln w="12700">
            <a:solidFill>
              <a:srgbClr val="2B5B6E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22960" y="4663440"/>
            <a:ext cx="420624" cy="420624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22960" y="466344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389888" y="4626864"/>
            <a:ext cx="5760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EV では、信号をあえて弱くする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389888" y="4992624"/>
            <a:ext cx="5760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AFC3C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ケーブルが短いので、そのままだと強すぎる。強すぎると隣の充電器と間違える危険が出るため。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7772400" y="1554480"/>
            <a:ext cx="3870655" cy="3310128"/>
          </a:xfrm>
          <a:prstGeom prst="roundRect">
            <a:avLst>
              <a:gd name="adj" fmla="val 1934"/>
            </a:avLst>
          </a:prstGeom>
          <a:solidFill>
            <a:srgbClr val="1B4657"/>
          </a:solidFill>
          <a:ln w="15875">
            <a:solidFill>
              <a:srgbClr val="7C86D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028432" y="1737360"/>
            <a:ext cx="3358591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C86D6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次回 ─ 第5回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8028432" y="2066544"/>
            <a:ext cx="3358591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ソフトの作り・現場の落とし穴・これから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8028432" y="2852928"/>
            <a:ext cx="3358591" cy="18836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AFC3C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最終回です。プログラムを書く側から見るとどうなっているのか、現場で実際によく起きるトラブル、そして充電以外での使われ方と、これからの動き。</a:t>
            </a:r>
            <a:endParaRPr lang="en-US" sz="1150" dirty="0"/>
          </a:p>
          <a:p>
            <a:pPr indent="0" marL="0">
              <a:lnSpc>
                <a:spcPts val="1800"/>
              </a:lnSpc>
              <a:buNone/>
            </a:pPr>
            <a:endParaRPr lang="en-US" sz="115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AFC3C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5回ぶんの総まとめもします。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7772400" y="5138928"/>
            <a:ext cx="387065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E96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質問はいつでも、その場で聞いてください。</a:t>
            </a:r>
            <a:endParaRPr lang="en-US" sz="1200" dirty="0"/>
          </a:p>
        </p:txBody>
      </p:sp>
      <p:sp>
        <p:nvSpPr>
          <p:cNvPr id="27" name="Text 24"/>
          <p:cNvSpPr/>
          <p:nvPr/>
        </p:nvSpPr>
        <p:spPr>
          <a:xfrm>
            <a:off x="54864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748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第4回　通信チップと、そのまわりの回路</a:t>
            </a:r>
            <a:endParaRPr lang="en-US" sz="900" dirty="0"/>
          </a:p>
        </p:txBody>
      </p:sp>
      <p:sp>
        <p:nvSpPr>
          <p:cNvPr id="28" name="Text 25"/>
          <p:cNvSpPr/>
          <p:nvPr/>
        </p:nvSpPr>
        <p:spPr>
          <a:xfrm>
            <a:off x="10362895" y="6382512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748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13 / 14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457200" cy="457200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07008" y="292608"/>
            <a:ext cx="10436047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この資料について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07008" y="932688"/>
            <a:ext cx="10436047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自由に使ってください。授業・社内勉強会・セミナーでの利用を歓迎します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517904"/>
            <a:ext cx="5486400" cy="4297680"/>
          </a:xfrm>
          <a:prstGeom prst="roundRect">
            <a:avLst>
              <a:gd name="adj" fmla="val 1489"/>
            </a:avLst>
          </a:prstGeom>
          <a:solidFill>
            <a:srgbClr val="EAECF9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59536" y="1737360"/>
            <a:ext cx="4864608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464FA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CC BY 4.0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859536" y="2359152"/>
            <a:ext cx="4864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クリエイティブ・コモンズ 表示 4.0 国際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877824" y="2834640"/>
            <a:ext cx="256032" cy="256032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77824" y="2834640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✓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261872" y="2798064"/>
            <a:ext cx="4462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そのまま使えます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1261872" y="3072384"/>
            <a:ext cx="4462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学校の授業、社内の勉強会、セミナー。営利・非営利を問いません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877824" y="3493008"/>
            <a:ext cx="256032" cy="256032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77824" y="3493008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✓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261872" y="3456432"/>
            <a:ext cx="4462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変えても構いません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1261872" y="3730752"/>
            <a:ext cx="4462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一部だけ抜き出す、順番を変える、直す、翻訳する。すべて自由です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877824" y="4151376"/>
            <a:ext cx="256032" cy="256032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77824" y="4151376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✓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261872" y="4114800"/>
            <a:ext cx="4462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配り直せます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1261872" y="4389120"/>
            <a:ext cx="4462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そのまま、あるいは変えたものを、誰にでも再配布できます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859536" y="4828032"/>
            <a:ext cx="4864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64FA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ひとつだけお願い ─ 出典を書いてください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859536" y="5138928"/>
            <a:ext cx="4864608" cy="566928"/>
          </a:xfrm>
          <a:prstGeom prst="roundRect">
            <a:avLst>
              <a:gd name="adj" fmla="val 11290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005840" y="5138928"/>
            <a:ext cx="4572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『EVの通信 やさしい入門（全5回）』 ／ Mr.hoge ／ CC BY 4.0</a:t>
            </a: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https://ev-plc-materials.pages.dev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6309360" y="1517904"/>
            <a:ext cx="5330952" cy="969264"/>
          </a:xfrm>
          <a:prstGeom prst="roundRect">
            <a:avLst>
              <a:gd name="adj" fmla="val 6604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547104" y="1627632"/>
            <a:ext cx="48554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規格の内容は変わります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6547104" y="1920240"/>
            <a:ext cx="4855464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数値や手順は規格の改訂で変わることがあります。実際の開発では、必ず最新の規格書で確認してください。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6309360" y="2578608"/>
            <a:ext cx="5330952" cy="969264"/>
          </a:xfrm>
          <a:prstGeom prst="roundRect">
            <a:avLst>
              <a:gd name="adj" fmla="val 6604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547104" y="2688336"/>
            <a:ext cx="48554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特定の組織の見解ではありません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6547104" y="2980944"/>
            <a:ext cx="4855464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この資料は学習用にまとめたものです。いかなる企業・団体の公式見解も代表しません。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6309360" y="3639312"/>
            <a:ext cx="5330952" cy="969264"/>
          </a:xfrm>
          <a:prstGeom prst="roundRect">
            <a:avLst>
              <a:gd name="adj" fmla="val 6604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547104" y="3749040"/>
            <a:ext cx="48554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製品名・会社名について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6547104" y="4041648"/>
            <a:ext cx="4855464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各社の商標です。説明のために挙げているだけで、推奨や提携を示すものではありません。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6309360" y="4700016"/>
            <a:ext cx="5330952" cy="969264"/>
          </a:xfrm>
          <a:prstGeom prst="roundRect">
            <a:avLst>
              <a:gd name="adj" fmla="val 6604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547104" y="4809744"/>
            <a:ext cx="48554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誤りを見つけたら</a:t>
            </a:r>
            <a:endParaRPr lang="en-US" sz="1250" dirty="0"/>
          </a:p>
        </p:txBody>
      </p:sp>
      <p:sp>
        <p:nvSpPr>
          <p:cNvPr id="35" name="Text 33"/>
          <p:cNvSpPr/>
          <p:nvPr/>
        </p:nvSpPr>
        <p:spPr>
          <a:xfrm>
            <a:off x="6547104" y="5102352"/>
            <a:ext cx="4855464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教えていただけると助かります。直した版を公開します。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6309360" y="5779008"/>
            <a:ext cx="5330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2026年8月版 v1.0　／　第4回　通信チップと、そのまわりの回路</a:t>
            </a:r>
            <a:endParaRPr lang="en-US" sz="1050" dirty="0"/>
          </a:p>
        </p:txBody>
      </p:sp>
      <p:sp>
        <p:nvSpPr>
          <p:cNvPr id="38" name="Text 35"/>
          <p:cNvSpPr/>
          <p:nvPr/>
        </p:nvSpPr>
        <p:spPr>
          <a:xfrm>
            <a:off x="54864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第4回　通信チップと、そのまわりの回路</a:t>
            </a:r>
            <a:endParaRPr lang="en-US" sz="900" dirty="0"/>
          </a:p>
        </p:txBody>
      </p:sp>
      <p:sp>
        <p:nvSpPr>
          <p:cNvPr id="39" name="Text 36"/>
          <p:cNvSpPr/>
          <p:nvPr/>
        </p:nvSpPr>
        <p:spPr>
          <a:xfrm>
            <a:off x="10362895" y="6382512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14 / 14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457200" cy="457200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07008" y="292608"/>
            <a:ext cx="10436047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この講座の全体図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07008" y="932688"/>
            <a:ext cx="10436047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全5回で、EVの充電通信をひととおり分かるようにします。今日は「第4回」です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517904"/>
            <a:ext cx="11094415" cy="841248"/>
          </a:xfrm>
          <a:prstGeom prst="roundRect">
            <a:avLst>
              <a:gd name="adj" fmla="val 7609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22960" y="1728216"/>
            <a:ext cx="420624" cy="420624"/>
          </a:xfrm>
          <a:prstGeom prst="ellipse">
            <a:avLst/>
          </a:prstGeom>
          <a:solidFill>
            <a:srgbClr val="EEF3F5"/>
          </a:solidFill>
          <a:ln w="12700">
            <a:solidFill>
              <a:srgbClr val="EEF3F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172821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408176" y="1645920"/>
            <a:ext cx="5852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EVの充電で、車と充電器は何を話しているのか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1408176" y="1956816"/>
            <a:ext cx="5852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なぜ「線に信号を重ねる」ことになったのか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0515600" y="1773936"/>
            <a:ext cx="868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済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548640" y="2432304"/>
            <a:ext cx="11094415" cy="841248"/>
          </a:xfrm>
          <a:prstGeom prst="roundRect">
            <a:avLst>
              <a:gd name="adj" fmla="val 7609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22960" y="2642616"/>
            <a:ext cx="420624" cy="420624"/>
          </a:xfrm>
          <a:prstGeom prst="ellipse">
            <a:avLst/>
          </a:prstGeom>
          <a:solidFill>
            <a:srgbClr val="EEF3F5"/>
          </a:solidFill>
          <a:ln w="12700">
            <a:solidFill>
              <a:srgbClr val="EEF3F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2960" y="264261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408176" y="2560320"/>
            <a:ext cx="5852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1本の線に、2つの信号が乗るしくみ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1408176" y="2871216"/>
            <a:ext cx="5852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周波数のはなしと HomePlug Green PHY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0515600" y="2688336"/>
            <a:ext cx="868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済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548640" y="3346704"/>
            <a:ext cx="11094415" cy="841248"/>
          </a:xfrm>
          <a:prstGeom prst="roundRect">
            <a:avLst>
              <a:gd name="adj" fmla="val 7609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22960" y="3557016"/>
            <a:ext cx="420624" cy="420624"/>
          </a:xfrm>
          <a:prstGeom prst="ellipse">
            <a:avLst/>
          </a:prstGeom>
          <a:solidFill>
            <a:srgbClr val="EEF3F5"/>
          </a:solidFill>
          <a:ln w="12700">
            <a:solidFill>
              <a:srgbClr val="EEF3F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22960" y="355701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408176" y="3474720"/>
            <a:ext cx="5852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車と充電器が「握手」するまで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1408176" y="3785616"/>
            <a:ext cx="5852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SLAC と、つながったあとの手順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10515600" y="3602736"/>
            <a:ext cx="868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済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548640" y="4261104"/>
            <a:ext cx="11094415" cy="841248"/>
          </a:xfrm>
          <a:prstGeom prst="roundRect">
            <a:avLst>
              <a:gd name="adj" fmla="val 7609"/>
            </a:avLst>
          </a:prstGeom>
          <a:solidFill>
            <a:srgbClr val="EAECF9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22960" y="4471416"/>
            <a:ext cx="420624" cy="420624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22960" y="447141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1408176" y="4389120"/>
            <a:ext cx="5852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通信チップと、そのまわりの回路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1408176" y="4700016"/>
            <a:ext cx="5852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PLC-IC の中身と、部品ひとつずつの役割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10515600" y="4517136"/>
            <a:ext cx="868680" cy="329184"/>
          </a:xfrm>
          <a:prstGeom prst="roundRect">
            <a:avLst>
              <a:gd name="adj" fmla="val 27778"/>
            </a:avLst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515600" y="4517136"/>
            <a:ext cx="868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今 回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48640" y="5175504"/>
            <a:ext cx="11094415" cy="841248"/>
          </a:xfrm>
          <a:prstGeom prst="roundRect">
            <a:avLst>
              <a:gd name="adj" fmla="val 7609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822960" y="5385816"/>
            <a:ext cx="420624" cy="420624"/>
          </a:xfrm>
          <a:prstGeom prst="ellipse">
            <a:avLst/>
          </a:prstGeom>
          <a:solidFill>
            <a:srgbClr val="EEF3F5"/>
          </a:solidFill>
          <a:ln w="12700">
            <a:solidFill>
              <a:srgbClr val="EEF3F5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22960" y="538581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1408176" y="5303520"/>
            <a:ext cx="5852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ソフトの作り・現場の落とし穴・これから</a:t>
            </a:r>
            <a:endParaRPr lang="en-US" sz="1350" dirty="0"/>
          </a:p>
        </p:txBody>
      </p:sp>
      <p:sp>
        <p:nvSpPr>
          <p:cNvPr id="35" name="Text 33"/>
          <p:cNvSpPr/>
          <p:nvPr/>
        </p:nvSpPr>
        <p:spPr>
          <a:xfrm>
            <a:off x="1408176" y="5614416"/>
            <a:ext cx="5852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実装、トラブル、そして次の規格</a:t>
            </a:r>
            <a:endParaRPr lang="en-US" sz="1100" dirty="0"/>
          </a:p>
        </p:txBody>
      </p:sp>
      <p:sp>
        <p:nvSpPr>
          <p:cNvPr id="37" name="Text 34"/>
          <p:cNvSpPr/>
          <p:nvPr/>
        </p:nvSpPr>
        <p:spPr>
          <a:xfrm>
            <a:off x="54864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第4回　通信チップと、そのまわりの回路</a:t>
            </a:r>
            <a:endParaRPr lang="en-US" sz="900" dirty="0"/>
          </a:p>
        </p:txBody>
      </p:sp>
      <p:sp>
        <p:nvSpPr>
          <p:cNvPr id="38" name="Text 35"/>
          <p:cNvSpPr/>
          <p:nvPr/>
        </p:nvSpPr>
        <p:spPr>
          <a:xfrm>
            <a:off x="10362895" y="6382512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 / 14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457200" cy="457200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07008" y="292608"/>
            <a:ext cx="10436047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今日のゴール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07008" y="932688"/>
            <a:ext cx="10436047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前回のおさらいから始めます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517904"/>
            <a:ext cx="4206240" cy="4297680"/>
          </a:xfrm>
          <a:prstGeom prst="roundRect">
            <a:avLst>
              <a:gd name="adj" fmla="val 1522"/>
            </a:avLst>
          </a:prstGeom>
          <a:solidFill>
            <a:srgbClr val="EEF3F5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4672" y="1700784"/>
            <a:ext cx="369417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前回のおさらい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822960" y="2176272"/>
            <a:ext cx="237744" cy="237744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2176272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✓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170432" y="2139696"/>
            <a:ext cx="331012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並んだ充電器から相手を選ぶ手続きが SLAC。信号の強さで決める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22960" y="3090672"/>
            <a:ext cx="237744" cy="237744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2960" y="3090672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✓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170432" y="3054096"/>
            <a:ext cx="331012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つながった後は、Wi-Fi と同じ普通のインターネット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822960" y="4005072"/>
            <a:ext cx="237744" cy="237744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" y="4005072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✓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170432" y="3968496"/>
            <a:ext cx="331012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挿してすぐ流れないのは、安全確認と電圧合わせに時間がかかるから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5120640" y="1517904"/>
            <a:ext cx="652241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今日ここまで分かれば OK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5120640" y="1938528"/>
            <a:ext cx="6522415" cy="1243584"/>
          </a:xfrm>
          <a:prstGeom prst="roundRect">
            <a:avLst>
              <a:gd name="adj" fmla="val 5147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394960" y="2194560"/>
            <a:ext cx="420624" cy="420624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394960" y="21945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5961888" y="2157984"/>
            <a:ext cx="542513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464FA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PLC-IC が何をする部品か言える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5961888" y="2487168"/>
            <a:ext cx="542513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「LAN カードのようなもの」という位置づけと、中の5つの役割が分かる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5120640" y="3291840"/>
            <a:ext cx="6522415" cy="1243584"/>
          </a:xfrm>
          <a:prstGeom prst="roundRect">
            <a:avLst>
              <a:gd name="adj" fmla="val 5147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394960" y="3547872"/>
            <a:ext cx="420624" cy="420624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394960" y="354787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5961888" y="3511296"/>
            <a:ext cx="542513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464FA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実際の製品の名前を知る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5961888" y="3840480"/>
            <a:ext cx="542513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世の中で実際に使われているチップと、その選び方の観点を知る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5120640" y="4645152"/>
            <a:ext cx="6522415" cy="1243584"/>
          </a:xfrm>
          <a:prstGeom prst="roundRect">
            <a:avLst>
              <a:gd name="adj" fmla="val 5147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394960" y="4901184"/>
            <a:ext cx="420624" cy="420624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394960" y="490118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5961888" y="4864608"/>
            <a:ext cx="542513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464FA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まわりの部品の役目が分かる</a:t>
            </a:r>
            <a:endParaRPr lang="en-US" sz="1350" dirty="0"/>
          </a:p>
        </p:txBody>
      </p:sp>
      <p:sp>
        <p:nvSpPr>
          <p:cNvPr id="32" name="Text 30"/>
          <p:cNvSpPr/>
          <p:nvPr/>
        </p:nvSpPr>
        <p:spPr>
          <a:xfrm>
            <a:off x="5961888" y="5193792"/>
            <a:ext cx="542513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チップの外側にある小さな部品が、それぞれ何のために付いているのか説明できる</a:t>
            </a:r>
            <a:endParaRPr lang="en-US" sz="1150" dirty="0"/>
          </a:p>
        </p:txBody>
      </p:sp>
      <p:sp>
        <p:nvSpPr>
          <p:cNvPr id="34" name="Text 31"/>
          <p:cNvSpPr/>
          <p:nvPr/>
        </p:nvSpPr>
        <p:spPr>
          <a:xfrm>
            <a:off x="54864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第4回　通信チップと、そのまわりの回路</a:t>
            </a:r>
            <a:endParaRPr lang="en-US" sz="900" dirty="0"/>
          </a:p>
        </p:txBody>
      </p:sp>
      <p:sp>
        <p:nvSpPr>
          <p:cNvPr id="35" name="Text 32"/>
          <p:cNvSpPr/>
          <p:nvPr/>
        </p:nvSpPr>
        <p:spPr>
          <a:xfrm>
            <a:off x="10362895" y="6382512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 / 14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457200" cy="457200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07008" y="292608"/>
            <a:ext cx="10436047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PLC-IC とは、どんな部品か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07008" y="932688"/>
            <a:ext cx="10436047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「電力線通信の仕事だけをする、専用の小さなチップ」です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517904"/>
            <a:ext cx="4754880" cy="4297680"/>
          </a:xfrm>
          <a:prstGeom prst="roundRect">
            <a:avLst>
              <a:gd name="adj" fmla="val 1489"/>
            </a:avLst>
          </a:prstGeom>
          <a:solidFill>
            <a:srgbClr val="12313D"/>
          </a:solidFill>
          <a:ln w="12700">
            <a:solidFill>
              <a:srgbClr val="12313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77824" y="1810512"/>
            <a:ext cx="4114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7C86D6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PLC-IC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877824" y="2670048"/>
            <a:ext cx="4114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FB4B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ピー・エル・シー・アイシー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877824" y="3200400"/>
            <a:ext cx="41148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250" dirty="0">
                <a:solidFill>
                  <a:srgbClr val="AFC3C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IC は「集積回路」の略。たくさんの部品を1つにまとめた、黒くて四角い電子部品のことです。</a:t>
            </a:r>
            <a:endParaRPr lang="en-US" sz="1250" dirty="0"/>
          </a:p>
          <a:p>
            <a:pPr indent="0" marL="0">
              <a:lnSpc>
                <a:spcPts val="2200"/>
              </a:lnSpc>
              <a:buNone/>
            </a:pPr>
            <a:endParaRPr lang="en-US" sz="125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250" dirty="0">
                <a:solidFill>
                  <a:srgbClr val="AFC3C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大きさは 8mm 角ほど。1円玉よりずっと小さい。</a:t>
            </a:r>
            <a:endParaRPr lang="en-US" sz="1250" dirty="0"/>
          </a:p>
          <a:p>
            <a:pPr indent="0" marL="0">
              <a:lnSpc>
                <a:spcPts val="2200"/>
              </a:lnSpc>
              <a:buNone/>
            </a:pPr>
            <a:endParaRPr lang="en-US" sz="125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250" dirty="0">
                <a:solidFill>
                  <a:srgbClr val="AFC3C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これが、車の側と充電器の側の両方に1個ずつ入っています。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669280" y="1517904"/>
            <a:ext cx="5971032" cy="1335024"/>
          </a:xfrm>
          <a:prstGeom prst="roundRect">
            <a:avLst>
              <a:gd name="adj" fmla="val 4795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07024" y="1682496"/>
            <a:ext cx="54955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役割は「LAN カード」とほぼ同じ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5907024" y="2048256"/>
            <a:ext cx="5495544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パソコンに LAN ケーブルを挿す口がありますよね。あれを動かしている部品と、やっていることはほぼ同じです。違うのは、相手が LAN ケーブルではなく、CP 線だという点だけ。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669280" y="2999232"/>
            <a:ext cx="5971032" cy="1335024"/>
          </a:xfrm>
          <a:prstGeom prst="roundRect">
            <a:avLst>
              <a:gd name="adj" fmla="val 4795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907024" y="3163824"/>
            <a:ext cx="54955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だからソフトからは、ただの通信口に見える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5907024" y="3529584"/>
            <a:ext cx="5495544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プログラムを書く人にとっては「ネットワークの口がもう1つ増えた」だけに見えます。EV 特有の面倒な作法は、ほとんどチップの中に隠れています。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669280" y="4480560"/>
            <a:ext cx="5971032" cy="1335024"/>
          </a:xfrm>
          <a:prstGeom prst="roundRect">
            <a:avLst>
              <a:gd name="adj" fmla="val 4795"/>
            </a:avLst>
          </a:prstGeom>
          <a:solidFill>
            <a:srgbClr val="EAECF9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907024" y="4645152"/>
            <a:ext cx="54955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464FA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中身は5つの部署に分かれている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5907024" y="5010912"/>
            <a:ext cx="5495544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1つのチップですが、中は役割ごとに分かれています。次のページで、その5つを見ていきます。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54864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第4回　通信チップと、そのまわりの回路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10362895" y="6382512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 / 14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457200" cy="457200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07008" y="292608"/>
            <a:ext cx="10436047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チップの中は、5つの役割に分かれている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07008" y="932688"/>
            <a:ext cx="10436047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左から右へ、CP 線から届いた信号が処理されていく順に並べました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920240"/>
            <a:ext cx="2043318" cy="2651760"/>
          </a:xfrm>
          <a:prstGeom prst="roundRect">
            <a:avLst>
              <a:gd name="adj" fmla="val 3133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341699" y="2139696"/>
            <a:ext cx="457200" cy="457200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341699" y="21396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94944" y="2706624"/>
            <a:ext cx="175071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入口の担当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694944" y="3035808"/>
            <a:ext cx="175071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（AFE）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731520" y="3383280"/>
            <a:ext cx="1677558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線から来た波を、数字に変換する。逆に、送るときは数字を波に戻す。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619390" y="2368296"/>
            <a:ext cx="164592" cy="0"/>
          </a:xfrm>
          <a:prstGeom prst="line">
            <a:avLst/>
          </a:prstGeom>
          <a:noFill/>
          <a:ln w="19050">
            <a:solidFill>
              <a:srgbClr val="6B8590"/>
            </a:solidFill>
            <a:prstDash val="solid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2811414" y="1920240"/>
            <a:ext cx="2043318" cy="2651760"/>
          </a:xfrm>
          <a:prstGeom prst="roundRect">
            <a:avLst>
              <a:gd name="adj" fmla="val 3133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04473" y="2139696"/>
            <a:ext cx="457200" cy="457200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04473" y="21396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2957718" y="2706624"/>
            <a:ext cx="175071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翻訳の担当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2957718" y="3035808"/>
            <a:ext cx="175071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（PHY）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2994294" y="3383280"/>
            <a:ext cx="1677558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たくさんの周波数に分けて乗せた情報を、組み立て直して意味のあるデータにする。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882164" y="2368296"/>
            <a:ext cx="164592" cy="0"/>
          </a:xfrm>
          <a:prstGeom prst="line">
            <a:avLst/>
          </a:prstGeom>
          <a:noFill/>
          <a:ln w="19050">
            <a:solidFill>
              <a:srgbClr val="6B8590"/>
            </a:solidFill>
            <a:prstDash val="solid"/>
            <a:tailEnd type="triangle"/>
          </a:ln>
        </p:spPr>
      </p:sp>
      <p:sp>
        <p:nvSpPr>
          <p:cNvPr id="20" name="Shape 18"/>
          <p:cNvSpPr/>
          <p:nvPr/>
        </p:nvSpPr>
        <p:spPr>
          <a:xfrm>
            <a:off x="5074188" y="1920240"/>
            <a:ext cx="2043318" cy="2651760"/>
          </a:xfrm>
          <a:prstGeom prst="roundRect">
            <a:avLst>
              <a:gd name="adj" fmla="val 3133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867248" y="2139696"/>
            <a:ext cx="457200" cy="457200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867248" y="21396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5220492" y="2706624"/>
            <a:ext cx="175071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交通整理の担当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5220492" y="3035808"/>
            <a:ext cx="175071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（MAC）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5257068" y="3383280"/>
            <a:ext cx="1677558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誰がいつ話すかを調整する。暗号をかけたり外したりもここ。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7144939" y="2368296"/>
            <a:ext cx="164592" cy="0"/>
          </a:xfrm>
          <a:prstGeom prst="line">
            <a:avLst/>
          </a:prstGeom>
          <a:noFill/>
          <a:ln w="19050">
            <a:solidFill>
              <a:srgbClr val="6B8590"/>
            </a:solidFill>
            <a:prstDash val="solid"/>
            <a:tailEnd type="triangle"/>
          </a:ln>
        </p:spPr>
      </p:sp>
      <p:sp>
        <p:nvSpPr>
          <p:cNvPr id="27" name="Shape 25"/>
          <p:cNvSpPr/>
          <p:nvPr/>
        </p:nvSpPr>
        <p:spPr>
          <a:xfrm>
            <a:off x="7336963" y="1920240"/>
            <a:ext cx="2043318" cy="2651760"/>
          </a:xfrm>
          <a:prstGeom prst="roundRect">
            <a:avLst>
              <a:gd name="adj" fmla="val 3133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130022" y="2139696"/>
            <a:ext cx="457200" cy="457200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130022" y="21396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7483267" y="2706624"/>
            <a:ext cx="175071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事務の担当</a:t>
            </a:r>
            <a:endParaRPr lang="en-US" sz="1350" dirty="0"/>
          </a:p>
        </p:txBody>
      </p:sp>
      <p:sp>
        <p:nvSpPr>
          <p:cNvPr id="31" name="Text 29"/>
          <p:cNvSpPr/>
          <p:nvPr/>
        </p:nvSpPr>
        <p:spPr>
          <a:xfrm>
            <a:off x="7483267" y="3035808"/>
            <a:ext cx="175071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（CPU）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7519843" y="3383280"/>
            <a:ext cx="1677558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決められた手順どおりに処理を進める。SLAC の一部もここが動かしている。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9407713" y="2368296"/>
            <a:ext cx="164592" cy="0"/>
          </a:xfrm>
          <a:prstGeom prst="line">
            <a:avLst/>
          </a:prstGeom>
          <a:noFill/>
          <a:ln w="19050">
            <a:solidFill>
              <a:srgbClr val="6B8590"/>
            </a:solidFill>
            <a:prstDash val="solid"/>
            <a:tailEnd type="triangle"/>
          </a:ln>
        </p:spPr>
      </p:sp>
      <p:sp>
        <p:nvSpPr>
          <p:cNvPr id="34" name="Shape 32"/>
          <p:cNvSpPr/>
          <p:nvPr/>
        </p:nvSpPr>
        <p:spPr>
          <a:xfrm>
            <a:off x="9599737" y="1920240"/>
            <a:ext cx="2043318" cy="2651760"/>
          </a:xfrm>
          <a:prstGeom prst="roundRect">
            <a:avLst>
              <a:gd name="adj" fmla="val 3133"/>
            </a:avLst>
          </a:prstGeom>
          <a:solidFill>
            <a:srgbClr val="EAECF9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392796" y="2139696"/>
            <a:ext cx="457200" cy="457200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10392796" y="21396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9746041" y="2706624"/>
            <a:ext cx="175071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窓口の担当</a:t>
            </a:r>
            <a:endParaRPr lang="en-US" sz="1350" dirty="0"/>
          </a:p>
        </p:txBody>
      </p:sp>
      <p:sp>
        <p:nvSpPr>
          <p:cNvPr id="38" name="Text 36"/>
          <p:cNvSpPr/>
          <p:nvPr/>
        </p:nvSpPr>
        <p:spPr>
          <a:xfrm>
            <a:off x="9746041" y="3035808"/>
            <a:ext cx="175071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（I/F）</a:t>
            </a:r>
            <a:endParaRPr lang="en-US" sz="1050" dirty="0"/>
          </a:p>
        </p:txBody>
      </p:sp>
      <p:sp>
        <p:nvSpPr>
          <p:cNvPr id="39" name="Text 37"/>
          <p:cNvSpPr/>
          <p:nvPr/>
        </p:nvSpPr>
        <p:spPr>
          <a:xfrm>
            <a:off x="9782617" y="3383280"/>
            <a:ext cx="1677558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外側のコンピュータ（マイコン）とデータをやり取りする受け渡し口。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548640" y="1554480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464FA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CP 線から届く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9265615" y="1554480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b="1" dirty="0">
                <a:solidFill>
                  <a:srgbClr val="464FA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外側のコンピュータへ</a:t>
            </a:r>
            <a:endParaRPr lang="en-US" sz="1150" dirty="0"/>
          </a:p>
        </p:txBody>
      </p:sp>
      <p:sp>
        <p:nvSpPr>
          <p:cNvPr id="42" name="Shape 40"/>
          <p:cNvSpPr/>
          <p:nvPr/>
        </p:nvSpPr>
        <p:spPr>
          <a:xfrm>
            <a:off x="548640" y="4681728"/>
            <a:ext cx="11094415" cy="1188720"/>
          </a:xfrm>
          <a:prstGeom prst="roundRect">
            <a:avLst>
              <a:gd name="adj" fmla="val 5385"/>
            </a:avLst>
          </a:prstGeom>
          <a:solidFill>
            <a:srgbClr val="EAECF9"/>
          </a:solidFill>
          <a:ln w="12700">
            <a:solidFill>
              <a:srgbClr val="EAECF9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804672" y="484632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64FA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たとえると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804672" y="5175504"/>
            <a:ext cx="10582351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会社にたとえると ── 受付が荷物を受け取り（AFE）、翻訳係が中身を読み（PHY）、総務が順番を整理し（MAC）、担当者が手順どおり処理し（CPU）、窓口が外に渡す（I/F）。5つの部署が並んでいるイメージです。</a:t>
            </a:r>
            <a:endParaRPr lang="en-US" sz="1250" dirty="0"/>
          </a:p>
        </p:txBody>
      </p:sp>
      <p:sp>
        <p:nvSpPr>
          <p:cNvPr id="46" name="Text 43"/>
          <p:cNvSpPr/>
          <p:nvPr/>
        </p:nvSpPr>
        <p:spPr>
          <a:xfrm>
            <a:off x="54864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第4回　通信チップと、そのまわりの回路</a:t>
            </a:r>
            <a:endParaRPr lang="en-US" sz="900" dirty="0"/>
          </a:p>
        </p:txBody>
      </p:sp>
      <p:sp>
        <p:nvSpPr>
          <p:cNvPr id="47" name="Text 44"/>
          <p:cNvSpPr/>
          <p:nvPr/>
        </p:nvSpPr>
        <p:spPr>
          <a:xfrm>
            <a:off x="10362895" y="6382512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 / 14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457200" cy="457200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07008" y="292608"/>
            <a:ext cx="10436047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実際に使われているチップ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07008" y="932688"/>
            <a:ext cx="10436047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この分野は選択肢が多くありません。ほぼ1社の製品が世界中で使われています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517904"/>
            <a:ext cx="3515258" cy="32004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" y="1719072"/>
            <a:ext cx="303977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長年の定番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786384" y="2048256"/>
            <a:ext cx="303977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QCA7000 / QCA7005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786384" y="2487168"/>
            <a:ext cx="303977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Qualcomm（クアルコム／米国）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786384" y="2926080"/>
            <a:ext cx="303977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世に出ている CCS 対応の車と充電器は、中を開けるとほぼこれが入っています。枯れていて安心な反面、設計は古くなってきました。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4338218" y="1517904"/>
            <a:ext cx="3515258" cy="3200400"/>
          </a:xfrm>
          <a:prstGeom prst="roundRect">
            <a:avLst>
              <a:gd name="adj" fmla="val 2000"/>
            </a:avLst>
          </a:prstGeom>
          <a:solidFill>
            <a:srgbClr val="EAECF9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5962" y="1719072"/>
            <a:ext cx="303977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64FA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その後継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575962" y="2048256"/>
            <a:ext cx="303977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QCA7006AQ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575962" y="2487168"/>
            <a:ext cx="303977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Qualcomm（クアルコム／米国）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4575962" y="2926080"/>
            <a:ext cx="303977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車載向けに作りなおされた新型。−40℃〜105℃ で動き、必要な部品を1つにまとめたので、基板が小さく済みます。新しい設計はこちらへ移行中。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8127797" y="1517904"/>
            <a:ext cx="3515258" cy="32004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365541" y="1719072"/>
            <a:ext cx="303977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有力な二番手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365541" y="2048256"/>
            <a:ext cx="303977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IS32CG5317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365541" y="2487168"/>
            <a:ext cx="303977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Lumissil（ルミシル／米国）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8365541" y="2926080"/>
            <a:ext cx="303977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1チップで完結する車載品。BMW が車載充電器に採用したと公表しています。1社だけに頼らないための、二番手として注目されています。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548640" y="4882896"/>
            <a:ext cx="11094415" cy="987552"/>
          </a:xfrm>
          <a:prstGeom prst="roundRect">
            <a:avLst>
              <a:gd name="adj" fmla="val 6481"/>
            </a:avLst>
          </a:prstGeom>
          <a:solidFill>
            <a:srgbClr val="12313D"/>
          </a:solidFill>
          <a:ln w="12700">
            <a:solidFill>
              <a:srgbClr val="12313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77824" y="4882896"/>
            <a:ext cx="10436047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AFC3C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選択肢が少ないことは、この分野のリスクでもあります。車は10年以上作り続けるので、「その間ずっと部品を買えるか」「別の会社の製品に切り替えられるか」は、性能と同じくらい重く見られます。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48640" y="594360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※ 2026年8月時点の公開情報です。実際の設計では、必ず最新の資料で確認してください。</a:t>
            </a:r>
            <a:endParaRPr lang="en-US" sz="1000" dirty="0"/>
          </a:p>
        </p:txBody>
      </p:sp>
      <p:sp>
        <p:nvSpPr>
          <p:cNvPr id="25" name="Text 22"/>
          <p:cNvSpPr/>
          <p:nvPr/>
        </p:nvSpPr>
        <p:spPr>
          <a:xfrm>
            <a:off x="54864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第4回　通信チップと、そのまわりの回路</a:t>
            </a:r>
            <a:endParaRPr lang="en-US" sz="900" dirty="0"/>
          </a:p>
        </p:txBody>
      </p:sp>
      <p:sp>
        <p:nvSpPr>
          <p:cNvPr id="26" name="Text 23"/>
          <p:cNvSpPr/>
          <p:nvPr/>
        </p:nvSpPr>
        <p:spPr>
          <a:xfrm>
            <a:off x="10362895" y="6382512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6 / 14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457200" cy="457200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07008" y="292608"/>
            <a:ext cx="10436047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チップを選ぶとき、何を見るか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07008" y="932688"/>
            <a:ext cx="10436047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性能の数字より、こちらのほうが重視されます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517904"/>
            <a:ext cx="2043318" cy="3108960"/>
          </a:xfrm>
          <a:prstGeom prst="roundRect">
            <a:avLst>
              <a:gd name="adj" fmla="val 3133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341699" y="1773936"/>
            <a:ext cx="457200" cy="457200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341699" y="17739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13232" y="2359152"/>
            <a:ext cx="171413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300" b="1" dirty="0">
                <a:solidFill>
                  <a:srgbClr val="464FA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暑さ寒さに耐えるか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31520" y="3072384"/>
            <a:ext cx="167755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充電口のそばは、夏は非常に高温になります。「車載向け」として認定された等級と、動作できる温度の範囲を必ず確認します。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2811414" y="1517904"/>
            <a:ext cx="2043318" cy="3108960"/>
          </a:xfrm>
          <a:prstGeom prst="roundRect">
            <a:avLst>
              <a:gd name="adj" fmla="val 3133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604473" y="1773936"/>
            <a:ext cx="457200" cy="457200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604473" y="17739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2976006" y="2359152"/>
            <a:ext cx="171413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300" b="1" dirty="0">
                <a:solidFill>
                  <a:srgbClr val="464FA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10年先も買えるか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2994294" y="3072384"/>
            <a:ext cx="167755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車は同じ型を長く作り続けます。途中で部品が生産終了になると、車が作れなくなります。供給の約束が取れているかが最優先です。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074188" y="1517904"/>
            <a:ext cx="2043318" cy="3108960"/>
          </a:xfrm>
          <a:prstGeom prst="roundRect">
            <a:avLst>
              <a:gd name="adj" fmla="val 3133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867248" y="1773936"/>
            <a:ext cx="457200" cy="457200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867248" y="17739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238780" y="2359152"/>
            <a:ext cx="171413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300" b="1" dirty="0">
                <a:solidFill>
                  <a:srgbClr val="464FA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別の会社の製品に替えられるか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257068" y="3072384"/>
            <a:ext cx="167755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1社に頼りきると、その会社が止まったとき打つ手がありません。似た製品がもう1つあるか、常に気にします。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7336963" y="1517904"/>
            <a:ext cx="2043318" cy="3108960"/>
          </a:xfrm>
          <a:prstGeom prst="roundRect">
            <a:avLst>
              <a:gd name="adj" fmla="val 3133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8130022" y="1773936"/>
            <a:ext cx="457200" cy="457200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130022" y="17739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7501555" y="2359152"/>
            <a:ext cx="171413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300" b="1" dirty="0">
                <a:solidFill>
                  <a:srgbClr val="464FA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試験に合格した実績があるか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7519843" y="3072384"/>
            <a:ext cx="167755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国際規格に沿って動くことを確かめる試験があります。すでに合格した実績のあるチップを選ぶと、開発の手間が大きく減ります。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9599737" y="1517904"/>
            <a:ext cx="2043318" cy="3108960"/>
          </a:xfrm>
          <a:prstGeom prst="roundRect">
            <a:avLst>
              <a:gd name="adj" fmla="val 3133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0392796" y="1773936"/>
            <a:ext cx="457200" cy="457200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0392796" y="17739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9764329" y="2359152"/>
            <a:ext cx="171413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300" b="1" dirty="0">
                <a:solidFill>
                  <a:srgbClr val="464FA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開発しやすいか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9782617" y="3072384"/>
            <a:ext cx="167755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評価用の基板、設定を書き込む道具、プログラムの部品。これらが揃っているかどうかで、開発期間が何倍も変わります。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548640" y="4700016"/>
            <a:ext cx="11094415" cy="1170432"/>
          </a:xfrm>
          <a:prstGeom prst="roundRect">
            <a:avLst>
              <a:gd name="adj" fmla="val 5469"/>
            </a:avLst>
          </a:prstGeom>
          <a:solidFill>
            <a:srgbClr val="EAECF9"/>
          </a:solidFill>
          <a:ln w="12700">
            <a:solidFill>
              <a:srgbClr val="EAECF9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04672" y="4864608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64FA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たとえると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804672" y="5193792"/>
            <a:ext cx="10582351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家電を買うときとは、まるで基準が違います。「速い・安い」より「長く買い続けられる・壊れない・すでに実績がある」。自動車の部品選びは、だいたいこの発想です。</a:t>
            </a:r>
            <a:endParaRPr lang="en-US" sz="1250" dirty="0"/>
          </a:p>
        </p:txBody>
      </p:sp>
      <p:sp>
        <p:nvSpPr>
          <p:cNvPr id="35" name="Text 32"/>
          <p:cNvSpPr/>
          <p:nvPr/>
        </p:nvSpPr>
        <p:spPr>
          <a:xfrm>
            <a:off x="54864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第4回　通信チップと、そのまわりの回路</a:t>
            </a:r>
            <a:endParaRPr lang="en-US" sz="900" dirty="0"/>
          </a:p>
        </p:txBody>
      </p:sp>
      <p:sp>
        <p:nvSpPr>
          <p:cNvPr id="36" name="Text 33"/>
          <p:cNvSpPr/>
          <p:nvPr/>
        </p:nvSpPr>
        <p:spPr>
          <a:xfrm>
            <a:off x="10362895" y="6382512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7 / 14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457200" cy="457200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07008" y="292608"/>
            <a:ext cx="10436047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チップの外側にも、部品が要る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07008" y="932688"/>
            <a:ext cx="10436047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CP 線とチップのあいだに、いくつか部品をはさみます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737360"/>
            <a:ext cx="2057949" cy="1554480"/>
          </a:xfrm>
          <a:prstGeom prst="roundRect">
            <a:avLst>
              <a:gd name="adj" fmla="val 4118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76656" y="1920240"/>
            <a:ext cx="1801917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CP 線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94944" y="2395728"/>
            <a:ext cx="1765341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2つの信号が混ざったまま届く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2624877" y="2514600"/>
            <a:ext cx="164592" cy="0"/>
          </a:xfrm>
          <a:prstGeom prst="line">
            <a:avLst/>
          </a:prstGeom>
          <a:noFill/>
          <a:ln w="19050">
            <a:solidFill>
              <a:srgbClr val="6B8590"/>
            </a:solidFill>
            <a:prstDash val="solid"/>
            <a:tailEnd type="triangle"/>
          </a:ln>
        </p:spPr>
      </p:sp>
      <p:sp>
        <p:nvSpPr>
          <p:cNvPr id="10" name="Shape 8"/>
          <p:cNvSpPr/>
          <p:nvPr/>
        </p:nvSpPr>
        <p:spPr>
          <a:xfrm>
            <a:off x="2807757" y="1737360"/>
            <a:ext cx="2057949" cy="1554480"/>
          </a:xfrm>
          <a:prstGeom prst="roundRect">
            <a:avLst>
              <a:gd name="adj" fmla="val 4118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935773" y="1920240"/>
            <a:ext cx="1801917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直流止め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2954061" y="2395728"/>
            <a:ext cx="1765341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大きく振れる電圧を、チップに入れない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883993" y="2514600"/>
            <a:ext cx="164592" cy="0"/>
          </a:xfrm>
          <a:prstGeom prst="line">
            <a:avLst/>
          </a:prstGeom>
          <a:noFill/>
          <a:ln w="19050">
            <a:solidFill>
              <a:srgbClr val="6B8590"/>
            </a:solidFill>
            <a:prstDash val="solid"/>
            <a:tailEnd type="triangle"/>
          </a:ln>
        </p:spPr>
      </p:sp>
      <p:sp>
        <p:nvSpPr>
          <p:cNvPr id="14" name="Shape 12"/>
          <p:cNvSpPr/>
          <p:nvPr/>
        </p:nvSpPr>
        <p:spPr>
          <a:xfrm>
            <a:off x="5066873" y="1737360"/>
            <a:ext cx="2057949" cy="1554480"/>
          </a:xfrm>
          <a:prstGeom prst="roundRect">
            <a:avLst>
              <a:gd name="adj" fmla="val 4118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194889" y="1920240"/>
            <a:ext cx="1801917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変圧器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5213177" y="2395728"/>
            <a:ext cx="1765341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信号の大きさを、ちょうどよく整える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7143110" y="2514600"/>
            <a:ext cx="164592" cy="0"/>
          </a:xfrm>
          <a:prstGeom prst="line">
            <a:avLst/>
          </a:prstGeom>
          <a:noFill/>
          <a:ln w="19050">
            <a:solidFill>
              <a:srgbClr val="6B8590"/>
            </a:solidFill>
            <a:prstDash val="solid"/>
            <a:tailEnd type="triangle"/>
          </a:ln>
        </p:spPr>
      </p:sp>
      <p:sp>
        <p:nvSpPr>
          <p:cNvPr id="18" name="Shape 16"/>
          <p:cNvSpPr/>
          <p:nvPr/>
        </p:nvSpPr>
        <p:spPr>
          <a:xfrm>
            <a:off x="7325990" y="1737360"/>
            <a:ext cx="2057949" cy="1554480"/>
          </a:xfrm>
          <a:prstGeom prst="roundRect">
            <a:avLst>
              <a:gd name="adj" fmla="val 4118"/>
            </a:avLst>
          </a:prstGeom>
          <a:solidFill>
            <a:srgbClr val="FFFFFF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454006" y="1920240"/>
            <a:ext cx="1801917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ふるい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7472294" y="2395728"/>
            <a:ext cx="1765341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必要な速さの信号だけを通す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9402227" y="2514600"/>
            <a:ext cx="164592" cy="0"/>
          </a:xfrm>
          <a:prstGeom prst="line">
            <a:avLst/>
          </a:prstGeom>
          <a:noFill/>
          <a:ln w="19050">
            <a:solidFill>
              <a:srgbClr val="6B8590"/>
            </a:solidFill>
            <a:prstDash val="solid"/>
            <a:tailEnd type="triangle"/>
          </a:ln>
        </p:spPr>
      </p:sp>
      <p:sp>
        <p:nvSpPr>
          <p:cNvPr id="22" name="Shape 20"/>
          <p:cNvSpPr/>
          <p:nvPr/>
        </p:nvSpPr>
        <p:spPr>
          <a:xfrm>
            <a:off x="9585107" y="1737360"/>
            <a:ext cx="2057949" cy="1554480"/>
          </a:xfrm>
          <a:prstGeom prst="roundRect">
            <a:avLst>
              <a:gd name="adj" fmla="val 4118"/>
            </a:avLst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713123" y="1920240"/>
            <a:ext cx="1801917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チップ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9731411" y="2395728"/>
            <a:ext cx="1765341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ここで、ようやく処理される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548640" y="3493008"/>
            <a:ext cx="1109441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464FA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さらに、この道すじ全体に「守りの部品」が付きます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548640" y="3895344"/>
            <a:ext cx="5410048" cy="1920240"/>
          </a:xfrm>
          <a:prstGeom prst="roundRect">
            <a:avLst>
              <a:gd name="adj" fmla="val 3333"/>
            </a:avLst>
          </a:prstGeom>
          <a:solidFill>
            <a:srgbClr val="EEF3F5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22960" y="4114800"/>
            <a:ext cx="48614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静電気・雷から守る部品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822960" y="4572000"/>
            <a:ext cx="486140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CP 線はコネクタの奥まで露出していて、人が触ることもあります。静電気や、思わぬ大きな電圧が入ってきたときに、チップの代わりに受け止めて逃がす部品です。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6233008" y="3895344"/>
            <a:ext cx="5410048" cy="1920240"/>
          </a:xfrm>
          <a:prstGeom prst="roundRect">
            <a:avLst>
              <a:gd name="adj" fmla="val 3333"/>
            </a:avLst>
          </a:prstGeom>
          <a:solidFill>
            <a:srgbClr val="EEF3F5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507328" y="4114800"/>
            <a:ext cx="48614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ノイズを外に出さない部品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6507328" y="4572000"/>
            <a:ext cx="486140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重ねている信号は、ラジオが使う周波数と近い帯にあります。そのまま垂れ流すと放送に迷惑がかかるので、外に漏れにくくする部品を入れます。これは法律で決まっている要件です。</a:t>
            </a:r>
            <a:endParaRPr lang="en-US" sz="1200" dirty="0"/>
          </a:p>
        </p:txBody>
      </p:sp>
      <p:sp>
        <p:nvSpPr>
          <p:cNvPr id="33" name="Text 30"/>
          <p:cNvSpPr/>
          <p:nvPr/>
        </p:nvSpPr>
        <p:spPr>
          <a:xfrm>
            <a:off x="54864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第4回　通信チップと、そのまわりの回路</a:t>
            </a:r>
            <a:endParaRPr lang="en-US" sz="900" dirty="0"/>
          </a:p>
        </p:txBody>
      </p:sp>
      <p:sp>
        <p:nvSpPr>
          <p:cNvPr id="34" name="Text 31"/>
          <p:cNvSpPr/>
          <p:nvPr/>
        </p:nvSpPr>
        <p:spPr>
          <a:xfrm>
            <a:off x="10362895" y="6382512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8 / 14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457200" cy="457200"/>
          </a:xfrm>
          <a:prstGeom prst="ellipse">
            <a:avLst/>
          </a:prstGeom>
          <a:solidFill>
            <a:srgbClr val="7C86D6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207008" y="292608"/>
            <a:ext cx="10436047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EV では「信号を弱くする」ほうが大事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07008" y="932688"/>
            <a:ext cx="10436047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家庭用の電力線通信とは、真逆の調整をしています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517904"/>
            <a:ext cx="5364328" cy="2743200"/>
          </a:xfrm>
          <a:prstGeom prst="roundRect">
            <a:avLst>
              <a:gd name="adj" fmla="val 2333"/>
            </a:avLst>
          </a:prstGeom>
          <a:solidFill>
            <a:srgbClr val="EEF3F5"/>
          </a:solidFill>
          <a:ln w="12700">
            <a:solidFill>
              <a:srgbClr val="D5E0E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41248" y="1737360"/>
            <a:ext cx="47791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家庭用（コンセント LAN）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41248" y="2212848"/>
            <a:ext cx="477911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家じゅうの配線を、何十メートルも通っていく。</a:t>
            </a:r>
            <a:endParaRPr lang="en-US" sz="1200" dirty="0"/>
          </a:p>
          <a:p>
            <a:pPr indent="0" marL="0">
              <a:lnSpc>
                <a:spcPts val="2000"/>
              </a:lnSpc>
              <a:buNone/>
            </a:pPr>
            <a:endParaRPr lang="en-US" sz="1200" dirty="0"/>
          </a:p>
          <a:p>
            <a:pPr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途中でどんどん弱まるので、送り出すときに強くしておく必要がある。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841248" y="3675888"/>
            <a:ext cx="47791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13D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→ 変圧器で信号を強める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6278728" y="1517904"/>
            <a:ext cx="5364328" cy="2743200"/>
          </a:xfrm>
          <a:prstGeom prst="roundRect">
            <a:avLst>
              <a:gd name="adj" fmla="val 2333"/>
            </a:avLst>
          </a:prstGeom>
          <a:solidFill>
            <a:srgbClr val="EAECF9"/>
          </a:solidFill>
          <a:ln w="12700">
            <a:solidFill>
              <a:srgbClr val="7C86D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71336" y="1737360"/>
            <a:ext cx="47791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464FA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EV の充電ケーブル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571336" y="2212848"/>
            <a:ext cx="477911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長くても数メートル。しかも、ほぼ真っすぐ。</a:t>
            </a:r>
            <a:endParaRPr lang="en-US" sz="1200" dirty="0"/>
          </a:p>
          <a:p>
            <a:pPr indent="0" marL="0">
              <a:lnSpc>
                <a:spcPts val="2000"/>
              </a:lnSpc>
              <a:buNone/>
            </a:pPr>
            <a:endParaRPr lang="en-US" sz="1200" dirty="0"/>
          </a:p>
          <a:p>
            <a:pPr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1F394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ほとんど弱まらないので、そのまま送ると強すぎる。隣の充電器にまではっきり届いてしまう。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571336" y="3675888"/>
            <a:ext cx="47791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464FA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→ 変圧器で強めない（そのまま通す）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548640" y="4443984"/>
            <a:ext cx="11094415" cy="1371600"/>
          </a:xfrm>
          <a:prstGeom prst="roundRect">
            <a:avLst>
              <a:gd name="adj" fmla="val 4667"/>
            </a:avLst>
          </a:prstGeom>
          <a:solidFill>
            <a:srgbClr val="12313D"/>
          </a:solidFill>
          <a:ln w="12700">
            <a:solidFill>
              <a:srgbClr val="12313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77824" y="4626864"/>
            <a:ext cx="1043604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7C86D6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強すぎると、何が困るのか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877824" y="4992624"/>
            <a:ext cx="10436047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AFC3C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前回の SLAC を思い出してください。相手は「信号がいちばん強く届いた1台」で決まります。自分の信号が強すぎると、隣の充電器にも同じくらいはっきり届いてしまい、選び間違える危険が出ます。だから、あえて弱くしておく必要があるのです。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548640" y="638251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第4回　通信チップと、そのまわりの回路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10362895" y="6382512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859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 / 14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第4回 通信チップと、そのまわりの回路</dc:title>
  <dc:subject>EVの通信 やさしい入門（全5回） / CC BY 4.0</dc:subject>
  <dc:creator>Mr.hoge</dc:creator>
  <cp:lastModifiedBy>Mr.hoge</cp:lastModifiedBy>
  <cp:revision>1</cp:revision>
  <dcterms:created xsi:type="dcterms:W3CDTF">2026-08-31T13:38:06Z</dcterms:created>
  <dcterms:modified xsi:type="dcterms:W3CDTF">2026-08-31T13:38:06Z</dcterms:modified>
</cp:coreProperties>
</file>