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第3回です。前回までで、1本の線に信号を重ねられる、というところまで来ました。
今日はその次の疑問です。信号を出せるようになったとして、充電器がずらっと並んでいる場所で、自分の車はどうやって「自分が挿している充電器」を見つけるのか。
実はこれ、なかなか難しい問題で、その解決方法がちょっと面白いんです。それが今日のメインです。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通信が通じるようになってから、実際に電気が流れ出すまでの流れです。9つのステップがあります。
1、あいさつ。2、メニューの確認。3、本人確認と支払い。ここが「挿すだけで課金まで終わる」しくみのところです。
4、条件のすり合わせ。充電器が出せる範囲と、車の電池が受け入れられる範囲をすり合わせます。
そして色を付けた5、6、7。5が安全確認、6が電圧合わせ、7でようやく電気が流れ出します。ここが次のページの話です。
8、調整のくり返し。充電中はずっと「今は何アンペアください」というやり取りを1秒に数回くり返しています。電池が満タンに近づくと、車のほうから少しずつ減らしていきます。
9、終了処理。電流を止めて、安全を確認して、通信を閉じる。
細かい名前は覚えなくて大丈夫です。「こういう順番で進む」という感覚だけ持ち帰ってください。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EVに乗ったことがある方は「挿してから流れ出すまで、けっこう待つな」と感じたことがあると思います。その待ち時間の正体を説明します。
1つめ、安全確認。電気が漏れていないかを確かめる工程です。実際に高い電圧をかけて測ります。物理的な検査なので、どうしても数秒かかります。
2つめ、電圧合わせ。充電器の出力電圧を、車の電池の電圧にぴったり合わせます。電圧が違うまま一気につなぐと、大きな電流が流れて危険なので、そっと近づけていくんです。
3つめ、この2つが終わって、はじめて電気が流れ始めます。
つまり、待ち時間の大半は通信ではなく、安全のための手続きです。
飛行機が滑走路に出てから離陸するまで待たされるのと同じで、点検の手順を飛ばすわけにいかない。
ここは知っておくと役に立ちます。「通信が遅いのでは」と疑われたときに、そこではない、と切り分けられるからです。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最後に、時間の決まりの話です。
左上に代表的なものを3つ書きました。充電器は5%の合図を出したあと、20秒から50秒のあいだ車からの呼びかけを待ちます。会話が始まったあとは、ひとつの手順に対して60秒以内に返事をする。返事がなければ、やり直すか打ち切る。
右側に、なぜこれが大事なのかを書きました。
1つめ、決めておかないと片方がいつまでも待ち続けてしまう。世界共通にしておくことで、どのメーカーの組み合わせでもかみ合うわけです。
2つめが実務では重要で、勝手に短くしてはいけません。「うちの車は速いから」と独自に短くすると、自社の試験機では動くのによその充電器では動かない、という一番やっかいな不具合になります。
3つめ、逆に遅すぎても切られます。車の中の処理が重くて返事が60秒を超えると、会話ごと打ち切られる。
左下にも書きましたが、この手の数字は規格書の版によって変わることがあります。実際の開発では必ず最新の規格書で確認してください。今日は「細かく決められている」という事実だけで十分です。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今日の言葉です。
SLAC。今日いちばんの用語です。並んでいる充電器から自分の相手を決める手続き。
減衰。どれくらい弱まったかの数字。小さいほど近い。
合言葉。2台だけの通信路を作る鍵。
下の段。安全確認と電圧合わせは、待ち時間の正体。
タイムアウトは、何秒以内に返事をするかの決まり。
言葉づかいの合意は、どのバージョンで話すかを決めること。
SLACという言葉だけは、この先も何度も出てきます。覚えておいてください。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今日のまとめです。
1つめ。相手は声の大きさで決める。この手続きがSLAC。1秒もかからず終わっています。
2つめ。つながった後は普通のインターネット。Wi-Fiでホームページを見るのと同じしくみです。
3つめ。待ち時間の正体は安全確認。通信を速くしても縮まりません。
次回からは、話が少し変わります。ここまでは「何が起きているか」の話でしたが、次回は「それを実際にやっている部品」を見ていきます。
手のひらに載る小さなチップ1個と、そのまわりの数個の部品。それぞれ何のためにあるのかを、ひとつずつ見ていきましょう。
今日は以上です。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最後に、この資料の扱いについてです。
クリエイティブ・コモンズの表示ライセンス、CC BY 4.0 で公開しています。
学校の授業でも、会社の勉強会でも、自由に使っていただけます。営利か非営利かも問いません。一部だけ抜き出す、順番を変える、直す、翻訳する。すべて自由です。配り直すのも自由です。
お願いはひとつだけで、出典を書いてください。下の枠の書き方をそのまま使っていただければ大丈夫です。
右側は注意書きです。特に上の2つ。
規格の数値は改訂で変わることがあるので、実際の開発では必ず最新の規格書で確認してください。
それから、この資料はどこかの企業や団体の公式見解ではありません。学習用にまとめたものです。
内容の誤りに気づかれたら、ぜひ教えてください。直した版を公開します。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5回のうちの3回目、ちょうど真ん中です。
ここまでが「信号を出せるようにする」話。今日が「相手を見つけて話し始める」話。次の第4回からは、それを実現している部品の話に移ります。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前回のおさらいです。速さが違うから混ざらない。5%の合図から始まる。方式はGreen PHY。
今日のゴールは3つ。
1つめが今日のメインで、隣の充電器と間違えない理由。ここが面白いところです。
2つめが、その具体的な手順。SLACという名前がついています。
3つめが、つながった後の話。ここは拍子抜けするくらい普通です。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では今日の本題です。まず、何が困るのかを説明します。
高速道路のサービスエリアや、大きな商業施設の駐車場を思い浮かべてください。充電器が何台も並んでいます。
自分の車は、そのうちの1台にケーブルを挿しています。図では2号機ですね。実線でつながっています。
ところが、ケーブルというのは電気の信号を完全には閉じ込められません。少し漏れます。その結果、1号機や3号機の信号も、弱いながら自分の車に届いてしまう。点線がそれです。
しかも困ったことに、届いてしまえば普通に会話できてしまうんです。
右側の2つめを見てください。「3号機です」と名乗ってもらっても解決しません。だって、自分が挿しているのが何号機なのか、車の側は知らないんですから。
人間なら見れば分かるんですが、機械にはその目がない。これが問題です。間違えたら、隣の車の充電を勝手に始めてしまいます。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では、どう解いたか。名前ではなく、声の大きさで決める、という発想です。
上のたとえ話。隣の部屋から聞こえてくる声と、目の前にいる人の声。内容が同じでも、目の前の人のほうが大きく聞こえますよね。
電気の信号も同じで、実際にケーブルでつながっている相手からの信号がいちばん強く届きます。漏れて届いた信号は弱い。この差を使うわけです。
手順は3つ。まず声の大きさを測る。いちばん強かった相手を選ぶ。そして、ふたりだけの合言葉を交わす。
3つめが地味に大事で、選んだ相手と暗号のカギを交換して、その2台だけの閉じた通信路を作ります。こうすると、もう他の充電器は入ってこられません。
この一連の手続きには、SLAC、スラックという名前がついています。今日いちばんの用語です。資料や仕様書でよく見かけますので、「相手を決める手続き」と覚えてください。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では具体的な手順です。全部で6ステップあるので、前半3つと後半3つに分けます。
1つめ。充電器が5%の合図を出す。前回やったあれです。車はこれを見つけて、通信の準備をします。
2つめ。車が「どなたかいますか」と呼びかけます。相手を特定していないので、届いた範囲の充電器がぜんぶ返事をしてきます。ここでは何台返事が来ても構いません。
3つめ。車が測定用の音を10回送ります。この「音」というのは比喩ではなく、英語の資料でも sound と書かれています。中身に意味はなくて、「もしもし、聞こえますか」と同じで、どれくらいの強さで届くかを測るためだけの信号です。
1回だと誤差が出るので、10回と決められています。受け取った充電器は、それぞれ強さを測って記録します。
右下に書いたとおり、ここまではまだ相手を絞っていません。近くの充電器はぜんぶ聞いている状態です。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後半の3つです。
4つめ。各充電器が「これくらいの強さで届きました」と報告してきます。10回ぶんの平均です。
5つめ。車がそれを見比べて、いちばん強かった1台に「あなたが本命です」と宣言します。
6つめ。選ばれた充電器が、暗号のカギとネットワークの名前を車に渡します。ここから先のやり取りは、この2台だけのものになります。
右上を見てください。この6つの手順、ぜんぶ合わせても1秒かかりません。人がケーブルを挿して手を離すまでのあいだに、静かに終わっています。
全体のイメージとしては、暗い部屋で握手する相手を、声の大きさだけで探し当てるようなものです。見つけたら名前を教え合って、会話を始める。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さっき「声の大きさ」と言いましたが、正確には「どれくらい弱まったか」を測っています。これを減衰、げんすいと言います。
左上のたとえ。声を出しながら壁の向こうに行くと、だんだん小さく聞こえますよね。もとの大きさからどれだけ小さくなったかを数字にしたものが減衰です。
だから、数字が小さいほど近い、よく届いている、ということになります。ここが少し直感と逆なので注意してください。
左下が報告される数字のイメージです。2号機だけ数字が小さい。だから2号機が選ばれる。
右側に3つ補足しました。
単位はデシベル、dBです。音の大きさでも使う単位ですね。
2つめが実務では大事で、この数字は部品の不具合を見つけるのにも使えます。いつもと違う値が出ていたら、コネクタの接触やはんだ付けを疑う手がかりになります。
3つめ。弱すぎるとつながらないのは当然ですが、実は強すぎても困ります。隣の充電器にもはっきり届いてしまって、選び間違える危険が出るからです。だから、ちょうどよい強さに調整する部品が必要になる。これは第4回で出てき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SLACが終わって、2台だけの通信路ができました。ここから先はどうなるか。
結論から言うと、拍子抜けするくらい普通です。家のWi-Fiでホームページを見るのと、ほとんど同じことをしています。
1つめ、住所を決める。お互いにその場かぎりの住所を自動で作ります。ルータも設定も要りません。
2つめ、呼びかけて見つける。「充電器さん、どこですか」と聞いて、相手が住所を返す。
3つめ、電話をつなぐ。しっかりした通信路を開きます。
4つめ、暗号をかける。ネットショッピングと同じで、第三者に読まれないようにします。
5つめ、言葉づかいを合わせる。どの規格のバージョンで話すかを最初に決めます。
この5番目が地味に重要で、ここが合わないと会話が成立しません。市場には少し古い規格の充電器と新しい規格の車が混在しているので、実は不具合の定番でもあります。
下に専門用語も書いておきましたが、覚えなくて構いません。「インターネットのしくみをそのまま使っている」ということだけ分かれば十分です。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313D"/>
        </a:solidFill>
      </p:bgPr>
    </p:bg>
    <p:spTree>
      <p:nvGrpSpPr>
        <p:cNvPr id="1" name=""/>
        <p:cNvGrpSpPr/>
        <p:nvPr/>
      </p:nvGrpSpPr>
      <p:grpSpPr>
        <a:xfrm>
          <a:off x="0" y="0"/>
          <a:ext cx="0" cy="0"/>
          <a:chOff x="0" y="0"/>
          <a:chExt cx="0" cy="0"/>
        </a:xfrm>
      </p:grpSpPr>
      <p:sp>
        <p:nvSpPr>
          <p:cNvPr id="2" name="Shape 0"/>
          <p:cNvSpPr/>
          <p:nvPr/>
        </p:nvSpPr>
        <p:spPr>
          <a:xfrm>
            <a:off x="822960" y="5888736"/>
            <a:ext cx="118872" cy="164592"/>
          </a:xfrm>
          <a:prstGeom prst="rect">
            <a:avLst/>
          </a:prstGeom>
          <a:solidFill>
            <a:srgbClr val="E0705A">
              <a:alpha val="70000"/>
            </a:srgbClr>
          </a:solidFill>
          <a:ln w="12700">
            <a:solidFill>
              <a:srgbClr val="E0705A"/>
            </a:solidFill>
            <a:prstDash val="solid"/>
          </a:ln>
        </p:spPr>
      </p:sp>
      <p:sp>
        <p:nvSpPr>
          <p:cNvPr id="3" name="Shape 1"/>
          <p:cNvSpPr/>
          <p:nvPr/>
        </p:nvSpPr>
        <p:spPr>
          <a:xfrm>
            <a:off x="1056132" y="5555894"/>
            <a:ext cx="118872" cy="497434"/>
          </a:xfrm>
          <a:prstGeom prst="rect">
            <a:avLst/>
          </a:prstGeom>
          <a:solidFill>
            <a:srgbClr val="E0705A">
              <a:alpha val="34000"/>
            </a:srgbClr>
          </a:solidFill>
          <a:ln w="12700">
            <a:solidFill>
              <a:srgbClr val="E0705A"/>
            </a:solidFill>
            <a:prstDash val="solid"/>
          </a:ln>
        </p:spPr>
      </p:sp>
      <p:sp>
        <p:nvSpPr>
          <p:cNvPr id="4" name="Shape 2"/>
          <p:cNvSpPr/>
          <p:nvPr/>
        </p:nvSpPr>
        <p:spPr>
          <a:xfrm>
            <a:off x="1289304" y="5746090"/>
            <a:ext cx="118872" cy="307238"/>
          </a:xfrm>
          <a:prstGeom prst="rect">
            <a:avLst/>
          </a:prstGeom>
          <a:solidFill>
            <a:srgbClr val="E0705A">
              <a:alpha val="34000"/>
            </a:srgbClr>
          </a:solidFill>
          <a:ln w="12700">
            <a:solidFill>
              <a:srgbClr val="E0705A"/>
            </a:solidFill>
            <a:prstDash val="solid"/>
          </a:ln>
        </p:spPr>
      </p:sp>
      <p:sp>
        <p:nvSpPr>
          <p:cNvPr id="5" name="Shape 3"/>
          <p:cNvSpPr/>
          <p:nvPr/>
        </p:nvSpPr>
        <p:spPr>
          <a:xfrm>
            <a:off x="1522476" y="5413248"/>
            <a:ext cx="118872" cy="640080"/>
          </a:xfrm>
          <a:prstGeom prst="rect">
            <a:avLst/>
          </a:prstGeom>
          <a:solidFill>
            <a:srgbClr val="E0705A">
              <a:alpha val="70000"/>
            </a:srgbClr>
          </a:solidFill>
          <a:ln w="12700">
            <a:solidFill>
              <a:srgbClr val="E0705A"/>
            </a:solidFill>
            <a:prstDash val="solid"/>
          </a:ln>
        </p:spPr>
      </p:sp>
      <p:sp>
        <p:nvSpPr>
          <p:cNvPr id="6" name="Shape 4"/>
          <p:cNvSpPr/>
          <p:nvPr/>
        </p:nvSpPr>
        <p:spPr>
          <a:xfrm>
            <a:off x="1755648" y="5603443"/>
            <a:ext cx="118872" cy="449885"/>
          </a:xfrm>
          <a:prstGeom prst="rect">
            <a:avLst/>
          </a:prstGeom>
          <a:solidFill>
            <a:srgbClr val="E0705A">
              <a:alpha val="34000"/>
            </a:srgbClr>
          </a:solidFill>
          <a:ln w="12700">
            <a:solidFill>
              <a:srgbClr val="E0705A"/>
            </a:solidFill>
            <a:prstDash val="solid"/>
          </a:ln>
        </p:spPr>
      </p:sp>
      <p:sp>
        <p:nvSpPr>
          <p:cNvPr id="7" name="Shape 5"/>
          <p:cNvSpPr/>
          <p:nvPr/>
        </p:nvSpPr>
        <p:spPr>
          <a:xfrm>
            <a:off x="1988820" y="5793638"/>
            <a:ext cx="118872" cy="259690"/>
          </a:xfrm>
          <a:prstGeom prst="rect">
            <a:avLst/>
          </a:prstGeom>
          <a:solidFill>
            <a:srgbClr val="E0705A">
              <a:alpha val="34000"/>
            </a:srgbClr>
          </a:solidFill>
          <a:ln w="12700">
            <a:solidFill>
              <a:srgbClr val="E0705A"/>
            </a:solidFill>
            <a:prstDash val="solid"/>
          </a:ln>
        </p:spPr>
      </p:sp>
      <p:sp>
        <p:nvSpPr>
          <p:cNvPr id="8" name="Shape 6"/>
          <p:cNvSpPr/>
          <p:nvPr/>
        </p:nvSpPr>
        <p:spPr>
          <a:xfrm>
            <a:off x="2221992" y="5460797"/>
            <a:ext cx="118872" cy="592531"/>
          </a:xfrm>
          <a:prstGeom prst="rect">
            <a:avLst/>
          </a:prstGeom>
          <a:solidFill>
            <a:srgbClr val="E0705A">
              <a:alpha val="70000"/>
            </a:srgbClr>
          </a:solidFill>
          <a:ln w="12700">
            <a:solidFill>
              <a:srgbClr val="E0705A"/>
            </a:solidFill>
            <a:prstDash val="solid"/>
          </a:ln>
        </p:spPr>
      </p:sp>
      <p:sp>
        <p:nvSpPr>
          <p:cNvPr id="9" name="Shape 7"/>
          <p:cNvSpPr/>
          <p:nvPr/>
        </p:nvSpPr>
        <p:spPr>
          <a:xfrm>
            <a:off x="2455164" y="5650992"/>
            <a:ext cx="118872" cy="402336"/>
          </a:xfrm>
          <a:prstGeom prst="rect">
            <a:avLst/>
          </a:prstGeom>
          <a:solidFill>
            <a:srgbClr val="E0705A">
              <a:alpha val="34000"/>
            </a:srgbClr>
          </a:solidFill>
          <a:ln w="12700">
            <a:solidFill>
              <a:srgbClr val="E0705A"/>
            </a:solidFill>
            <a:prstDash val="solid"/>
          </a:ln>
        </p:spPr>
      </p:sp>
      <p:sp>
        <p:nvSpPr>
          <p:cNvPr id="10" name="Shape 8"/>
          <p:cNvSpPr/>
          <p:nvPr/>
        </p:nvSpPr>
        <p:spPr>
          <a:xfrm>
            <a:off x="2688336" y="5841187"/>
            <a:ext cx="118872" cy="212141"/>
          </a:xfrm>
          <a:prstGeom prst="rect">
            <a:avLst/>
          </a:prstGeom>
          <a:solidFill>
            <a:srgbClr val="E0705A">
              <a:alpha val="34000"/>
            </a:srgbClr>
          </a:solidFill>
          <a:ln w="12700">
            <a:solidFill>
              <a:srgbClr val="E0705A"/>
            </a:solidFill>
            <a:prstDash val="solid"/>
          </a:ln>
        </p:spPr>
      </p:sp>
      <p:sp>
        <p:nvSpPr>
          <p:cNvPr id="11" name="Shape 9"/>
          <p:cNvSpPr/>
          <p:nvPr/>
        </p:nvSpPr>
        <p:spPr>
          <a:xfrm>
            <a:off x="2921508" y="5508346"/>
            <a:ext cx="118872" cy="544982"/>
          </a:xfrm>
          <a:prstGeom prst="rect">
            <a:avLst/>
          </a:prstGeom>
          <a:solidFill>
            <a:srgbClr val="E0705A">
              <a:alpha val="70000"/>
            </a:srgbClr>
          </a:solidFill>
          <a:ln w="12700">
            <a:solidFill>
              <a:srgbClr val="E0705A"/>
            </a:solidFill>
            <a:prstDash val="solid"/>
          </a:ln>
        </p:spPr>
      </p:sp>
      <p:sp>
        <p:nvSpPr>
          <p:cNvPr id="12" name="Shape 10"/>
          <p:cNvSpPr/>
          <p:nvPr/>
        </p:nvSpPr>
        <p:spPr>
          <a:xfrm>
            <a:off x="3154680" y="5698541"/>
            <a:ext cx="118872" cy="354787"/>
          </a:xfrm>
          <a:prstGeom prst="rect">
            <a:avLst/>
          </a:prstGeom>
          <a:solidFill>
            <a:srgbClr val="E0705A">
              <a:alpha val="34000"/>
            </a:srgbClr>
          </a:solidFill>
          <a:ln w="12700">
            <a:solidFill>
              <a:srgbClr val="E0705A"/>
            </a:solidFill>
            <a:prstDash val="solid"/>
          </a:ln>
        </p:spPr>
      </p:sp>
      <p:sp>
        <p:nvSpPr>
          <p:cNvPr id="13" name="Shape 11"/>
          <p:cNvSpPr/>
          <p:nvPr/>
        </p:nvSpPr>
        <p:spPr>
          <a:xfrm>
            <a:off x="3387852" y="5888736"/>
            <a:ext cx="118872" cy="164592"/>
          </a:xfrm>
          <a:prstGeom prst="rect">
            <a:avLst/>
          </a:prstGeom>
          <a:solidFill>
            <a:srgbClr val="E0705A">
              <a:alpha val="34000"/>
            </a:srgbClr>
          </a:solidFill>
          <a:ln w="12700">
            <a:solidFill>
              <a:srgbClr val="E0705A"/>
            </a:solidFill>
            <a:prstDash val="solid"/>
          </a:ln>
        </p:spPr>
      </p:sp>
      <p:sp>
        <p:nvSpPr>
          <p:cNvPr id="14" name="Shape 12"/>
          <p:cNvSpPr/>
          <p:nvPr/>
        </p:nvSpPr>
        <p:spPr>
          <a:xfrm>
            <a:off x="3621024" y="5555894"/>
            <a:ext cx="118872" cy="497434"/>
          </a:xfrm>
          <a:prstGeom prst="rect">
            <a:avLst/>
          </a:prstGeom>
          <a:solidFill>
            <a:srgbClr val="E0705A">
              <a:alpha val="70000"/>
            </a:srgbClr>
          </a:solidFill>
          <a:ln w="12700">
            <a:solidFill>
              <a:srgbClr val="E0705A"/>
            </a:solidFill>
            <a:prstDash val="solid"/>
          </a:ln>
        </p:spPr>
      </p:sp>
      <p:sp>
        <p:nvSpPr>
          <p:cNvPr id="15" name="Shape 13"/>
          <p:cNvSpPr/>
          <p:nvPr/>
        </p:nvSpPr>
        <p:spPr>
          <a:xfrm>
            <a:off x="3854196" y="5746090"/>
            <a:ext cx="118872" cy="307238"/>
          </a:xfrm>
          <a:prstGeom prst="rect">
            <a:avLst/>
          </a:prstGeom>
          <a:solidFill>
            <a:srgbClr val="E0705A">
              <a:alpha val="34000"/>
            </a:srgbClr>
          </a:solidFill>
          <a:ln w="12700">
            <a:solidFill>
              <a:srgbClr val="E0705A"/>
            </a:solidFill>
            <a:prstDash val="solid"/>
          </a:ln>
        </p:spPr>
      </p:sp>
      <p:sp>
        <p:nvSpPr>
          <p:cNvPr id="16" name="Shape 14"/>
          <p:cNvSpPr/>
          <p:nvPr/>
        </p:nvSpPr>
        <p:spPr>
          <a:xfrm>
            <a:off x="4087368" y="5413248"/>
            <a:ext cx="118872" cy="640080"/>
          </a:xfrm>
          <a:prstGeom prst="rect">
            <a:avLst/>
          </a:prstGeom>
          <a:solidFill>
            <a:srgbClr val="E0705A">
              <a:alpha val="34000"/>
            </a:srgbClr>
          </a:solidFill>
          <a:ln w="12700">
            <a:solidFill>
              <a:srgbClr val="E0705A"/>
            </a:solidFill>
            <a:prstDash val="solid"/>
          </a:ln>
        </p:spPr>
      </p:sp>
      <p:sp>
        <p:nvSpPr>
          <p:cNvPr id="17" name="Shape 15"/>
          <p:cNvSpPr/>
          <p:nvPr/>
        </p:nvSpPr>
        <p:spPr>
          <a:xfrm>
            <a:off x="4320540" y="5603443"/>
            <a:ext cx="118872" cy="449885"/>
          </a:xfrm>
          <a:prstGeom prst="rect">
            <a:avLst/>
          </a:prstGeom>
          <a:solidFill>
            <a:srgbClr val="E0705A">
              <a:alpha val="70000"/>
            </a:srgbClr>
          </a:solidFill>
          <a:ln w="12700">
            <a:solidFill>
              <a:srgbClr val="E0705A"/>
            </a:solidFill>
            <a:prstDash val="solid"/>
          </a:ln>
        </p:spPr>
      </p:sp>
      <p:sp>
        <p:nvSpPr>
          <p:cNvPr id="18" name="Shape 16"/>
          <p:cNvSpPr/>
          <p:nvPr/>
        </p:nvSpPr>
        <p:spPr>
          <a:xfrm>
            <a:off x="4553712" y="5793638"/>
            <a:ext cx="118872" cy="259690"/>
          </a:xfrm>
          <a:prstGeom prst="rect">
            <a:avLst/>
          </a:prstGeom>
          <a:solidFill>
            <a:srgbClr val="E0705A">
              <a:alpha val="34000"/>
            </a:srgbClr>
          </a:solidFill>
          <a:ln w="12700">
            <a:solidFill>
              <a:srgbClr val="E0705A"/>
            </a:solidFill>
            <a:prstDash val="solid"/>
          </a:ln>
        </p:spPr>
      </p:sp>
      <p:sp>
        <p:nvSpPr>
          <p:cNvPr id="19" name="Shape 17"/>
          <p:cNvSpPr/>
          <p:nvPr/>
        </p:nvSpPr>
        <p:spPr>
          <a:xfrm>
            <a:off x="4786884" y="5460797"/>
            <a:ext cx="118872" cy="592531"/>
          </a:xfrm>
          <a:prstGeom prst="rect">
            <a:avLst/>
          </a:prstGeom>
          <a:solidFill>
            <a:srgbClr val="E0705A">
              <a:alpha val="34000"/>
            </a:srgbClr>
          </a:solidFill>
          <a:ln w="12700">
            <a:solidFill>
              <a:srgbClr val="E0705A"/>
            </a:solidFill>
            <a:prstDash val="solid"/>
          </a:ln>
        </p:spPr>
      </p:sp>
      <p:sp>
        <p:nvSpPr>
          <p:cNvPr id="20" name="Shape 18"/>
          <p:cNvSpPr/>
          <p:nvPr/>
        </p:nvSpPr>
        <p:spPr>
          <a:xfrm>
            <a:off x="5020056" y="5650992"/>
            <a:ext cx="118872" cy="402336"/>
          </a:xfrm>
          <a:prstGeom prst="rect">
            <a:avLst/>
          </a:prstGeom>
          <a:solidFill>
            <a:srgbClr val="E0705A">
              <a:alpha val="70000"/>
            </a:srgbClr>
          </a:solidFill>
          <a:ln w="12700">
            <a:solidFill>
              <a:srgbClr val="E0705A"/>
            </a:solidFill>
            <a:prstDash val="solid"/>
          </a:ln>
        </p:spPr>
      </p:sp>
      <p:sp>
        <p:nvSpPr>
          <p:cNvPr id="21" name="Shape 19"/>
          <p:cNvSpPr/>
          <p:nvPr/>
        </p:nvSpPr>
        <p:spPr>
          <a:xfrm>
            <a:off x="5253228" y="5841187"/>
            <a:ext cx="118872" cy="212141"/>
          </a:xfrm>
          <a:prstGeom prst="rect">
            <a:avLst/>
          </a:prstGeom>
          <a:solidFill>
            <a:srgbClr val="E0705A">
              <a:alpha val="34000"/>
            </a:srgbClr>
          </a:solidFill>
          <a:ln w="12700">
            <a:solidFill>
              <a:srgbClr val="E0705A"/>
            </a:solidFill>
            <a:prstDash val="solid"/>
          </a:ln>
        </p:spPr>
      </p:sp>
      <p:sp>
        <p:nvSpPr>
          <p:cNvPr id="22" name="Shape 20"/>
          <p:cNvSpPr/>
          <p:nvPr/>
        </p:nvSpPr>
        <p:spPr>
          <a:xfrm>
            <a:off x="5486400" y="5508346"/>
            <a:ext cx="118872" cy="544982"/>
          </a:xfrm>
          <a:prstGeom prst="rect">
            <a:avLst/>
          </a:prstGeom>
          <a:solidFill>
            <a:srgbClr val="E0705A">
              <a:alpha val="34000"/>
            </a:srgbClr>
          </a:solidFill>
          <a:ln w="12700">
            <a:solidFill>
              <a:srgbClr val="E0705A"/>
            </a:solidFill>
            <a:prstDash val="solid"/>
          </a:ln>
        </p:spPr>
      </p:sp>
      <p:sp>
        <p:nvSpPr>
          <p:cNvPr id="23" name="Shape 21"/>
          <p:cNvSpPr/>
          <p:nvPr/>
        </p:nvSpPr>
        <p:spPr>
          <a:xfrm>
            <a:off x="5719572" y="5698541"/>
            <a:ext cx="118872" cy="354787"/>
          </a:xfrm>
          <a:prstGeom prst="rect">
            <a:avLst/>
          </a:prstGeom>
          <a:solidFill>
            <a:srgbClr val="E0705A">
              <a:alpha val="70000"/>
            </a:srgbClr>
          </a:solidFill>
          <a:ln w="12700">
            <a:solidFill>
              <a:srgbClr val="E0705A"/>
            </a:solidFill>
            <a:prstDash val="solid"/>
          </a:ln>
        </p:spPr>
      </p:sp>
      <p:sp>
        <p:nvSpPr>
          <p:cNvPr id="24" name="Shape 22"/>
          <p:cNvSpPr/>
          <p:nvPr/>
        </p:nvSpPr>
        <p:spPr>
          <a:xfrm>
            <a:off x="5952744" y="5888736"/>
            <a:ext cx="118872" cy="164592"/>
          </a:xfrm>
          <a:prstGeom prst="rect">
            <a:avLst/>
          </a:prstGeom>
          <a:solidFill>
            <a:srgbClr val="E0705A">
              <a:alpha val="34000"/>
            </a:srgbClr>
          </a:solidFill>
          <a:ln w="12700">
            <a:solidFill>
              <a:srgbClr val="E0705A"/>
            </a:solidFill>
            <a:prstDash val="solid"/>
          </a:ln>
        </p:spPr>
      </p:sp>
      <p:sp>
        <p:nvSpPr>
          <p:cNvPr id="25" name="Shape 23"/>
          <p:cNvSpPr/>
          <p:nvPr/>
        </p:nvSpPr>
        <p:spPr>
          <a:xfrm>
            <a:off x="6185916" y="5555894"/>
            <a:ext cx="118872" cy="497434"/>
          </a:xfrm>
          <a:prstGeom prst="rect">
            <a:avLst/>
          </a:prstGeom>
          <a:solidFill>
            <a:srgbClr val="E0705A">
              <a:alpha val="34000"/>
            </a:srgbClr>
          </a:solidFill>
          <a:ln w="12700">
            <a:solidFill>
              <a:srgbClr val="E0705A"/>
            </a:solidFill>
            <a:prstDash val="solid"/>
          </a:ln>
        </p:spPr>
      </p:sp>
      <p:sp>
        <p:nvSpPr>
          <p:cNvPr id="26" name="Shape 24"/>
          <p:cNvSpPr/>
          <p:nvPr/>
        </p:nvSpPr>
        <p:spPr>
          <a:xfrm>
            <a:off x="6419088" y="5746090"/>
            <a:ext cx="118872" cy="307238"/>
          </a:xfrm>
          <a:prstGeom prst="rect">
            <a:avLst/>
          </a:prstGeom>
          <a:solidFill>
            <a:srgbClr val="E0705A">
              <a:alpha val="70000"/>
            </a:srgbClr>
          </a:solidFill>
          <a:ln w="12700">
            <a:solidFill>
              <a:srgbClr val="E0705A"/>
            </a:solidFill>
            <a:prstDash val="solid"/>
          </a:ln>
        </p:spPr>
      </p:sp>
      <p:sp>
        <p:nvSpPr>
          <p:cNvPr id="27" name="Shape 25"/>
          <p:cNvSpPr/>
          <p:nvPr/>
        </p:nvSpPr>
        <p:spPr>
          <a:xfrm>
            <a:off x="6652260" y="5413248"/>
            <a:ext cx="118872" cy="640080"/>
          </a:xfrm>
          <a:prstGeom prst="rect">
            <a:avLst/>
          </a:prstGeom>
          <a:solidFill>
            <a:srgbClr val="E0705A">
              <a:alpha val="34000"/>
            </a:srgbClr>
          </a:solidFill>
          <a:ln w="12700">
            <a:solidFill>
              <a:srgbClr val="E0705A"/>
            </a:solidFill>
            <a:prstDash val="solid"/>
          </a:ln>
        </p:spPr>
      </p:sp>
      <p:sp>
        <p:nvSpPr>
          <p:cNvPr id="28" name="Shape 26"/>
          <p:cNvSpPr/>
          <p:nvPr/>
        </p:nvSpPr>
        <p:spPr>
          <a:xfrm>
            <a:off x="6885432" y="5603443"/>
            <a:ext cx="118872" cy="449885"/>
          </a:xfrm>
          <a:prstGeom prst="rect">
            <a:avLst/>
          </a:prstGeom>
          <a:solidFill>
            <a:srgbClr val="E0705A">
              <a:alpha val="34000"/>
            </a:srgbClr>
          </a:solidFill>
          <a:ln w="12700">
            <a:solidFill>
              <a:srgbClr val="E0705A"/>
            </a:solidFill>
            <a:prstDash val="solid"/>
          </a:ln>
        </p:spPr>
      </p:sp>
      <p:sp>
        <p:nvSpPr>
          <p:cNvPr id="29" name="Shape 27"/>
          <p:cNvSpPr/>
          <p:nvPr/>
        </p:nvSpPr>
        <p:spPr>
          <a:xfrm>
            <a:off x="7118604" y="5793638"/>
            <a:ext cx="118872" cy="259690"/>
          </a:xfrm>
          <a:prstGeom prst="rect">
            <a:avLst/>
          </a:prstGeom>
          <a:solidFill>
            <a:srgbClr val="E0705A">
              <a:alpha val="70000"/>
            </a:srgbClr>
          </a:solidFill>
          <a:ln w="12700">
            <a:solidFill>
              <a:srgbClr val="E0705A"/>
            </a:solidFill>
            <a:prstDash val="solid"/>
          </a:ln>
        </p:spPr>
      </p:sp>
      <p:sp>
        <p:nvSpPr>
          <p:cNvPr id="30" name="Shape 28"/>
          <p:cNvSpPr/>
          <p:nvPr/>
        </p:nvSpPr>
        <p:spPr>
          <a:xfrm>
            <a:off x="7351776" y="5460797"/>
            <a:ext cx="118872" cy="592531"/>
          </a:xfrm>
          <a:prstGeom prst="rect">
            <a:avLst/>
          </a:prstGeom>
          <a:solidFill>
            <a:srgbClr val="E0705A">
              <a:alpha val="34000"/>
            </a:srgbClr>
          </a:solidFill>
          <a:ln w="12700">
            <a:solidFill>
              <a:srgbClr val="E0705A"/>
            </a:solidFill>
            <a:prstDash val="solid"/>
          </a:ln>
        </p:spPr>
      </p:sp>
      <p:sp>
        <p:nvSpPr>
          <p:cNvPr id="31" name="Shape 29"/>
          <p:cNvSpPr/>
          <p:nvPr/>
        </p:nvSpPr>
        <p:spPr>
          <a:xfrm>
            <a:off x="7584948" y="5650992"/>
            <a:ext cx="118872" cy="402336"/>
          </a:xfrm>
          <a:prstGeom prst="rect">
            <a:avLst/>
          </a:prstGeom>
          <a:solidFill>
            <a:srgbClr val="E0705A">
              <a:alpha val="34000"/>
            </a:srgbClr>
          </a:solidFill>
          <a:ln w="12700">
            <a:solidFill>
              <a:srgbClr val="E0705A"/>
            </a:solidFill>
            <a:prstDash val="solid"/>
          </a:ln>
        </p:spPr>
      </p:sp>
      <p:sp>
        <p:nvSpPr>
          <p:cNvPr id="32" name="Shape 30"/>
          <p:cNvSpPr/>
          <p:nvPr/>
        </p:nvSpPr>
        <p:spPr>
          <a:xfrm>
            <a:off x="7818120" y="5841187"/>
            <a:ext cx="118872" cy="212141"/>
          </a:xfrm>
          <a:prstGeom prst="rect">
            <a:avLst/>
          </a:prstGeom>
          <a:solidFill>
            <a:srgbClr val="E0705A">
              <a:alpha val="70000"/>
            </a:srgbClr>
          </a:solidFill>
          <a:ln w="12700">
            <a:solidFill>
              <a:srgbClr val="E0705A"/>
            </a:solidFill>
            <a:prstDash val="solid"/>
          </a:ln>
        </p:spPr>
      </p:sp>
      <p:sp>
        <p:nvSpPr>
          <p:cNvPr id="33" name="Shape 31"/>
          <p:cNvSpPr/>
          <p:nvPr/>
        </p:nvSpPr>
        <p:spPr>
          <a:xfrm>
            <a:off x="8051292" y="5508346"/>
            <a:ext cx="118872" cy="544982"/>
          </a:xfrm>
          <a:prstGeom prst="rect">
            <a:avLst/>
          </a:prstGeom>
          <a:solidFill>
            <a:srgbClr val="E0705A">
              <a:alpha val="34000"/>
            </a:srgbClr>
          </a:solidFill>
          <a:ln w="12700">
            <a:solidFill>
              <a:srgbClr val="E0705A"/>
            </a:solidFill>
            <a:prstDash val="solid"/>
          </a:ln>
        </p:spPr>
      </p:sp>
      <p:sp>
        <p:nvSpPr>
          <p:cNvPr id="34" name="Shape 32"/>
          <p:cNvSpPr/>
          <p:nvPr/>
        </p:nvSpPr>
        <p:spPr>
          <a:xfrm>
            <a:off x="8284464" y="5698541"/>
            <a:ext cx="118872" cy="354787"/>
          </a:xfrm>
          <a:prstGeom prst="rect">
            <a:avLst/>
          </a:prstGeom>
          <a:solidFill>
            <a:srgbClr val="E0705A">
              <a:alpha val="34000"/>
            </a:srgbClr>
          </a:solidFill>
          <a:ln w="12700">
            <a:solidFill>
              <a:srgbClr val="E0705A"/>
            </a:solidFill>
            <a:prstDash val="solid"/>
          </a:ln>
        </p:spPr>
      </p:sp>
      <p:sp>
        <p:nvSpPr>
          <p:cNvPr id="35" name="Shape 33"/>
          <p:cNvSpPr/>
          <p:nvPr/>
        </p:nvSpPr>
        <p:spPr>
          <a:xfrm>
            <a:off x="8517636" y="5888736"/>
            <a:ext cx="118872" cy="164592"/>
          </a:xfrm>
          <a:prstGeom prst="rect">
            <a:avLst/>
          </a:prstGeom>
          <a:solidFill>
            <a:srgbClr val="E0705A">
              <a:alpha val="70000"/>
            </a:srgbClr>
          </a:solidFill>
          <a:ln w="12700">
            <a:solidFill>
              <a:srgbClr val="E0705A"/>
            </a:solidFill>
            <a:prstDash val="solid"/>
          </a:ln>
        </p:spPr>
      </p:sp>
      <p:sp>
        <p:nvSpPr>
          <p:cNvPr id="36" name="Shape 34"/>
          <p:cNvSpPr/>
          <p:nvPr/>
        </p:nvSpPr>
        <p:spPr>
          <a:xfrm>
            <a:off x="8750808" y="5555894"/>
            <a:ext cx="118872" cy="497434"/>
          </a:xfrm>
          <a:prstGeom prst="rect">
            <a:avLst/>
          </a:prstGeom>
          <a:solidFill>
            <a:srgbClr val="E0705A">
              <a:alpha val="34000"/>
            </a:srgbClr>
          </a:solidFill>
          <a:ln w="12700">
            <a:solidFill>
              <a:srgbClr val="E0705A"/>
            </a:solidFill>
            <a:prstDash val="solid"/>
          </a:ln>
        </p:spPr>
      </p:sp>
      <p:sp>
        <p:nvSpPr>
          <p:cNvPr id="37" name="Shape 35"/>
          <p:cNvSpPr/>
          <p:nvPr/>
        </p:nvSpPr>
        <p:spPr>
          <a:xfrm>
            <a:off x="8983980" y="5746090"/>
            <a:ext cx="118872" cy="307238"/>
          </a:xfrm>
          <a:prstGeom prst="rect">
            <a:avLst/>
          </a:prstGeom>
          <a:solidFill>
            <a:srgbClr val="E0705A">
              <a:alpha val="34000"/>
            </a:srgbClr>
          </a:solidFill>
          <a:ln w="12700">
            <a:solidFill>
              <a:srgbClr val="E0705A"/>
            </a:solidFill>
            <a:prstDash val="solid"/>
          </a:ln>
        </p:spPr>
      </p:sp>
      <p:sp>
        <p:nvSpPr>
          <p:cNvPr id="38" name="Shape 36"/>
          <p:cNvSpPr/>
          <p:nvPr/>
        </p:nvSpPr>
        <p:spPr>
          <a:xfrm>
            <a:off x="9217152" y="5413248"/>
            <a:ext cx="118872" cy="640080"/>
          </a:xfrm>
          <a:prstGeom prst="rect">
            <a:avLst/>
          </a:prstGeom>
          <a:solidFill>
            <a:srgbClr val="E0705A">
              <a:alpha val="70000"/>
            </a:srgbClr>
          </a:solidFill>
          <a:ln w="12700">
            <a:solidFill>
              <a:srgbClr val="E0705A"/>
            </a:solidFill>
            <a:prstDash val="solid"/>
          </a:ln>
        </p:spPr>
      </p:sp>
      <p:sp>
        <p:nvSpPr>
          <p:cNvPr id="39" name="Shape 37"/>
          <p:cNvSpPr/>
          <p:nvPr/>
        </p:nvSpPr>
        <p:spPr>
          <a:xfrm>
            <a:off x="9450324" y="5603443"/>
            <a:ext cx="118872" cy="449885"/>
          </a:xfrm>
          <a:prstGeom prst="rect">
            <a:avLst/>
          </a:prstGeom>
          <a:solidFill>
            <a:srgbClr val="E0705A">
              <a:alpha val="34000"/>
            </a:srgbClr>
          </a:solidFill>
          <a:ln w="12700">
            <a:solidFill>
              <a:srgbClr val="E0705A"/>
            </a:solidFill>
            <a:prstDash val="solid"/>
          </a:ln>
        </p:spPr>
      </p:sp>
      <p:sp>
        <p:nvSpPr>
          <p:cNvPr id="40" name="Shape 38"/>
          <p:cNvSpPr/>
          <p:nvPr/>
        </p:nvSpPr>
        <p:spPr>
          <a:xfrm>
            <a:off x="9683496" y="5793638"/>
            <a:ext cx="118872" cy="259690"/>
          </a:xfrm>
          <a:prstGeom prst="rect">
            <a:avLst/>
          </a:prstGeom>
          <a:solidFill>
            <a:srgbClr val="E0705A">
              <a:alpha val="34000"/>
            </a:srgbClr>
          </a:solidFill>
          <a:ln w="12700">
            <a:solidFill>
              <a:srgbClr val="E0705A"/>
            </a:solidFill>
            <a:prstDash val="solid"/>
          </a:ln>
        </p:spPr>
      </p:sp>
      <p:sp>
        <p:nvSpPr>
          <p:cNvPr id="41" name="Shape 39"/>
          <p:cNvSpPr/>
          <p:nvPr/>
        </p:nvSpPr>
        <p:spPr>
          <a:xfrm>
            <a:off x="9916668" y="5460797"/>
            <a:ext cx="118872" cy="592531"/>
          </a:xfrm>
          <a:prstGeom prst="rect">
            <a:avLst/>
          </a:prstGeom>
          <a:solidFill>
            <a:srgbClr val="E0705A">
              <a:alpha val="70000"/>
            </a:srgbClr>
          </a:solidFill>
          <a:ln w="12700">
            <a:solidFill>
              <a:srgbClr val="E0705A"/>
            </a:solidFill>
            <a:prstDash val="solid"/>
          </a:ln>
        </p:spPr>
      </p:sp>
      <p:sp>
        <p:nvSpPr>
          <p:cNvPr id="42" name="Shape 40"/>
          <p:cNvSpPr/>
          <p:nvPr/>
        </p:nvSpPr>
        <p:spPr>
          <a:xfrm>
            <a:off x="10149840" y="5650992"/>
            <a:ext cx="118872" cy="402336"/>
          </a:xfrm>
          <a:prstGeom prst="rect">
            <a:avLst/>
          </a:prstGeom>
          <a:solidFill>
            <a:srgbClr val="E0705A">
              <a:alpha val="34000"/>
            </a:srgbClr>
          </a:solidFill>
          <a:ln w="12700">
            <a:solidFill>
              <a:srgbClr val="E0705A"/>
            </a:solidFill>
            <a:prstDash val="solid"/>
          </a:ln>
        </p:spPr>
      </p:sp>
      <p:sp>
        <p:nvSpPr>
          <p:cNvPr id="43" name="Shape 41"/>
          <p:cNvSpPr/>
          <p:nvPr/>
        </p:nvSpPr>
        <p:spPr>
          <a:xfrm>
            <a:off x="10383012" y="5841187"/>
            <a:ext cx="118872" cy="212141"/>
          </a:xfrm>
          <a:prstGeom prst="rect">
            <a:avLst/>
          </a:prstGeom>
          <a:solidFill>
            <a:srgbClr val="E0705A">
              <a:alpha val="34000"/>
            </a:srgbClr>
          </a:solidFill>
          <a:ln w="12700">
            <a:solidFill>
              <a:srgbClr val="E0705A"/>
            </a:solidFill>
            <a:prstDash val="solid"/>
          </a:ln>
        </p:spPr>
      </p:sp>
      <p:sp>
        <p:nvSpPr>
          <p:cNvPr id="44" name="Shape 42"/>
          <p:cNvSpPr/>
          <p:nvPr/>
        </p:nvSpPr>
        <p:spPr>
          <a:xfrm>
            <a:off x="10616184" y="5508346"/>
            <a:ext cx="118872" cy="544982"/>
          </a:xfrm>
          <a:prstGeom prst="rect">
            <a:avLst/>
          </a:prstGeom>
          <a:solidFill>
            <a:srgbClr val="E0705A">
              <a:alpha val="70000"/>
            </a:srgbClr>
          </a:solidFill>
          <a:ln w="12700">
            <a:solidFill>
              <a:srgbClr val="E0705A"/>
            </a:solidFill>
            <a:prstDash val="solid"/>
          </a:ln>
        </p:spPr>
      </p:sp>
      <p:sp>
        <p:nvSpPr>
          <p:cNvPr id="45" name="Shape 43"/>
          <p:cNvSpPr/>
          <p:nvPr/>
        </p:nvSpPr>
        <p:spPr>
          <a:xfrm>
            <a:off x="10849356" y="5698541"/>
            <a:ext cx="118872" cy="354787"/>
          </a:xfrm>
          <a:prstGeom prst="rect">
            <a:avLst/>
          </a:prstGeom>
          <a:solidFill>
            <a:srgbClr val="E0705A">
              <a:alpha val="34000"/>
            </a:srgbClr>
          </a:solidFill>
          <a:ln w="12700">
            <a:solidFill>
              <a:srgbClr val="E0705A"/>
            </a:solidFill>
            <a:prstDash val="solid"/>
          </a:ln>
        </p:spPr>
      </p:sp>
      <p:sp>
        <p:nvSpPr>
          <p:cNvPr id="46" name="Shape 44"/>
          <p:cNvSpPr/>
          <p:nvPr/>
        </p:nvSpPr>
        <p:spPr>
          <a:xfrm>
            <a:off x="11082528" y="5888736"/>
            <a:ext cx="118872" cy="164592"/>
          </a:xfrm>
          <a:prstGeom prst="rect">
            <a:avLst/>
          </a:prstGeom>
          <a:solidFill>
            <a:srgbClr val="E0705A">
              <a:alpha val="34000"/>
            </a:srgbClr>
          </a:solidFill>
          <a:ln w="12700">
            <a:solidFill>
              <a:srgbClr val="E0705A"/>
            </a:solidFill>
            <a:prstDash val="solid"/>
          </a:ln>
        </p:spPr>
      </p:sp>
      <p:sp>
        <p:nvSpPr>
          <p:cNvPr id="47" name="Shape 45"/>
          <p:cNvSpPr/>
          <p:nvPr/>
        </p:nvSpPr>
        <p:spPr>
          <a:xfrm>
            <a:off x="11315700" y="5555894"/>
            <a:ext cx="118872" cy="497434"/>
          </a:xfrm>
          <a:prstGeom prst="rect">
            <a:avLst/>
          </a:prstGeom>
          <a:solidFill>
            <a:srgbClr val="E0705A">
              <a:alpha val="70000"/>
            </a:srgbClr>
          </a:solidFill>
          <a:ln w="12700">
            <a:solidFill>
              <a:srgbClr val="E0705A"/>
            </a:solidFill>
            <a:prstDash val="solid"/>
          </a:ln>
        </p:spPr>
      </p:sp>
      <p:sp>
        <p:nvSpPr>
          <p:cNvPr id="48" name="Text 46"/>
          <p:cNvSpPr/>
          <p:nvPr/>
        </p:nvSpPr>
        <p:spPr>
          <a:xfrm>
            <a:off x="822960" y="1097280"/>
            <a:ext cx="7315200" cy="310896"/>
          </a:xfrm>
          <a:prstGeom prst="rect">
            <a:avLst/>
          </a:prstGeom>
          <a:noFill/>
          <a:ln/>
        </p:spPr>
        <p:txBody>
          <a:bodyPr wrap="square" lIns="0" tIns="0" rIns="0" bIns="0" rtlCol="0" anchor="ctr"/>
          <a:lstStyle/>
          <a:p>
            <a:pPr indent="0" marL="0">
              <a:buNone/>
            </a:pPr>
            <a:r>
              <a:rPr lang="en-US" sz="1250" spc="200" kern="0" dirty="0">
                <a:solidFill>
                  <a:srgbClr val="E0705A"/>
                </a:solidFill>
                <a:latin typeface="Meiryo" pitchFamily="34" charset="0"/>
                <a:ea typeface="Meiryo" pitchFamily="34" charset="-122"/>
                <a:cs typeface="Meiryo" pitchFamily="34" charset="-120"/>
              </a:rPr>
              <a:t>EVの通信 やさしい入門  全5回</a:t>
            </a:r>
            <a:endParaRPr lang="en-US" sz="1250" dirty="0"/>
          </a:p>
        </p:txBody>
      </p:sp>
      <p:sp>
        <p:nvSpPr>
          <p:cNvPr id="49" name="Shape 47"/>
          <p:cNvSpPr/>
          <p:nvPr/>
        </p:nvSpPr>
        <p:spPr>
          <a:xfrm>
            <a:off x="822960" y="1627632"/>
            <a:ext cx="713232" cy="713232"/>
          </a:xfrm>
          <a:prstGeom prst="ellipse">
            <a:avLst/>
          </a:prstGeom>
          <a:solidFill>
            <a:srgbClr val="E0705A"/>
          </a:solidFill>
          <a:ln w="12700">
            <a:solidFill>
              <a:srgbClr val="E0705A"/>
            </a:solidFill>
            <a:prstDash val="solid"/>
          </a:ln>
        </p:spPr>
      </p:sp>
      <p:sp>
        <p:nvSpPr>
          <p:cNvPr id="50" name="Text 48"/>
          <p:cNvSpPr/>
          <p:nvPr/>
        </p:nvSpPr>
        <p:spPr>
          <a:xfrm>
            <a:off x="822960" y="1627632"/>
            <a:ext cx="713232" cy="713232"/>
          </a:xfrm>
          <a:prstGeom prst="rect">
            <a:avLst/>
          </a:prstGeom>
          <a:noFill/>
          <a:ln/>
        </p:spPr>
        <p:txBody>
          <a:bodyPr wrap="square" lIns="0" tIns="0" rIns="0" bIns="0" rtlCol="0" anchor="ctr"/>
          <a:lstStyle/>
          <a:p>
            <a:pPr algn="ctr" indent="0" marL="0">
              <a:buNone/>
            </a:pPr>
            <a:r>
              <a:rPr lang="en-US" sz="3000" b="1" dirty="0">
                <a:solidFill>
                  <a:srgbClr val="12313D"/>
                </a:solidFill>
                <a:latin typeface="Meiryo" pitchFamily="34" charset="0"/>
                <a:ea typeface="Meiryo" pitchFamily="34" charset="-122"/>
                <a:cs typeface="Meiryo" pitchFamily="34" charset="-120"/>
              </a:rPr>
              <a:t>3</a:t>
            </a:r>
            <a:endParaRPr lang="en-US" sz="3000" dirty="0"/>
          </a:p>
        </p:txBody>
      </p:sp>
      <p:sp>
        <p:nvSpPr>
          <p:cNvPr id="51" name="Text 49"/>
          <p:cNvSpPr/>
          <p:nvPr/>
        </p:nvSpPr>
        <p:spPr>
          <a:xfrm>
            <a:off x="1700784" y="1627632"/>
            <a:ext cx="2743200" cy="713232"/>
          </a:xfrm>
          <a:prstGeom prst="rect">
            <a:avLst/>
          </a:prstGeom>
          <a:noFill/>
          <a:ln/>
        </p:spPr>
        <p:txBody>
          <a:bodyPr wrap="square" lIns="0" tIns="0" rIns="0" bIns="0" rtlCol="0" anchor="ctr"/>
          <a:lstStyle/>
          <a:p>
            <a:pPr indent="0" marL="0">
              <a:buNone/>
            </a:pPr>
            <a:r>
              <a:rPr lang="en-US" sz="1700" b="1" dirty="0">
                <a:solidFill>
                  <a:srgbClr val="9FB4BE"/>
                </a:solidFill>
                <a:latin typeface="Meiryo" pitchFamily="34" charset="0"/>
                <a:ea typeface="Meiryo" pitchFamily="34" charset="-122"/>
                <a:cs typeface="Meiryo" pitchFamily="34" charset="-120"/>
              </a:rPr>
              <a:t>第 3 回</a:t>
            </a:r>
            <a:endParaRPr lang="en-US" sz="1700" dirty="0"/>
          </a:p>
        </p:txBody>
      </p:sp>
      <p:sp>
        <p:nvSpPr>
          <p:cNvPr id="52" name="Text 50"/>
          <p:cNvSpPr/>
          <p:nvPr/>
        </p:nvSpPr>
        <p:spPr>
          <a:xfrm>
            <a:off x="822960" y="2615184"/>
            <a:ext cx="10607040" cy="1005840"/>
          </a:xfrm>
          <a:prstGeom prst="rect">
            <a:avLst/>
          </a:prstGeom>
          <a:noFill/>
          <a:ln/>
        </p:spPr>
        <p:txBody>
          <a:bodyPr wrap="square" lIns="0" tIns="0" rIns="0" bIns="0" rtlCol="0" anchor="ctr"/>
          <a:lstStyle/>
          <a:p>
            <a:pPr indent="0" marL="0">
              <a:lnSpc>
                <a:spcPts val="4600"/>
              </a:lnSpc>
              <a:buNone/>
            </a:pPr>
            <a:r>
              <a:rPr lang="en-US" sz="3600" b="1" dirty="0">
                <a:solidFill>
                  <a:srgbClr val="FFFFFF"/>
                </a:solidFill>
                <a:latin typeface="Meiryo" pitchFamily="34" charset="0"/>
                <a:ea typeface="Meiryo" pitchFamily="34" charset="-122"/>
                <a:cs typeface="Meiryo" pitchFamily="34" charset="-120"/>
              </a:rPr>
              <a:t>車と充電器が「握手」するまで</a:t>
            </a:r>
            <a:endParaRPr lang="en-US" sz="3600" dirty="0"/>
          </a:p>
        </p:txBody>
      </p:sp>
      <p:sp>
        <p:nvSpPr>
          <p:cNvPr id="53" name="Text 51"/>
          <p:cNvSpPr/>
          <p:nvPr/>
        </p:nvSpPr>
        <p:spPr>
          <a:xfrm>
            <a:off x="822960" y="3767328"/>
            <a:ext cx="10241280" cy="402336"/>
          </a:xfrm>
          <a:prstGeom prst="rect">
            <a:avLst/>
          </a:prstGeom>
          <a:noFill/>
          <a:ln/>
        </p:spPr>
        <p:txBody>
          <a:bodyPr wrap="square" lIns="0" tIns="0" rIns="0" bIns="0" rtlCol="0" anchor="ctr"/>
          <a:lstStyle/>
          <a:p>
            <a:pPr indent="0" marL="0">
              <a:buNone/>
            </a:pPr>
            <a:r>
              <a:rPr lang="en-US" sz="1700" dirty="0">
                <a:solidFill>
                  <a:srgbClr val="E0705A"/>
                </a:solidFill>
                <a:latin typeface="Meiryo" pitchFamily="34" charset="0"/>
                <a:ea typeface="Meiryo" pitchFamily="34" charset="-122"/>
                <a:cs typeface="Meiryo" pitchFamily="34" charset="-120"/>
              </a:rPr>
              <a:t>SLAC と、つながったあとの手順</a:t>
            </a:r>
            <a:endParaRPr lang="en-US" sz="1700" dirty="0"/>
          </a:p>
        </p:txBody>
      </p:sp>
      <p:sp>
        <p:nvSpPr>
          <p:cNvPr id="54" name="Text 52"/>
          <p:cNvSpPr/>
          <p:nvPr/>
        </p:nvSpPr>
        <p:spPr>
          <a:xfrm>
            <a:off x="822960" y="4370832"/>
            <a:ext cx="10241280" cy="329184"/>
          </a:xfrm>
          <a:prstGeom prst="rect">
            <a:avLst/>
          </a:prstGeom>
          <a:noFill/>
          <a:ln/>
        </p:spPr>
        <p:txBody>
          <a:bodyPr wrap="square" lIns="0" tIns="0" rIns="0" bIns="0" rtlCol="0" anchor="ctr"/>
          <a:lstStyle/>
          <a:p>
            <a:pPr indent="0" marL="0">
              <a:buNone/>
            </a:pPr>
            <a:r>
              <a:rPr lang="en-US" sz="1250" dirty="0">
                <a:solidFill>
                  <a:srgbClr val="7E96A1"/>
                </a:solidFill>
                <a:latin typeface="Meiryo" pitchFamily="34" charset="0"/>
                <a:ea typeface="Meiryo" pitchFamily="34" charset="-122"/>
                <a:cs typeface="Meiryo" pitchFamily="34" charset="-120"/>
              </a:rPr>
              <a:t>所要 30分 ／ 予備知識は要りません。専門用語はその場で説明します。</a:t>
            </a:r>
            <a:endParaRPr lang="en-US" sz="1250" dirty="0"/>
          </a:p>
        </p:txBody>
      </p:sp>
      <p:sp>
        <p:nvSpPr>
          <p:cNvPr id="56" name="Text 53"/>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5A7480"/>
                </a:solidFill>
                <a:latin typeface="Meiryo" pitchFamily="34" charset="0"/>
                <a:ea typeface="Meiryo" pitchFamily="34" charset="-122"/>
                <a:cs typeface="Meiryo" pitchFamily="34" charset="-120"/>
              </a:rPr>
              <a:t>第3回　車と充電器が「握手」するまで</a:t>
            </a:r>
            <a:endParaRPr lang="en-US" sz="900" dirty="0"/>
          </a:p>
        </p:txBody>
      </p:sp>
      <p:sp>
        <p:nvSpPr>
          <p:cNvPr id="57" name="Text 54"/>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5A7480"/>
                </a:solidFill>
                <a:latin typeface="Meiryo" pitchFamily="34" charset="0"/>
                <a:ea typeface="Meiryo" pitchFamily="34" charset="-122"/>
                <a:cs typeface="Meiryo" pitchFamily="34" charset="-120"/>
              </a:rPr>
              <a:t>1 / 15</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E0705A"/>
          </a:solidFill>
          <a:ln w="12700">
            <a:solidFill>
              <a:srgbClr val="E0705A"/>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3</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そして、充電が始まるまで</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会話が通じるようになってから、実際に電気が流れ出すまでの流れです</a:t>
            </a:r>
            <a:endParaRPr lang="en-US" sz="1300" dirty="0"/>
          </a:p>
        </p:txBody>
      </p:sp>
      <p:sp>
        <p:nvSpPr>
          <p:cNvPr id="6" name="Shape 4"/>
          <p:cNvSpPr/>
          <p:nvPr/>
        </p:nvSpPr>
        <p:spPr>
          <a:xfrm>
            <a:off x="548640" y="1517904"/>
            <a:ext cx="3515258" cy="1280160"/>
          </a:xfrm>
          <a:prstGeom prst="roundRect">
            <a:avLst>
              <a:gd name="adj" fmla="val 5000"/>
            </a:avLst>
          </a:prstGeom>
          <a:solidFill>
            <a:srgbClr val="FFFFFF"/>
          </a:solidFill>
          <a:ln w="12700">
            <a:solidFill>
              <a:srgbClr val="D5E0E4"/>
            </a:solidFill>
            <a:prstDash val="solid"/>
          </a:ln>
        </p:spPr>
      </p:sp>
      <p:sp>
        <p:nvSpPr>
          <p:cNvPr id="7" name="Shape 5"/>
          <p:cNvSpPr/>
          <p:nvPr/>
        </p:nvSpPr>
        <p:spPr>
          <a:xfrm>
            <a:off x="786384" y="1737360"/>
            <a:ext cx="365760" cy="365760"/>
          </a:xfrm>
          <a:prstGeom prst="ellipse">
            <a:avLst/>
          </a:prstGeom>
          <a:solidFill>
            <a:srgbClr val="EEF3F5"/>
          </a:solidFill>
          <a:ln w="12700">
            <a:solidFill>
              <a:srgbClr val="EEF3F5"/>
            </a:solidFill>
            <a:prstDash val="solid"/>
          </a:ln>
        </p:spPr>
      </p:sp>
      <p:sp>
        <p:nvSpPr>
          <p:cNvPr id="8" name="Text 6"/>
          <p:cNvSpPr/>
          <p:nvPr/>
        </p:nvSpPr>
        <p:spPr>
          <a:xfrm>
            <a:off x="786384" y="1737360"/>
            <a:ext cx="365760" cy="365760"/>
          </a:xfrm>
          <a:prstGeom prst="rect">
            <a:avLst/>
          </a:prstGeom>
          <a:noFill/>
          <a:ln/>
        </p:spPr>
        <p:txBody>
          <a:bodyPr wrap="square" lIns="0" tIns="0" rIns="0" bIns="0" rtlCol="0" anchor="ctr"/>
          <a:lstStyle/>
          <a:p>
            <a:pPr algn="ctr" indent="0" marL="0">
              <a:buNone/>
            </a:pPr>
            <a:r>
              <a:rPr lang="en-US" sz="1300" b="1" dirty="0">
                <a:solidFill>
                  <a:srgbClr val="6B8590"/>
                </a:solidFill>
                <a:latin typeface="Meiryo" pitchFamily="34" charset="0"/>
                <a:ea typeface="Meiryo" pitchFamily="34" charset="-122"/>
                <a:cs typeface="Meiryo" pitchFamily="34" charset="-120"/>
              </a:rPr>
              <a:t>1</a:t>
            </a:r>
            <a:endParaRPr lang="en-US" sz="1300" dirty="0"/>
          </a:p>
        </p:txBody>
      </p:sp>
      <p:sp>
        <p:nvSpPr>
          <p:cNvPr id="9" name="Text 7"/>
          <p:cNvSpPr/>
          <p:nvPr/>
        </p:nvSpPr>
        <p:spPr>
          <a:xfrm>
            <a:off x="1261872" y="1737360"/>
            <a:ext cx="2564282" cy="365760"/>
          </a:xfrm>
          <a:prstGeom prst="rect">
            <a:avLst/>
          </a:prstGeom>
          <a:noFill/>
          <a:ln/>
        </p:spPr>
        <p:txBody>
          <a:bodyPr wrap="square" lIns="0" tIns="0" rIns="0" bIns="0" rtlCol="0" anchor="ctr"/>
          <a:lstStyle/>
          <a:p>
            <a:pPr indent="0" marL="0">
              <a:buNone/>
            </a:pPr>
            <a:r>
              <a:rPr lang="en-US" sz="1400" b="1" dirty="0">
                <a:solidFill>
                  <a:srgbClr val="12313D"/>
                </a:solidFill>
                <a:latin typeface="Meiryo" pitchFamily="34" charset="0"/>
                <a:ea typeface="Meiryo" pitchFamily="34" charset="-122"/>
                <a:cs typeface="Meiryo" pitchFamily="34" charset="-120"/>
              </a:rPr>
              <a:t>あいさつ</a:t>
            </a:r>
            <a:endParaRPr lang="en-US" sz="1400" dirty="0"/>
          </a:p>
        </p:txBody>
      </p:sp>
      <p:sp>
        <p:nvSpPr>
          <p:cNvPr id="10" name="Text 8"/>
          <p:cNvSpPr/>
          <p:nvPr/>
        </p:nvSpPr>
        <p:spPr>
          <a:xfrm>
            <a:off x="786384" y="2194560"/>
            <a:ext cx="3039770" cy="457200"/>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「これから充電の相談を始めます」</a:t>
            </a:r>
            <a:endParaRPr lang="en-US" sz="1150" dirty="0"/>
          </a:p>
        </p:txBody>
      </p:sp>
      <p:sp>
        <p:nvSpPr>
          <p:cNvPr id="11" name="Shape 9"/>
          <p:cNvSpPr/>
          <p:nvPr/>
        </p:nvSpPr>
        <p:spPr>
          <a:xfrm>
            <a:off x="4338218" y="1517904"/>
            <a:ext cx="3515258" cy="1280160"/>
          </a:xfrm>
          <a:prstGeom prst="roundRect">
            <a:avLst>
              <a:gd name="adj" fmla="val 5000"/>
            </a:avLst>
          </a:prstGeom>
          <a:solidFill>
            <a:srgbClr val="FFFFFF"/>
          </a:solidFill>
          <a:ln w="12700">
            <a:solidFill>
              <a:srgbClr val="D5E0E4"/>
            </a:solidFill>
            <a:prstDash val="solid"/>
          </a:ln>
        </p:spPr>
      </p:sp>
      <p:sp>
        <p:nvSpPr>
          <p:cNvPr id="12" name="Shape 10"/>
          <p:cNvSpPr/>
          <p:nvPr/>
        </p:nvSpPr>
        <p:spPr>
          <a:xfrm>
            <a:off x="4575962" y="1737360"/>
            <a:ext cx="365760" cy="365760"/>
          </a:xfrm>
          <a:prstGeom prst="ellipse">
            <a:avLst/>
          </a:prstGeom>
          <a:solidFill>
            <a:srgbClr val="EEF3F5"/>
          </a:solidFill>
          <a:ln w="12700">
            <a:solidFill>
              <a:srgbClr val="EEF3F5"/>
            </a:solidFill>
            <a:prstDash val="solid"/>
          </a:ln>
        </p:spPr>
      </p:sp>
      <p:sp>
        <p:nvSpPr>
          <p:cNvPr id="13" name="Text 11"/>
          <p:cNvSpPr/>
          <p:nvPr/>
        </p:nvSpPr>
        <p:spPr>
          <a:xfrm>
            <a:off x="4575962" y="1737360"/>
            <a:ext cx="365760" cy="365760"/>
          </a:xfrm>
          <a:prstGeom prst="rect">
            <a:avLst/>
          </a:prstGeom>
          <a:noFill/>
          <a:ln/>
        </p:spPr>
        <p:txBody>
          <a:bodyPr wrap="square" lIns="0" tIns="0" rIns="0" bIns="0" rtlCol="0" anchor="ctr"/>
          <a:lstStyle/>
          <a:p>
            <a:pPr algn="ctr" indent="0" marL="0">
              <a:buNone/>
            </a:pPr>
            <a:r>
              <a:rPr lang="en-US" sz="1300" b="1" dirty="0">
                <a:solidFill>
                  <a:srgbClr val="6B8590"/>
                </a:solidFill>
                <a:latin typeface="Meiryo" pitchFamily="34" charset="0"/>
                <a:ea typeface="Meiryo" pitchFamily="34" charset="-122"/>
                <a:cs typeface="Meiryo" pitchFamily="34" charset="-120"/>
              </a:rPr>
              <a:t>2</a:t>
            </a:r>
            <a:endParaRPr lang="en-US" sz="1300" dirty="0"/>
          </a:p>
        </p:txBody>
      </p:sp>
      <p:sp>
        <p:nvSpPr>
          <p:cNvPr id="14" name="Text 12"/>
          <p:cNvSpPr/>
          <p:nvPr/>
        </p:nvSpPr>
        <p:spPr>
          <a:xfrm>
            <a:off x="5051450" y="1737360"/>
            <a:ext cx="2564282" cy="365760"/>
          </a:xfrm>
          <a:prstGeom prst="rect">
            <a:avLst/>
          </a:prstGeom>
          <a:noFill/>
          <a:ln/>
        </p:spPr>
        <p:txBody>
          <a:bodyPr wrap="square" lIns="0" tIns="0" rIns="0" bIns="0" rtlCol="0" anchor="ctr"/>
          <a:lstStyle/>
          <a:p>
            <a:pPr indent="0" marL="0">
              <a:buNone/>
            </a:pPr>
            <a:r>
              <a:rPr lang="en-US" sz="1400" b="1" dirty="0">
                <a:solidFill>
                  <a:srgbClr val="12313D"/>
                </a:solidFill>
                <a:latin typeface="Meiryo" pitchFamily="34" charset="0"/>
                <a:ea typeface="Meiryo" pitchFamily="34" charset="-122"/>
                <a:cs typeface="Meiryo" pitchFamily="34" charset="-120"/>
              </a:rPr>
              <a:t>メニューの確認</a:t>
            </a:r>
            <a:endParaRPr lang="en-US" sz="1400" dirty="0"/>
          </a:p>
        </p:txBody>
      </p:sp>
      <p:sp>
        <p:nvSpPr>
          <p:cNvPr id="15" name="Text 13"/>
          <p:cNvSpPr/>
          <p:nvPr/>
        </p:nvSpPr>
        <p:spPr>
          <a:xfrm>
            <a:off x="4575962" y="2194560"/>
            <a:ext cx="3039770" cy="457200"/>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「どんなサービスがありますか」「認証は要りますか」</a:t>
            </a:r>
            <a:endParaRPr lang="en-US" sz="1150" dirty="0"/>
          </a:p>
        </p:txBody>
      </p:sp>
      <p:sp>
        <p:nvSpPr>
          <p:cNvPr id="16" name="Shape 14"/>
          <p:cNvSpPr/>
          <p:nvPr/>
        </p:nvSpPr>
        <p:spPr>
          <a:xfrm>
            <a:off x="8127797" y="1517904"/>
            <a:ext cx="3515258" cy="1280160"/>
          </a:xfrm>
          <a:prstGeom prst="roundRect">
            <a:avLst>
              <a:gd name="adj" fmla="val 5000"/>
            </a:avLst>
          </a:prstGeom>
          <a:solidFill>
            <a:srgbClr val="FFFFFF"/>
          </a:solidFill>
          <a:ln w="12700">
            <a:solidFill>
              <a:srgbClr val="D5E0E4"/>
            </a:solidFill>
            <a:prstDash val="solid"/>
          </a:ln>
        </p:spPr>
      </p:sp>
      <p:sp>
        <p:nvSpPr>
          <p:cNvPr id="17" name="Shape 15"/>
          <p:cNvSpPr/>
          <p:nvPr/>
        </p:nvSpPr>
        <p:spPr>
          <a:xfrm>
            <a:off x="8365541" y="1737360"/>
            <a:ext cx="365760" cy="365760"/>
          </a:xfrm>
          <a:prstGeom prst="ellipse">
            <a:avLst/>
          </a:prstGeom>
          <a:solidFill>
            <a:srgbClr val="EEF3F5"/>
          </a:solidFill>
          <a:ln w="12700">
            <a:solidFill>
              <a:srgbClr val="EEF3F5"/>
            </a:solidFill>
            <a:prstDash val="solid"/>
          </a:ln>
        </p:spPr>
      </p:sp>
      <p:sp>
        <p:nvSpPr>
          <p:cNvPr id="18" name="Text 16"/>
          <p:cNvSpPr/>
          <p:nvPr/>
        </p:nvSpPr>
        <p:spPr>
          <a:xfrm>
            <a:off x="8365541" y="1737360"/>
            <a:ext cx="365760" cy="365760"/>
          </a:xfrm>
          <a:prstGeom prst="rect">
            <a:avLst/>
          </a:prstGeom>
          <a:noFill/>
          <a:ln/>
        </p:spPr>
        <p:txBody>
          <a:bodyPr wrap="square" lIns="0" tIns="0" rIns="0" bIns="0" rtlCol="0" anchor="ctr"/>
          <a:lstStyle/>
          <a:p>
            <a:pPr algn="ctr" indent="0" marL="0">
              <a:buNone/>
            </a:pPr>
            <a:r>
              <a:rPr lang="en-US" sz="1300" b="1" dirty="0">
                <a:solidFill>
                  <a:srgbClr val="6B8590"/>
                </a:solidFill>
                <a:latin typeface="Meiryo" pitchFamily="34" charset="0"/>
                <a:ea typeface="Meiryo" pitchFamily="34" charset="-122"/>
                <a:cs typeface="Meiryo" pitchFamily="34" charset="-120"/>
              </a:rPr>
              <a:t>3</a:t>
            </a:r>
            <a:endParaRPr lang="en-US" sz="1300" dirty="0"/>
          </a:p>
        </p:txBody>
      </p:sp>
      <p:sp>
        <p:nvSpPr>
          <p:cNvPr id="19" name="Text 17"/>
          <p:cNvSpPr/>
          <p:nvPr/>
        </p:nvSpPr>
        <p:spPr>
          <a:xfrm>
            <a:off x="8841029" y="1737360"/>
            <a:ext cx="2564282" cy="365760"/>
          </a:xfrm>
          <a:prstGeom prst="rect">
            <a:avLst/>
          </a:prstGeom>
          <a:noFill/>
          <a:ln/>
        </p:spPr>
        <p:txBody>
          <a:bodyPr wrap="square" lIns="0" tIns="0" rIns="0" bIns="0" rtlCol="0" anchor="ctr"/>
          <a:lstStyle/>
          <a:p>
            <a:pPr indent="0" marL="0">
              <a:buNone/>
            </a:pPr>
            <a:r>
              <a:rPr lang="en-US" sz="1400" b="1" dirty="0">
                <a:solidFill>
                  <a:srgbClr val="12313D"/>
                </a:solidFill>
                <a:latin typeface="Meiryo" pitchFamily="34" charset="0"/>
                <a:ea typeface="Meiryo" pitchFamily="34" charset="-122"/>
                <a:cs typeface="Meiryo" pitchFamily="34" charset="-120"/>
              </a:rPr>
              <a:t>本人確認・支払い</a:t>
            </a:r>
            <a:endParaRPr lang="en-US" sz="1400" dirty="0"/>
          </a:p>
        </p:txBody>
      </p:sp>
      <p:sp>
        <p:nvSpPr>
          <p:cNvPr id="20" name="Text 18"/>
          <p:cNvSpPr/>
          <p:nvPr/>
        </p:nvSpPr>
        <p:spPr>
          <a:xfrm>
            <a:off x="8365541" y="2194560"/>
            <a:ext cx="3039770" cy="457200"/>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「どなたですか」「どこに請求しますか」</a:t>
            </a:r>
            <a:endParaRPr lang="en-US" sz="1150" dirty="0"/>
          </a:p>
        </p:txBody>
      </p:sp>
      <p:sp>
        <p:nvSpPr>
          <p:cNvPr id="21" name="Shape 19"/>
          <p:cNvSpPr/>
          <p:nvPr/>
        </p:nvSpPr>
        <p:spPr>
          <a:xfrm>
            <a:off x="548640" y="2999232"/>
            <a:ext cx="3515258" cy="1280160"/>
          </a:xfrm>
          <a:prstGeom prst="roundRect">
            <a:avLst>
              <a:gd name="adj" fmla="val 5000"/>
            </a:avLst>
          </a:prstGeom>
          <a:solidFill>
            <a:srgbClr val="FFFFFF"/>
          </a:solidFill>
          <a:ln w="12700">
            <a:solidFill>
              <a:srgbClr val="D5E0E4"/>
            </a:solidFill>
            <a:prstDash val="solid"/>
          </a:ln>
        </p:spPr>
      </p:sp>
      <p:sp>
        <p:nvSpPr>
          <p:cNvPr id="22" name="Shape 20"/>
          <p:cNvSpPr/>
          <p:nvPr/>
        </p:nvSpPr>
        <p:spPr>
          <a:xfrm>
            <a:off x="786384" y="3218688"/>
            <a:ext cx="365760" cy="365760"/>
          </a:xfrm>
          <a:prstGeom prst="ellipse">
            <a:avLst/>
          </a:prstGeom>
          <a:solidFill>
            <a:srgbClr val="EEF3F5"/>
          </a:solidFill>
          <a:ln w="12700">
            <a:solidFill>
              <a:srgbClr val="EEF3F5"/>
            </a:solidFill>
            <a:prstDash val="solid"/>
          </a:ln>
        </p:spPr>
      </p:sp>
      <p:sp>
        <p:nvSpPr>
          <p:cNvPr id="23" name="Text 21"/>
          <p:cNvSpPr/>
          <p:nvPr/>
        </p:nvSpPr>
        <p:spPr>
          <a:xfrm>
            <a:off x="786384" y="3218688"/>
            <a:ext cx="365760" cy="365760"/>
          </a:xfrm>
          <a:prstGeom prst="rect">
            <a:avLst/>
          </a:prstGeom>
          <a:noFill/>
          <a:ln/>
        </p:spPr>
        <p:txBody>
          <a:bodyPr wrap="square" lIns="0" tIns="0" rIns="0" bIns="0" rtlCol="0" anchor="ctr"/>
          <a:lstStyle/>
          <a:p>
            <a:pPr algn="ctr" indent="0" marL="0">
              <a:buNone/>
            </a:pPr>
            <a:r>
              <a:rPr lang="en-US" sz="1300" b="1" dirty="0">
                <a:solidFill>
                  <a:srgbClr val="6B8590"/>
                </a:solidFill>
                <a:latin typeface="Meiryo" pitchFamily="34" charset="0"/>
                <a:ea typeface="Meiryo" pitchFamily="34" charset="-122"/>
                <a:cs typeface="Meiryo" pitchFamily="34" charset="-120"/>
              </a:rPr>
              <a:t>4</a:t>
            </a:r>
            <a:endParaRPr lang="en-US" sz="1300" dirty="0"/>
          </a:p>
        </p:txBody>
      </p:sp>
      <p:sp>
        <p:nvSpPr>
          <p:cNvPr id="24" name="Text 22"/>
          <p:cNvSpPr/>
          <p:nvPr/>
        </p:nvSpPr>
        <p:spPr>
          <a:xfrm>
            <a:off x="1261872" y="3218688"/>
            <a:ext cx="2564282" cy="365760"/>
          </a:xfrm>
          <a:prstGeom prst="rect">
            <a:avLst/>
          </a:prstGeom>
          <a:noFill/>
          <a:ln/>
        </p:spPr>
        <p:txBody>
          <a:bodyPr wrap="square" lIns="0" tIns="0" rIns="0" bIns="0" rtlCol="0" anchor="ctr"/>
          <a:lstStyle/>
          <a:p>
            <a:pPr indent="0" marL="0">
              <a:buNone/>
            </a:pPr>
            <a:r>
              <a:rPr lang="en-US" sz="1400" b="1" dirty="0">
                <a:solidFill>
                  <a:srgbClr val="12313D"/>
                </a:solidFill>
                <a:latin typeface="Meiryo" pitchFamily="34" charset="0"/>
                <a:ea typeface="Meiryo" pitchFamily="34" charset="-122"/>
                <a:cs typeface="Meiryo" pitchFamily="34" charset="-120"/>
              </a:rPr>
              <a:t>条件のすり合わせ</a:t>
            </a:r>
            <a:endParaRPr lang="en-US" sz="1400" dirty="0"/>
          </a:p>
        </p:txBody>
      </p:sp>
      <p:sp>
        <p:nvSpPr>
          <p:cNvPr id="25" name="Text 23"/>
          <p:cNvSpPr/>
          <p:nvPr/>
        </p:nvSpPr>
        <p:spPr>
          <a:xfrm>
            <a:off x="786384" y="3675888"/>
            <a:ext cx="3039770" cy="457200"/>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「最大何ボルト出せますか」「うちの電池はこの範囲です」</a:t>
            </a:r>
            <a:endParaRPr lang="en-US" sz="1150" dirty="0"/>
          </a:p>
        </p:txBody>
      </p:sp>
      <p:sp>
        <p:nvSpPr>
          <p:cNvPr id="26" name="Shape 24"/>
          <p:cNvSpPr/>
          <p:nvPr/>
        </p:nvSpPr>
        <p:spPr>
          <a:xfrm>
            <a:off x="4338218" y="2999232"/>
            <a:ext cx="3515258" cy="1280160"/>
          </a:xfrm>
          <a:prstGeom prst="roundRect">
            <a:avLst>
              <a:gd name="adj" fmla="val 5000"/>
            </a:avLst>
          </a:prstGeom>
          <a:solidFill>
            <a:srgbClr val="FBE9E5"/>
          </a:solidFill>
          <a:ln w="12700">
            <a:solidFill>
              <a:srgbClr val="E0705A"/>
            </a:solidFill>
            <a:prstDash val="solid"/>
          </a:ln>
        </p:spPr>
      </p:sp>
      <p:sp>
        <p:nvSpPr>
          <p:cNvPr id="27" name="Shape 25"/>
          <p:cNvSpPr/>
          <p:nvPr/>
        </p:nvSpPr>
        <p:spPr>
          <a:xfrm>
            <a:off x="4575962" y="3218688"/>
            <a:ext cx="365760" cy="365760"/>
          </a:xfrm>
          <a:prstGeom prst="ellipse">
            <a:avLst/>
          </a:prstGeom>
          <a:solidFill>
            <a:srgbClr val="E0705A"/>
          </a:solidFill>
          <a:ln w="12700">
            <a:solidFill>
              <a:srgbClr val="E0705A"/>
            </a:solidFill>
            <a:prstDash val="solid"/>
          </a:ln>
        </p:spPr>
      </p:sp>
      <p:sp>
        <p:nvSpPr>
          <p:cNvPr id="28" name="Text 26"/>
          <p:cNvSpPr/>
          <p:nvPr/>
        </p:nvSpPr>
        <p:spPr>
          <a:xfrm>
            <a:off x="4575962" y="3218688"/>
            <a:ext cx="365760" cy="365760"/>
          </a:xfrm>
          <a:prstGeom prst="rect">
            <a:avLst/>
          </a:prstGeom>
          <a:noFill/>
          <a:ln/>
        </p:spPr>
        <p:txBody>
          <a:bodyPr wrap="square" lIns="0" tIns="0" rIns="0" bIns="0" rtlCol="0" anchor="ctr"/>
          <a:lstStyle/>
          <a:p>
            <a:pPr algn="ctr" indent="0" marL="0">
              <a:buNone/>
            </a:pPr>
            <a:r>
              <a:rPr lang="en-US" sz="1300" b="1" dirty="0">
                <a:solidFill>
                  <a:srgbClr val="12313D"/>
                </a:solidFill>
                <a:latin typeface="Meiryo" pitchFamily="34" charset="0"/>
                <a:ea typeface="Meiryo" pitchFamily="34" charset="-122"/>
                <a:cs typeface="Meiryo" pitchFamily="34" charset="-120"/>
              </a:rPr>
              <a:t>5</a:t>
            </a:r>
            <a:endParaRPr lang="en-US" sz="1300" dirty="0"/>
          </a:p>
        </p:txBody>
      </p:sp>
      <p:sp>
        <p:nvSpPr>
          <p:cNvPr id="29" name="Text 27"/>
          <p:cNvSpPr/>
          <p:nvPr/>
        </p:nvSpPr>
        <p:spPr>
          <a:xfrm>
            <a:off x="5051450" y="3218688"/>
            <a:ext cx="2564282" cy="365760"/>
          </a:xfrm>
          <a:prstGeom prst="rect">
            <a:avLst/>
          </a:prstGeom>
          <a:noFill/>
          <a:ln/>
        </p:spPr>
        <p:txBody>
          <a:bodyPr wrap="square" lIns="0" tIns="0" rIns="0" bIns="0" rtlCol="0" anchor="ctr"/>
          <a:lstStyle/>
          <a:p>
            <a:pPr indent="0" marL="0">
              <a:buNone/>
            </a:pPr>
            <a:r>
              <a:rPr lang="en-US" sz="1400" b="1" dirty="0">
                <a:solidFill>
                  <a:srgbClr val="B0432C"/>
                </a:solidFill>
                <a:latin typeface="Meiryo" pitchFamily="34" charset="0"/>
                <a:ea typeface="Meiryo" pitchFamily="34" charset="-122"/>
                <a:cs typeface="Meiryo" pitchFamily="34" charset="-120"/>
              </a:rPr>
              <a:t>安全確認</a:t>
            </a:r>
            <a:endParaRPr lang="en-US" sz="1400" dirty="0"/>
          </a:p>
        </p:txBody>
      </p:sp>
      <p:sp>
        <p:nvSpPr>
          <p:cNvPr id="30" name="Text 28"/>
          <p:cNvSpPr/>
          <p:nvPr/>
        </p:nvSpPr>
        <p:spPr>
          <a:xfrm>
            <a:off x="4575962" y="3675888"/>
            <a:ext cx="3039770" cy="457200"/>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電気が漏れていないかを、実際に電圧をかけて検査する</a:t>
            </a:r>
            <a:endParaRPr lang="en-US" sz="1150" dirty="0"/>
          </a:p>
        </p:txBody>
      </p:sp>
      <p:sp>
        <p:nvSpPr>
          <p:cNvPr id="31" name="Shape 29"/>
          <p:cNvSpPr/>
          <p:nvPr/>
        </p:nvSpPr>
        <p:spPr>
          <a:xfrm>
            <a:off x="8127797" y="2999232"/>
            <a:ext cx="3515258" cy="1280160"/>
          </a:xfrm>
          <a:prstGeom prst="roundRect">
            <a:avLst>
              <a:gd name="adj" fmla="val 5000"/>
            </a:avLst>
          </a:prstGeom>
          <a:solidFill>
            <a:srgbClr val="FBE9E5"/>
          </a:solidFill>
          <a:ln w="12700">
            <a:solidFill>
              <a:srgbClr val="E0705A"/>
            </a:solidFill>
            <a:prstDash val="solid"/>
          </a:ln>
        </p:spPr>
      </p:sp>
      <p:sp>
        <p:nvSpPr>
          <p:cNvPr id="32" name="Shape 30"/>
          <p:cNvSpPr/>
          <p:nvPr/>
        </p:nvSpPr>
        <p:spPr>
          <a:xfrm>
            <a:off x="8365541" y="3218688"/>
            <a:ext cx="365760" cy="365760"/>
          </a:xfrm>
          <a:prstGeom prst="ellipse">
            <a:avLst/>
          </a:prstGeom>
          <a:solidFill>
            <a:srgbClr val="E0705A"/>
          </a:solidFill>
          <a:ln w="12700">
            <a:solidFill>
              <a:srgbClr val="E0705A"/>
            </a:solidFill>
            <a:prstDash val="solid"/>
          </a:ln>
        </p:spPr>
      </p:sp>
      <p:sp>
        <p:nvSpPr>
          <p:cNvPr id="33" name="Text 31"/>
          <p:cNvSpPr/>
          <p:nvPr/>
        </p:nvSpPr>
        <p:spPr>
          <a:xfrm>
            <a:off x="8365541" y="3218688"/>
            <a:ext cx="365760" cy="365760"/>
          </a:xfrm>
          <a:prstGeom prst="rect">
            <a:avLst/>
          </a:prstGeom>
          <a:noFill/>
          <a:ln/>
        </p:spPr>
        <p:txBody>
          <a:bodyPr wrap="square" lIns="0" tIns="0" rIns="0" bIns="0" rtlCol="0" anchor="ctr"/>
          <a:lstStyle/>
          <a:p>
            <a:pPr algn="ctr" indent="0" marL="0">
              <a:buNone/>
            </a:pPr>
            <a:r>
              <a:rPr lang="en-US" sz="1300" b="1" dirty="0">
                <a:solidFill>
                  <a:srgbClr val="12313D"/>
                </a:solidFill>
                <a:latin typeface="Meiryo" pitchFamily="34" charset="0"/>
                <a:ea typeface="Meiryo" pitchFamily="34" charset="-122"/>
                <a:cs typeface="Meiryo" pitchFamily="34" charset="-120"/>
              </a:rPr>
              <a:t>6</a:t>
            </a:r>
            <a:endParaRPr lang="en-US" sz="1300" dirty="0"/>
          </a:p>
        </p:txBody>
      </p:sp>
      <p:sp>
        <p:nvSpPr>
          <p:cNvPr id="34" name="Text 32"/>
          <p:cNvSpPr/>
          <p:nvPr/>
        </p:nvSpPr>
        <p:spPr>
          <a:xfrm>
            <a:off x="8841029" y="3218688"/>
            <a:ext cx="2564282" cy="365760"/>
          </a:xfrm>
          <a:prstGeom prst="rect">
            <a:avLst/>
          </a:prstGeom>
          <a:noFill/>
          <a:ln/>
        </p:spPr>
        <p:txBody>
          <a:bodyPr wrap="square" lIns="0" tIns="0" rIns="0" bIns="0" rtlCol="0" anchor="ctr"/>
          <a:lstStyle/>
          <a:p>
            <a:pPr indent="0" marL="0">
              <a:buNone/>
            </a:pPr>
            <a:r>
              <a:rPr lang="en-US" sz="1400" b="1" dirty="0">
                <a:solidFill>
                  <a:srgbClr val="B0432C"/>
                </a:solidFill>
                <a:latin typeface="Meiryo" pitchFamily="34" charset="0"/>
                <a:ea typeface="Meiryo" pitchFamily="34" charset="-122"/>
                <a:cs typeface="Meiryo" pitchFamily="34" charset="-120"/>
              </a:rPr>
              <a:t>電圧合わせ</a:t>
            </a:r>
            <a:endParaRPr lang="en-US" sz="1400" dirty="0"/>
          </a:p>
        </p:txBody>
      </p:sp>
      <p:sp>
        <p:nvSpPr>
          <p:cNvPr id="35" name="Text 33"/>
          <p:cNvSpPr/>
          <p:nvPr/>
        </p:nvSpPr>
        <p:spPr>
          <a:xfrm>
            <a:off x="8365541" y="3675888"/>
            <a:ext cx="3039770" cy="457200"/>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充電器の出力を、車の電池の電圧にそっと合わせる</a:t>
            </a:r>
            <a:endParaRPr lang="en-US" sz="1150" dirty="0"/>
          </a:p>
        </p:txBody>
      </p:sp>
      <p:sp>
        <p:nvSpPr>
          <p:cNvPr id="36" name="Shape 34"/>
          <p:cNvSpPr/>
          <p:nvPr/>
        </p:nvSpPr>
        <p:spPr>
          <a:xfrm>
            <a:off x="548640" y="4480560"/>
            <a:ext cx="3515258" cy="1280160"/>
          </a:xfrm>
          <a:prstGeom prst="roundRect">
            <a:avLst>
              <a:gd name="adj" fmla="val 5000"/>
            </a:avLst>
          </a:prstGeom>
          <a:solidFill>
            <a:srgbClr val="FBE9E5"/>
          </a:solidFill>
          <a:ln w="12700">
            <a:solidFill>
              <a:srgbClr val="E0705A"/>
            </a:solidFill>
            <a:prstDash val="solid"/>
          </a:ln>
        </p:spPr>
      </p:sp>
      <p:sp>
        <p:nvSpPr>
          <p:cNvPr id="37" name="Shape 35"/>
          <p:cNvSpPr/>
          <p:nvPr/>
        </p:nvSpPr>
        <p:spPr>
          <a:xfrm>
            <a:off x="786384" y="4700016"/>
            <a:ext cx="365760" cy="365760"/>
          </a:xfrm>
          <a:prstGeom prst="ellipse">
            <a:avLst/>
          </a:prstGeom>
          <a:solidFill>
            <a:srgbClr val="E0705A"/>
          </a:solidFill>
          <a:ln w="12700">
            <a:solidFill>
              <a:srgbClr val="E0705A"/>
            </a:solidFill>
            <a:prstDash val="solid"/>
          </a:ln>
        </p:spPr>
      </p:sp>
      <p:sp>
        <p:nvSpPr>
          <p:cNvPr id="38" name="Text 36"/>
          <p:cNvSpPr/>
          <p:nvPr/>
        </p:nvSpPr>
        <p:spPr>
          <a:xfrm>
            <a:off x="786384" y="4700016"/>
            <a:ext cx="365760" cy="365760"/>
          </a:xfrm>
          <a:prstGeom prst="rect">
            <a:avLst/>
          </a:prstGeom>
          <a:noFill/>
          <a:ln/>
        </p:spPr>
        <p:txBody>
          <a:bodyPr wrap="square" lIns="0" tIns="0" rIns="0" bIns="0" rtlCol="0" anchor="ctr"/>
          <a:lstStyle/>
          <a:p>
            <a:pPr algn="ctr" indent="0" marL="0">
              <a:buNone/>
            </a:pPr>
            <a:r>
              <a:rPr lang="en-US" sz="1300" b="1" dirty="0">
                <a:solidFill>
                  <a:srgbClr val="12313D"/>
                </a:solidFill>
                <a:latin typeface="Meiryo" pitchFamily="34" charset="0"/>
                <a:ea typeface="Meiryo" pitchFamily="34" charset="-122"/>
                <a:cs typeface="Meiryo" pitchFamily="34" charset="-120"/>
              </a:rPr>
              <a:t>7</a:t>
            </a:r>
            <a:endParaRPr lang="en-US" sz="1300" dirty="0"/>
          </a:p>
        </p:txBody>
      </p:sp>
      <p:sp>
        <p:nvSpPr>
          <p:cNvPr id="39" name="Text 37"/>
          <p:cNvSpPr/>
          <p:nvPr/>
        </p:nvSpPr>
        <p:spPr>
          <a:xfrm>
            <a:off x="1261872" y="4700016"/>
            <a:ext cx="2564282" cy="365760"/>
          </a:xfrm>
          <a:prstGeom prst="rect">
            <a:avLst/>
          </a:prstGeom>
          <a:noFill/>
          <a:ln/>
        </p:spPr>
        <p:txBody>
          <a:bodyPr wrap="square" lIns="0" tIns="0" rIns="0" bIns="0" rtlCol="0" anchor="ctr"/>
          <a:lstStyle/>
          <a:p>
            <a:pPr indent="0" marL="0">
              <a:buNone/>
            </a:pPr>
            <a:r>
              <a:rPr lang="en-US" sz="1400" b="1" dirty="0">
                <a:solidFill>
                  <a:srgbClr val="B0432C"/>
                </a:solidFill>
                <a:latin typeface="Meiryo" pitchFamily="34" charset="0"/>
                <a:ea typeface="Meiryo" pitchFamily="34" charset="-122"/>
                <a:cs typeface="Meiryo" pitchFamily="34" charset="-120"/>
              </a:rPr>
              <a:t>充電開始</a:t>
            </a:r>
            <a:endParaRPr lang="en-US" sz="1400" dirty="0"/>
          </a:p>
        </p:txBody>
      </p:sp>
      <p:sp>
        <p:nvSpPr>
          <p:cNvPr id="40" name="Text 38"/>
          <p:cNvSpPr/>
          <p:nvPr/>
        </p:nvSpPr>
        <p:spPr>
          <a:xfrm>
            <a:off x="786384" y="5157216"/>
            <a:ext cx="3039770" cy="457200"/>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「流してください」──ここでようやく電気が流れ出す</a:t>
            </a:r>
            <a:endParaRPr lang="en-US" sz="1150" dirty="0"/>
          </a:p>
        </p:txBody>
      </p:sp>
      <p:sp>
        <p:nvSpPr>
          <p:cNvPr id="41" name="Shape 39"/>
          <p:cNvSpPr/>
          <p:nvPr/>
        </p:nvSpPr>
        <p:spPr>
          <a:xfrm>
            <a:off x="4338218" y="4480560"/>
            <a:ext cx="3515258" cy="1280160"/>
          </a:xfrm>
          <a:prstGeom prst="roundRect">
            <a:avLst>
              <a:gd name="adj" fmla="val 5000"/>
            </a:avLst>
          </a:prstGeom>
          <a:solidFill>
            <a:srgbClr val="FFFFFF"/>
          </a:solidFill>
          <a:ln w="12700">
            <a:solidFill>
              <a:srgbClr val="D5E0E4"/>
            </a:solidFill>
            <a:prstDash val="solid"/>
          </a:ln>
        </p:spPr>
      </p:sp>
      <p:sp>
        <p:nvSpPr>
          <p:cNvPr id="42" name="Shape 40"/>
          <p:cNvSpPr/>
          <p:nvPr/>
        </p:nvSpPr>
        <p:spPr>
          <a:xfrm>
            <a:off x="4575962" y="4700016"/>
            <a:ext cx="365760" cy="365760"/>
          </a:xfrm>
          <a:prstGeom prst="ellipse">
            <a:avLst/>
          </a:prstGeom>
          <a:solidFill>
            <a:srgbClr val="EEF3F5"/>
          </a:solidFill>
          <a:ln w="12700">
            <a:solidFill>
              <a:srgbClr val="EEF3F5"/>
            </a:solidFill>
            <a:prstDash val="solid"/>
          </a:ln>
        </p:spPr>
      </p:sp>
      <p:sp>
        <p:nvSpPr>
          <p:cNvPr id="43" name="Text 41"/>
          <p:cNvSpPr/>
          <p:nvPr/>
        </p:nvSpPr>
        <p:spPr>
          <a:xfrm>
            <a:off x="4575962" y="4700016"/>
            <a:ext cx="365760" cy="365760"/>
          </a:xfrm>
          <a:prstGeom prst="rect">
            <a:avLst/>
          </a:prstGeom>
          <a:noFill/>
          <a:ln/>
        </p:spPr>
        <p:txBody>
          <a:bodyPr wrap="square" lIns="0" tIns="0" rIns="0" bIns="0" rtlCol="0" anchor="ctr"/>
          <a:lstStyle/>
          <a:p>
            <a:pPr algn="ctr" indent="0" marL="0">
              <a:buNone/>
            </a:pPr>
            <a:r>
              <a:rPr lang="en-US" sz="1300" b="1" dirty="0">
                <a:solidFill>
                  <a:srgbClr val="6B8590"/>
                </a:solidFill>
                <a:latin typeface="Meiryo" pitchFamily="34" charset="0"/>
                <a:ea typeface="Meiryo" pitchFamily="34" charset="-122"/>
                <a:cs typeface="Meiryo" pitchFamily="34" charset="-120"/>
              </a:rPr>
              <a:t>8</a:t>
            </a:r>
            <a:endParaRPr lang="en-US" sz="1300" dirty="0"/>
          </a:p>
        </p:txBody>
      </p:sp>
      <p:sp>
        <p:nvSpPr>
          <p:cNvPr id="44" name="Text 42"/>
          <p:cNvSpPr/>
          <p:nvPr/>
        </p:nvSpPr>
        <p:spPr>
          <a:xfrm>
            <a:off x="5051450" y="4700016"/>
            <a:ext cx="2564282" cy="365760"/>
          </a:xfrm>
          <a:prstGeom prst="rect">
            <a:avLst/>
          </a:prstGeom>
          <a:noFill/>
          <a:ln/>
        </p:spPr>
        <p:txBody>
          <a:bodyPr wrap="square" lIns="0" tIns="0" rIns="0" bIns="0" rtlCol="0" anchor="ctr"/>
          <a:lstStyle/>
          <a:p>
            <a:pPr indent="0" marL="0">
              <a:buNone/>
            </a:pPr>
            <a:r>
              <a:rPr lang="en-US" sz="1400" b="1" dirty="0">
                <a:solidFill>
                  <a:srgbClr val="12313D"/>
                </a:solidFill>
                <a:latin typeface="Meiryo" pitchFamily="34" charset="0"/>
                <a:ea typeface="Meiryo" pitchFamily="34" charset="-122"/>
                <a:cs typeface="Meiryo" pitchFamily="34" charset="-120"/>
              </a:rPr>
              <a:t>調整のくり返し</a:t>
            </a:r>
            <a:endParaRPr lang="en-US" sz="1400" dirty="0"/>
          </a:p>
        </p:txBody>
      </p:sp>
      <p:sp>
        <p:nvSpPr>
          <p:cNvPr id="45" name="Text 43"/>
          <p:cNvSpPr/>
          <p:nvPr/>
        </p:nvSpPr>
        <p:spPr>
          <a:xfrm>
            <a:off x="4575962" y="5157216"/>
            <a:ext cx="3039770" cy="457200"/>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「今は 120 アンペアください」を、1秒に数回くり返す</a:t>
            </a:r>
            <a:endParaRPr lang="en-US" sz="1150" dirty="0"/>
          </a:p>
        </p:txBody>
      </p:sp>
      <p:sp>
        <p:nvSpPr>
          <p:cNvPr id="46" name="Shape 44"/>
          <p:cNvSpPr/>
          <p:nvPr/>
        </p:nvSpPr>
        <p:spPr>
          <a:xfrm>
            <a:off x="8127797" y="4480560"/>
            <a:ext cx="3515258" cy="1280160"/>
          </a:xfrm>
          <a:prstGeom prst="roundRect">
            <a:avLst>
              <a:gd name="adj" fmla="val 5000"/>
            </a:avLst>
          </a:prstGeom>
          <a:solidFill>
            <a:srgbClr val="FFFFFF"/>
          </a:solidFill>
          <a:ln w="12700">
            <a:solidFill>
              <a:srgbClr val="D5E0E4"/>
            </a:solidFill>
            <a:prstDash val="solid"/>
          </a:ln>
        </p:spPr>
      </p:sp>
      <p:sp>
        <p:nvSpPr>
          <p:cNvPr id="47" name="Shape 45"/>
          <p:cNvSpPr/>
          <p:nvPr/>
        </p:nvSpPr>
        <p:spPr>
          <a:xfrm>
            <a:off x="8365541" y="4700016"/>
            <a:ext cx="365760" cy="365760"/>
          </a:xfrm>
          <a:prstGeom prst="ellipse">
            <a:avLst/>
          </a:prstGeom>
          <a:solidFill>
            <a:srgbClr val="EEF3F5"/>
          </a:solidFill>
          <a:ln w="12700">
            <a:solidFill>
              <a:srgbClr val="EEF3F5"/>
            </a:solidFill>
            <a:prstDash val="solid"/>
          </a:ln>
        </p:spPr>
      </p:sp>
      <p:sp>
        <p:nvSpPr>
          <p:cNvPr id="48" name="Text 46"/>
          <p:cNvSpPr/>
          <p:nvPr/>
        </p:nvSpPr>
        <p:spPr>
          <a:xfrm>
            <a:off x="8365541" y="4700016"/>
            <a:ext cx="365760" cy="365760"/>
          </a:xfrm>
          <a:prstGeom prst="rect">
            <a:avLst/>
          </a:prstGeom>
          <a:noFill/>
          <a:ln/>
        </p:spPr>
        <p:txBody>
          <a:bodyPr wrap="square" lIns="0" tIns="0" rIns="0" bIns="0" rtlCol="0" anchor="ctr"/>
          <a:lstStyle/>
          <a:p>
            <a:pPr algn="ctr" indent="0" marL="0">
              <a:buNone/>
            </a:pPr>
            <a:r>
              <a:rPr lang="en-US" sz="1300" b="1" dirty="0">
                <a:solidFill>
                  <a:srgbClr val="6B8590"/>
                </a:solidFill>
                <a:latin typeface="Meiryo" pitchFamily="34" charset="0"/>
                <a:ea typeface="Meiryo" pitchFamily="34" charset="-122"/>
                <a:cs typeface="Meiryo" pitchFamily="34" charset="-120"/>
              </a:rPr>
              <a:t>9</a:t>
            </a:r>
            <a:endParaRPr lang="en-US" sz="1300" dirty="0"/>
          </a:p>
        </p:txBody>
      </p:sp>
      <p:sp>
        <p:nvSpPr>
          <p:cNvPr id="49" name="Text 47"/>
          <p:cNvSpPr/>
          <p:nvPr/>
        </p:nvSpPr>
        <p:spPr>
          <a:xfrm>
            <a:off x="8841029" y="4700016"/>
            <a:ext cx="2564282" cy="365760"/>
          </a:xfrm>
          <a:prstGeom prst="rect">
            <a:avLst/>
          </a:prstGeom>
          <a:noFill/>
          <a:ln/>
        </p:spPr>
        <p:txBody>
          <a:bodyPr wrap="square" lIns="0" tIns="0" rIns="0" bIns="0" rtlCol="0" anchor="ctr"/>
          <a:lstStyle/>
          <a:p>
            <a:pPr indent="0" marL="0">
              <a:buNone/>
            </a:pPr>
            <a:r>
              <a:rPr lang="en-US" sz="1400" b="1" dirty="0">
                <a:solidFill>
                  <a:srgbClr val="12313D"/>
                </a:solidFill>
                <a:latin typeface="Meiryo" pitchFamily="34" charset="0"/>
                <a:ea typeface="Meiryo" pitchFamily="34" charset="-122"/>
                <a:cs typeface="Meiryo" pitchFamily="34" charset="-120"/>
              </a:rPr>
              <a:t>終了処理</a:t>
            </a:r>
            <a:endParaRPr lang="en-US" sz="1400" dirty="0"/>
          </a:p>
        </p:txBody>
      </p:sp>
      <p:sp>
        <p:nvSpPr>
          <p:cNvPr id="50" name="Text 48"/>
          <p:cNvSpPr/>
          <p:nvPr/>
        </p:nvSpPr>
        <p:spPr>
          <a:xfrm>
            <a:off x="8365541" y="5157216"/>
            <a:ext cx="3039770" cy="457200"/>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電流を止め、安全を確認し、通信を閉じる</a:t>
            </a:r>
            <a:endParaRPr lang="en-US" sz="1150" dirty="0"/>
          </a:p>
        </p:txBody>
      </p:sp>
      <p:sp>
        <p:nvSpPr>
          <p:cNvPr id="51" name="Text 49"/>
          <p:cNvSpPr/>
          <p:nvPr/>
        </p:nvSpPr>
        <p:spPr>
          <a:xfrm>
            <a:off x="548640" y="5943600"/>
            <a:ext cx="11094415" cy="274320"/>
          </a:xfrm>
          <a:prstGeom prst="rect">
            <a:avLst/>
          </a:prstGeom>
          <a:noFill/>
          <a:ln/>
        </p:spPr>
        <p:txBody>
          <a:bodyPr wrap="square" lIns="0" tIns="0" rIns="0" bIns="0" rtlCol="0" anchor="ctr"/>
          <a:lstStyle/>
          <a:p>
            <a:pPr indent="0" marL="0">
              <a:buNone/>
            </a:pPr>
            <a:r>
              <a:rPr lang="en-US" sz="1100" b="1" dirty="0">
                <a:solidFill>
                  <a:srgbClr val="B0432C"/>
                </a:solidFill>
                <a:latin typeface="Meiryo" pitchFamily="34" charset="0"/>
                <a:ea typeface="Meiryo" pitchFamily="34" charset="-122"/>
                <a:cs typeface="Meiryo" pitchFamily="34" charset="-120"/>
              </a:rPr>
              <a:t>色を付けた5〜7が、次のページの話です。</a:t>
            </a:r>
            <a:endParaRPr lang="en-US" sz="1100" dirty="0"/>
          </a:p>
        </p:txBody>
      </p:sp>
      <p:sp>
        <p:nvSpPr>
          <p:cNvPr id="53" name="Text 50"/>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第3回　車と充電器が「握手」するまで</a:t>
            </a:r>
            <a:endParaRPr lang="en-US" sz="900" dirty="0"/>
          </a:p>
        </p:txBody>
      </p:sp>
      <p:sp>
        <p:nvSpPr>
          <p:cNvPr id="54" name="Text 51"/>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10 / 15</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E0705A"/>
          </a:solidFill>
          <a:ln w="12700">
            <a:solidFill>
              <a:srgbClr val="E0705A"/>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3</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「挿してもすぐ流れない」のは、なぜか</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待たされている時間の正体は、通信の遅さではありません</a:t>
            </a:r>
            <a:endParaRPr lang="en-US" sz="1300" dirty="0"/>
          </a:p>
        </p:txBody>
      </p:sp>
      <p:sp>
        <p:nvSpPr>
          <p:cNvPr id="6" name="Shape 4"/>
          <p:cNvSpPr/>
          <p:nvPr/>
        </p:nvSpPr>
        <p:spPr>
          <a:xfrm>
            <a:off x="548640" y="1517904"/>
            <a:ext cx="3515258" cy="2743200"/>
          </a:xfrm>
          <a:prstGeom prst="roundRect">
            <a:avLst>
              <a:gd name="adj" fmla="val 2333"/>
            </a:avLst>
          </a:prstGeom>
          <a:solidFill>
            <a:srgbClr val="FFFFFF"/>
          </a:solidFill>
          <a:ln w="12700">
            <a:solidFill>
              <a:srgbClr val="D5E0E4"/>
            </a:solidFill>
            <a:prstDash val="solid"/>
          </a:ln>
        </p:spPr>
      </p:sp>
      <p:sp>
        <p:nvSpPr>
          <p:cNvPr id="7" name="Text 5"/>
          <p:cNvSpPr/>
          <p:nvPr/>
        </p:nvSpPr>
        <p:spPr>
          <a:xfrm>
            <a:off x="804672" y="1737360"/>
            <a:ext cx="3003194" cy="438912"/>
          </a:xfrm>
          <a:prstGeom prst="rect">
            <a:avLst/>
          </a:prstGeom>
          <a:noFill/>
          <a:ln/>
        </p:spPr>
        <p:txBody>
          <a:bodyPr wrap="square" lIns="0" tIns="0" rIns="0" bIns="0" rtlCol="0" anchor="ctr"/>
          <a:lstStyle/>
          <a:p>
            <a:pPr indent="0" marL="0">
              <a:lnSpc>
                <a:spcPts val="1900"/>
              </a:lnSpc>
              <a:buNone/>
            </a:pPr>
            <a:r>
              <a:rPr lang="en-US" sz="1450" b="1" dirty="0">
                <a:solidFill>
                  <a:srgbClr val="12313D"/>
                </a:solidFill>
                <a:latin typeface="Meiryo" pitchFamily="34" charset="0"/>
                <a:ea typeface="Meiryo" pitchFamily="34" charset="-122"/>
                <a:cs typeface="Meiryo" pitchFamily="34" charset="-120"/>
              </a:rPr>
              <a:t>① 安全確認（数秒）</a:t>
            </a:r>
            <a:endParaRPr lang="en-US" sz="1450" dirty="0"/>
          </a:p>
        </p:txBody>
      </p:sp>
      <p:sp>
        <p:nvSpPr>
          <p:cNvPr id="8" name="Text 6"/>
          <p:cNvSpPr/>
          <p:nvPr/>
        </p:nvSpPr>
        <p:spPr>
          <a:xfrm>
            <a:off x="804672" y="2267712"/>
            <a:ext cx="3003194" cy="1792224"/>
          </a:xfrm>
          <a:prstGeom prst="rect">
            <a:avLst/>
          </a:prstGeom>
          <a:noFill/>
          <a:ln/>
        </p:spPr>
        <p:txBody>
          <a:bodyPr wrap="square" lIns="0" tIns="0" rIns="0" bIns="0" rtlCol="0" anchor="ctr"/>
          <a:lstStyle/>
          <a:p>
            <a:pPr indent="0" marL="0">
              <a:lnSpc>
                <a:spcPts val="1900"/>
              </a:lnSpc>
              <a:buNone/>
            </a:pPr>
            <a:r>
              <a:rPr lang="en-US" sz="1200" dirty="0">
                <a:solidFill>
                  <a:srgbClr val="1F3944"/>
                </a:solidFill>
                <a:latin typeface="Meiryo" pitchFamily="34" charset="0"/>
                <a:ea typeface="Meiryo" pitchFamily="34" charset="-122"/>
                <a:cs typeface="Meiryo" pitchFamily="34" charset="-120"/>
              </a:rPr>
              <a:t>電気が漏れていないかを確かめる工程です。実際に高い電圧をかけて、想定どおりの値になるかを測ります。</a:t>
            </a:r>
            <a:endParaRPr lang="en-US" sz="1200" dirty="0"/>
          </a:p>
          <a:p>
            <a:pPr indent="0" marL="0">
              <a:lnSpc>
                <a:spcPts val="1900"/>
              </a:lnSpc>
              <a:buNone/>
            </a:pPr>
            <a:endParaRPr lang="en-US" sz="1200" dirty="0"/>
          </a:p>
          <a:p>
            <a:pPr indent="0" marL="0">
              <a:lnSpc>
                <a:spcPts val="1900"/>
              </a:lnSpc>
              <a:buNone/>
            </a:pPr>
            <a:r>
              <a:rPr lang="en-US" sz="1200" dirty="0">
                <a:solidFill>
                  <a:srgbClr val="1F3944"/>
                </a:solidFill>
                <a:latin typeface="Meiryo" pitchFamily="34" charset="0"/>
                <a:ea typeface="Meiryo" pitchFamily="34" charset="-122"/>
                <a:cs typeface="Meiryo" pitchFamily="34" charset="-120"/>
              </a:rPr>
              <a:t>物理的な検査なので、どうしても数秒かかります。</a:t>
            </a:r>
            <a:endParaRPr lang="en-US" sz="1200" dirty="0"/>
          </a:p>
        </p:txBody>
      </p:sp>
      <p:sp>
        <p:nvSpPr>
          <p:cNvPr id="9" name="Shape 7"/>
          <p:cNvSpPr/>
          <p:nvPr/>
        </p:nvSpPr>
        <p:spPr>
          <a:xfrm>
            <a:off x="4338218" y="1517904"/>
            <a:ext cx="3515258" cy="2743200"/>
          </a:xfrm>
          <a:prstGeom prst="roundRect">
            <a:avLst>
              <a:gd name="adj" fmla="val 2333"/>
            </a:avLst>
          </a:prstGeom>
          <a:solidFill>
            <a:srgbClr val="FFFFFF"/>
          </a:solidFill>
          <a:ln w="12700">
            <a:solidFill>
              <a:srgbClr val="D5E0E4"/>
            </a:solidFill>
            <a:prstDash val="solid"/>
          </a:ln>
        </p:spPr>
      </p:sp>
      <p:sp>
        <p:nvSpPr>
          <p:cNvPr id="10" name="Text 8"/>
          <p:cNvSpPr/>
          <p:nvPr/>
        </p:nvSpPr>
        <p:spPr>
          <a:xfrm>
            <a:off x="4594250" y="1737360"/>
            <a:ext cx="3003194" cy="438912"/>
          </a:xfrm>
          <a:prstGeom prst="rect">
            <a:avLst/>
          </a:prstGeom>
          <a:noFill/>
          <a:ln/>
        </p:spPr>
        <p:txBody>
          <a:bodyPr wrap="square" lIns="0" tIns="0" rIns="0" bIns="0" rtlCol="0" anchor="ctr"/>
          <a:lstStyle/>
          <a:p>
            <a:pPr indent="0" marL="0">
              <a:lnSpc>
                <a:spcPts val="1900"/>
              </a:lnSpc>
              <a:buNone/>
            </a:pPr>
            <a:r>
              <a:rPr lang="en-US" sz="1450" b="1" dirty="0">
                <a:solidFill>
                  <a:srgbClr val="12313D"/>
                </a:solidFill>
                <a:latin typeface="Meiryo" pitchFamily="34" charset="0"/>
                <a:ea typeface="Meiryo" pitchFamily="34" charset="-122"/>
                <a:cs typeface="Meiryo" pitchFamily="34" charset="-120"/>
              </a:rPr>
              <a:t>② 電圧合わせ（数秒）</a:t>
            </a:r>
            <a:endParaRPr lang="en-US" sz="1450" dirty="0"/>
          </a:p>
        </p:txBody>
      </p:sp>
      <p:sp>
        <p:nvSpPr>
          <p:cNvPr id="11" name="Text 9"/>
          <p:cNvSpPr/>
          <p:nvPr/>
        </p:nvSpPr>
        <p:spPr>
          <a:xfrm>
            <a:off x="4594250" y="2267712"/>
            <a:ext cx="3003194" cy="1792224"/>
          </a:xfrm>
          <a:prstGeom prst="rect">
            <a:avLst/>
          </a:prstGeom>
          <a:noFill/>
          <a:ln/>
        </p:spPr>
        <p:txBody>
          <a:bodyPr wrap="square" lIns="0" tIns="0" rIns="0" bIns="0" rtlCol="0" anchor="ctr"/>
          <a:lstStyle/>
          <a:p>
            <a:pPr indent="0" marL="0">
              <a:lnSpc>
                <a:spcPts val="1900"/>
              </a:lnSpc>
              <a:buNone/>
            </a:pPr>
            <a:r>
              <a:rPr lang="en-US" sz="1200" dirty="0">
                <a:solidFill>
                  <a:srgbClr val="1F3944"/>
                </a:solidFill>
                <a:latin typeface="Meiryo" pitchFamily="34" charset="0"/>
                <a:ea typeface="Meiryo" pitchFamily="34" charset="-122"/>
                <a:cs typeface="Meiryo" pitchFamily="34" charset="-120"/>
              </a:rPr>
              <a:t>充電器の出力電圧を、車の電池の電圧にぴったり合わせる工程です。</a:t>
            </a:r>
            <a:endParaRPr lang="en-US" sz="1200" dirty="0"/>
          </a:p>
          <a:p>
            <a:pPr indent="0" marL="0">
              <a:lnSpc>
                <a:spcPts val="1900"/>
              </a:lnSpc>
              <a:buNone/>
            </a:pPr>
            <a:endParaRPr lang="en-US" sz="1200" dirty="0"/>
          </a:p>
          <a:p>
            <a:pPr indent="0" marL="0">
              <a:lnSpc>
                <a:spcPts val="1900"/>
              </a:lnSpc>
              <a:buNone/>
            </a:pPr>
            <a:r>
              <a:rPr lang="en-US" sz="1200" dirty="0">
                <a:solidFill>
                  <a:srgbClr val="1F3944"/>
                </a:solidFill>
                <a:latin typeface="Meiryo" pitchFamily="34" charset="0"/>
                <a:ea typeface="Meiryo" pitchFamily="34" charset="-122"/>
                <a:cs typeface="Meiryo" pitchFamily="34" charset="-120"/>
              </a:rPr>
              <a:t>電圧が違うまま一気につなぐと、大きな電流が流れて危険なので、そっと近づけていきます。</a:t>
            </a:r>
            <a:endParaRPr lang="en-US" sz="1200" dirty="0"/>
          </a:p>
        </p:txBody>
      </p:sp>
      <p:sp>
        <p:nvSpPr>
          <p:cNvPr id="12" name="Shape 10"/>
          <p:cNvSpPr/>
          <p:nvPr/>
        </p:nvSpPr>
        <p:spPr>
          <a:xfrm>
            <a:off x="8127797" y="1517904"/>
            <a:ext cx="3515258" cy="2743200"/>
          </a:xfrm>
          <a:prstGeom prst="roundRect">
            <a:avLst>
              <a:gd name="adj" fmla="val 2333"/>
            </a:avLst>
          </a:prstGeom>
          <a:solidFill>
            <a:srgbClr val="FBE9E5"/>
          </a:solidFill>
          <a:ln w="12700">
            <a:solidFill>
              <a:srgbClr val="E0705A"/>
            </a:solidFill>
            <a:prstDash val="solid"/>
          </a:ln>
        </p:spPr>
      </p:sp>
      <p:sp>
        <p:nvSpPr>
          <p:cNvPr id="13" name="Text 11"/>
          <p:cNvSpPr/>
          <p:nvPr/>
        </p:nvSpPr>
        <p:spPr>
          <a:xfrm>
            <a:off x="8383829" y="1737360"/>
            <a:ext cx="3003194" cy="438912"/>
          </a:xfrm>
          <a:prstGeom prst="rect">
            <a:avLst/>
          </a:prstGeom>
          <a:noFill/>
          <a:ln/>
        </p:spPr>
        <p:txBody>
          <a:bodyPr wrap="square" lIns="0" tIns="0" rIns="0" bIns="0" rtlCol="0" anchor="ctr"/>
          <a:lstStyle/>
          <a:p>
            <a:pPr indent="0" marL="0">
              <a:lnSpc>
                <a:spcPts val="1900"/>
              </a:lnSpc>
              <a:buNone/>
            </a:pPr>
            <a:r>
              <a:rPr lang="en-US" sz="1450" b="1" dirty="0">
                <a:solidFill>
                  <a:srgbClr val="B0432C"/>
                </a:solidFill>
                <a:latin typeface="Meiryo" pitchFamily="34" charset="0"/>
                <a:ea typeface="Meiryo" pitchFamily="34" charset="-122"/>
                <a:cs typeface="Meiryo" pitchFamily="34" charset="-120"/>
              </a:rPr>
              <a:t>③ ここでやっと流れ始める</a:t>
            </a:r>
            <a:endParaRPr lang="en-US" sz="1450" dirty="0"/>
          </a:p>
        </p:txBody>
      </p:sp>
      <p:sp>
        <p:nvSpPr>
          <p:cNvPr id="14" name="Text 12"/>
          <p:cNvSpPr/>
          <p:nvPr/>
        </p:nvSpPr>
        <p:spPr>
          <a:xfrm>
            <a:off x="8383829" y="2267712"/>
            <a:ext cx="3003194" cy="1792224"/>
          </a:xfrm>
          <a:prstGeom prst="rect">
            <a:avLst/>
          </a:prstGeom>
          <a:noFill/>
          <a:ln/>
        </p:spPr>
        <p:txBody>
          <a:bodyPr wrap="square" lIns="0" tIns="0" rIns="0" bIns="0" rtlCol="0" anchor="ctr"/>
          <a:lstStyle/>
          <a:p>
            <a:pPr indent="0" marL="0">
              <a:lnSpc>
                <a:spcPts val="1900"/>
              </a:lnSpc>
              <a:buNone/>
            </a:pPr>
            <a:r>
              <a:rPr lang="en-US" sz="1200" dirty="0">
                <a:solidFill>
                  <a:srgbClr val="1F3944"/>
                </a:solidFill>
                <a:latin typeface="Meiryo" pitchFamily="34" charset="0"/>
                <a:ea typeface="Meiryo" pitchFamily="34" charset="-122"/>
                <a:cs typeface="Meiryo" pitchFamily="34" charset="-120"/>
              </a:rPr>
              <a:t>上の2つが終わって、はじめて「流してください」の指示が出ます。</a:t>
            </a:r>
            <a:endParaRPr lang="en-US" sz="1200" dirty="0"/>
          </a:p>
          <a:p>
            <a:pPr indent="0" marL="0">
              <a:lnSpc>
                <a:spcPts val="1900"/>
              </a:lnSpc>
              <a:buNone/>
            </a:pPr>
            <a:endParaRPr lang="en-US" sz="1200" dirty="0"/>
          </a:p>
          <a:p>
            <a:pPr indent="0" marL="0">
              <a:lnSpc>
                <a:spcPts val="1900"/>
              </a:lnSpc>
              <a:buNone/>
            </a:pPr>
            <a:r>
              <a:rPr lang="en-US" sz="1200" dirty="0">
                <a:solidFill>
                  <a:srgbClr val="1F3944"/>
                </a:solidFill>
                <a:latin typeface="Meiryo" pitchFamily="34" charset="0"/>
                <a:ea typeface="Meiryo" pitchFamily="34" charset="-122"/>
                <a:cs typeface="Meiryo" pitchFamily="34" charset="-120"/>
              </a:rPr>
              <a:t>つまり待ち時間の大半は、通信ではなく安全のための手続きです。</a:t>
            </a:r>
            <a:endParaRPr lang="en-US" sz="1200" dirty="0"/>
          </a:p>
        </p:txBody>
      </p:sp>
      <p:sp>
        <p:nvSpPr>
          <p:cNvPr id="15" name="Shape 13"/>
          <p:cNvSpPr/>
          <p:nvPr/>
        </p:nvSpPr>
        <p:spPr>
          <a:xfrm>
            <a:off x="548640" y="4480560"/>
            <a:ext cx="11094415" cy="1371600"/>
          </a:xfrm>
          <a:prstGeom prst="roundRect">
            <a:avLst>
              <a:gd name="adj" fmla="val 4667"/>
            </a:avLst>
          </a:prstGeom>
          <a:solidFill>
            <a:srgbClr val="FBE9E5"/>
          </a:solidFill>
          <a:ln w="12700">
            <a:solidFill>
              <a:srgbClr val="FBE9E5"/>
            </a:solidFill>
            <a:prstDash val="solid"/>
          </a:ln>
        </p:spPr>
      </p:sp>
      <p:sp>
        <p:nvSpPr>
          <p:cNvPr id="16" name="Text 14"/>
          <p:cNvSpPr/>
          <p:nvPr/>
        </p:nvSpPr>
        <p:spPr>
          <a:xfrm>
            <a:off x="804672" y="4645152"/>
            <a:ext cx="1463040" cy="274320"/>
          </a:xfrm>
          <a:prstGeom prst="rect">
            <a:avLst/>
          </a:prstGeom>
          <a:noFill/>
          <a:ln/>
        </p:spPr>
        <p:txBody>
          <a:bodyPr wrap="square" lIns="0" tIns="0" rIns="0" bIns="0" rtlCol="0" anchor="ctr"/>
          <a:lstStyle/>
          <a:p>
            <a:pPr indent="0" marL="0">
              <a:buNone/>
            </a:pPr>
            <a:r>
              <a:rPr lang="en-US" sz="1100" b="1" dirty="0">
                <a:solidFill>
                  <a:srgbClr val="B0432C"/>
                </a:solidFill>
                <a:latin typeface="Meiryo" pitchFamily="34" charset="0"/>
                <a:ea typeface="Meiryo" pitchFamily="34" charset="-122"/>
                <a:cs typeface="Meiryo" pitchFamily="34" charset="-120"/>
              </a:rPr>
              <a:t>たとえると</a:t>
            </a:r>
            <a:endParaRPr lang="en-US" sz="1100" dirty="0"/>
          </a:p>
        </p:txBody>
      </p:sp>
      <p:sp>
        <p:nvSpPr>
          <p:cNvPr id="17" name="Text 15"/>
          <p:cNvSpPr/>
          <p:nvPr/>
        </p:nvSpPr>
        <p:spPr>
          <a:xfrm>
            <a:off x="804672" y="4974336"/>
            <a:ext cx="10582351" cy="694944"/>
          </a:xfrm>
          <a:prstGeom prst="rect">
            <a:avLst/>
          </a:prstGeom>
          <a:noFill/>
          <a:ln/>
        </p:spPr>
        <p:txBody>
          <a:bodyPr wrap="square" lIns="0" tIns="0" rIns="0" bIns="0" rtlCol="0" anchor="ctr"/>
          <a:lstStyle/>
          <a:p>
            <a:pPr indent="0" marL="0">
              <a:lnSpc>
                <a:spcPts val="2100"/>
              </a:lnSpc>
              <a:buNone/>
            </a:pPr>
            <a:r>
              <a:rPr lang="en-US" sz="1250" dirty="0">
                <a:solidFill>
                  <a:srgbClr val="1F3944"/>
                </a:solidFill>
                <a:latin typeface="Meiryo" pitchFamily="34" charset="0"/>
                <a:ea typeface="Meiryo" pitchFamily="34" charset="-122"/>
                <a:cs typeface="Meiryo" pitchFamily="34" charset="-120"/>
              </a:rPr>
              <a:t>飛行機が滑走路に出てから離陸するまで、けっこう待たされますよね。あれと同じで、点検の手順を飛ばすわけにいかないからです。</a:t>
            </a:r>
            <a:endParaRPr lang="en-US" sz="1250" dirty="0"/>
          </a:p>
          <a:p>
            <a:pPr indent="0" marL="0">
              <a:lnSpc>
                <a:spcPts val="2100"/>
              </a:lnSpc>
              <a:buNone/>
            </a:pPr>
            <a:r>
              <a:rPr lang="en-US" sz="1250" dirty="0">
                <a:solidFill>
                  <a:srgbClr val="1F3944"/>
                </a:solidFill>
                <a:latin typeface="Meiryo" pitchFamily="34" charset="0"/>
                <a:ea typeface="Meiryo" pitchFamily="34" charset="-122"/>
                <a:cs typeface="Meiryo" pitchFamily="34" charset="-120"/>
              </a:rPr>
              <a:t>通信を速くしても、この待ち時間は縮まりません。ここは覚えておくと、原因の切り分けに役立ちます。</a:t>
            </a:r>
            <a:endParaRPr lang="en-US" sz="1250" dirty="0"/>
          </a:p>
        </p:txBody>
      </p:sp>
      <p:sp>
        <p:nvSpPr>
          <p:cNvPr id="19" name="Text 16"/>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第3回　車と充電器が「握手」するまで</a:t>
            </a:r>
            <a:endParaRPr lang="en-US" sz="900" dirty="0"/>
          </a:p>
        </p:txBody>
      </p:sp>
      <p:sp>
        <p:nvSpPr>
          <p:cNvPr id="20" name="Text 17"/>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11 / 15</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E0705A"/>
          </a:solidFill>
          <a:ln w="12700">
            <a:solidFill>
              <a:srgbClr val="E0705A"/>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3</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時間には、細かい決まりがある</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「何秒以内に返事をすること」が規格で決められています</a:t>
            </a:r>
            <a:endParaRPr lang="en-US" sz="1300" dirty="0"/>
          </a:p>
        </p:txBody>
      </p:sp>
      <p:sp>
        <p:nvSpPr>
          <p:cNvPr id="6" name="Shape 4"/>
          <p:cNvSpPr/>
          <p:nvPr/>
        </p:nvSpPr>
        <p:spPr>
          <a:xfrm>
            <a:off x="548640" y="1517904"/>
            <a:ext cx="5486400" cy="2523744"/>
          </a:xfrm>
          <a:prstGeom prst="roundRect">
            <a:avLst>
              <a:gd name="adj" fmla="val 2536"/>
            </a:avLst>
          </a:prstGeom>
          <a:solidFill>
            <a:srgbClr val="FBE9E5"/>
          </a:solidFill>
          <a:ln w="12700">
            <a:solidFill>
              <a:srgbClr val="E0705A"/>
            </a:solidFill>
            <a:prstDash val="solid"/>
          </a:ln>
        </p:spPr>
      </p:sp>
      <p:sp>
        <p:nvSpPr>
          <p:cNvPr id="7" name="Text 5"/>
          <p:cNvSpPr/>
          <p:nvPr/>
        </p:nvSpPr>
        <p:spPr>
          <a:xfrm>
            <a:off x="822960" y="1737360"/>
            <a:ext cx="4937760" cy="310896"/>
          </a:xfrm>
          <a:prstGeom prst="rect">
            <a:avLst/>
          </a:prstGeom>
          <a:noFill/>
          <a:ln/>
        </p:spPr>
        <p:txBody>
          <a:bodyPr wrap="square" lIns="0" tIns="0" rIns="0" bIns="0" rtlCol="0" anchor="ctr"/>
          <a:lstStyle/>
          <a:p>
            <a:pPr indent="0" marL="0">
              <a:buNone/>
            </a:pPr>
            <a:r>
              <a:rPr lang="en-US" sz="1350" b="1" dirty="0">
                <a:solidFill>
                  <a:srgbClr val="B0432C"/>
                </a:solidFill>
                <a:latin typeface="Meiryo" pitchFamily="34" charset="0"/>
                <a:ea typeface="Meiryo" pitchFamily="34" charset="-122"/>
                <a:cs typeface="Meiryo" pitchFamily="34" charset="-120"/>
              </a:rPr>
              <a:t>代表的な決まり</a:t>
            </a:r>
            <a:endParaRPr lang="en-US" sz="1350" dirty="0"/>
          </a:p>
        </p:txBody>
      </p:sp>
      <p:sp>
        <p:nvSpPr>
          <p:cNvPr id="8" name="Text 6"/>
          <p:cNvSpPr/>
          <p:nvPr/>
        </p:nvSpPr>
        <p:spPr>
          <a:xfrm>
            <a:off x="822960" y="2103120"/>
            <a:ext cx="4937760" cy="1737360"/>
          </a:xfrm>
          <a:prstGeom prst="rect">
            <a:avLst/>
          </a:prstGeom>
          <a:noFill/>
          <a:ln/>
        </p:spPr>
        <p:txBody>
          <a:bodyPr wrap="square" lIns="0" tIns="0" rIns="0" bIns="0" rtlCol="0" anchor="ctr"/>
          <a:lstStyle/>
          <a:p>
            <a:pPr indent="0" marL="0">
              <a:lnSpc>
                <a:spcPts val="1900"/>
              </a:lnSpc>
              <a:buNone/>
            </a:pPr>
            <a:r>
              <a:rPr lang="en-US" sz="1200" dirty="0">
                <a:solidFill>
                  <a:srgbClr val="1F3944"/>
                </a:solidFill>
                <a:latin typeface="Meiryo" pitchFamily="34" charset="0"/>
                <a:ea typeface="Meiryo" pitchFamily="34" charset="-122"/>
                <a:cs typeface="Meiryo" pitchFamily="34" charset="-120"/>
              </a:rPr>
              <a:t>・充電器は、5% の合図を出したあと 20〜50 秒 のあいだ、車からの呼びかけを待つ</a:t>
            </a:r>
            <a:endParaRPr lang="en-US" sz="1200" dirty="0"/>
          </a:p>
          <a:p>
            <a:pPr indent="0" marL="0">
              <a:lnSpc>
                <a:spcPts val="1900"/>
              </a:lnSpc>
              <a:buNone/>
            </a:pPr>
            <a:endParaRPr lang="en-US" sz="1200" dirty="0"/>
          </a:p>
          <a:p>
            <a:pPr indent="0" marL="0">
              <a:lnSpc>
                <a:spcPts val="1900"/>
              </a:lnSpc>
              <a:buNone/>
            </a:pPr>
            <a:r>
              <a:rPr lang="en-US" sz="1200" dirty="0">
                <a:solidFill>
                  <a:srgbClr val="1F3944"/>
                </a:solidFill>
                <a:latin typeface="Meiryo" pitchFamily="34" charset="0"/>
                <a:ea typeface="Meiryo" pitchFamily="34" charset="-122"/>
                <a:cs typeface="Meiryo" pitchFamily="34" charset="-120"/>
              </a:rPr>
              <a:t>・会話が始まったあとは、ひとつの手順に対して 60 秒 以内に返事をする</a:t>
            </a:r>
            <a:endParaRPr lang="en-US" sz="1200" dirty="0"/>
          </a:p>
          <a:p>
            <a:pPr indent="0" marL="0">
              <a:lnSpc>
                <a:spcPts val="1900"/>
              </a:lnSpc>
              <a:buNone/>
            </a:pPr>
            <a:endParaRPr lang="en-US" sz="1200" dirty="0"/>
          </a:p>
          <a:p>
            <a:pPr indent="0" marL="0">
              <a:lnSpc>
                <a:spcPts val="1900"/>
              </a:lnSpc>
              <a:buNone/>
            </a:pPr>
            <a:r>
              <a:rPr lang="en-US" sz="1200" dirty="0">
                <a:solidFill>
                  <a:srgbClr val="1F3944"/>
                </a:solidFill>
                <a:latin typeface="Meiryo" pitchFamily="34" charset="0"/>
                <a:ea typeface="Meiryo" pitchFamily="34" charset="-122"/>
                <a:cs typeface="Meiryo" pitchFamily="34" charset="-120"/>
              </a:rPr>
              <a:t>・返事がなければ、やり直すか、そこで打ち切る</a:t>
            </a:r>
            <a:endParaRPr lang="en-US" sz="1200" dirty="0"/>
          </a:p>
        </p:txBody>
      </p:sp>
      <p:sp>
        <p:nvSpPr>
          <p:cNvPr id="9" name="Shape 7"/>
          <p:cNvSpPr/>
          <p:nvPr/>
        </p:nvSpPr>
        <p:spPr>
          <a:xfrm>
            <a:off x="6309360" y="1517904"/>
            <a:ext cx="5330952" cy="1371600"/>
          </a:xfrm>
          <a:prstGeom prst="roundRect">
            <a:avLst>
              <a:gd name="adj" fmla="val 4667"/>
            </a:avLst>
          </a:prstGeom>
          <a:solidFill>
            <a:srgbClr val="FFFFFF"/>
          </a:solidFill>
          <a:ln w="12700">
            <a:solidFill>
              <a:srgbClr val="D5E0E4"/>
            </a:solidFill>
            <a:prstDash val="solid"/>
          </a:ln>
        </p:spPr>
      </p:sp>
      <p:sp>
        <p:nvSpPr>
          <p:cNvPr id="10" name="Text 8"/>
          <p:cNvSpPr/>
          <p:nvPr/>
        </p:nvSpPr>
        <p:spPr>
          <a:xfrm>
            <a:off x="6547104" y="1682496"/>
            <a:ext cx="4855464" cy="310896"/>
          </a:xfrm>
          <a:prstGeom prst="rect">
            <a:avLst/>
          </a:prstGeom>
          <a:noFill/>
          <a:ln/>
        </p:spPr>
        <p:txBody>
          <a:bodyPr wrap="square" lIns="0" tIns="0" rIns="0" bIns="0" rtlCol="0" anchor="ctr"/>
          <a:lstStyle/>
          <a:p>
            <a:pPr indent="0" marL="0">
              <a:buNone/>
            </a:pPr>
            <a:r>
              <a:rPr lang="en-US" sz="1300" b="1" dirty="0">
                <a:solidFill>
                  <a:srgbClr val="12313D"/>
                </a:solidFill>
                <a:latin typeface="Meiryo" pitchFamily="34" charset="0"/>
                <a:ea typeface="Meiryo" pitchFamily="34" charset="-122"/>
                <a:cs typeface="Meiryo" pitchFamily="34" charset="-120"/>
              </a:rPr>
              <a:t>なぜ決めてあるのか</a:t>
            </a:r>
            <a:endParaRPr lang="en-US" sz="1300" dirty="0"/>
          </a:p>
        </p:txBody>
      </p:sp>
      <p:sp>
        <p:nvSpPr>
          <p:cNvPr id="11" name="Text 9"/>
          <p:cNvSpPr/>
          <p:nvPr/>
        </p:nvSpPr>
        <p:spPr>
          <a:xfrm>
            <a:off x="6547104" y="2029968"/>
            <a:ext cx="4855464" cy="731520"/>
          </a:xfrm>
          <a:prstGeom prst="rect">
            <a:avLst/>
          </a:prstGeom>
          <a:noFill/>
          <a:ln/>
        </p:spPr>
        <p:txBody>
          <a:bodyPr wrap="square" lIns="0" tIns="0" rIns="0" bIns="0" rtlCol="0" anchor="ctr"/>
          <a:lstStyle/>
          <a:p>
            <a:pPr indent="0" marL="0">
              <a:lnSpc>
                <a:spcPts val="1700"/>
              </a:lnSpc>
              <a:buNone/>
            </a:pPr>
            <a:r>
              <a:rPr lang="en-US" sz="1100" dirty="0">
                <a:solidFill>
                  <a:srgbClr val="1F3944"/>
                </a:solidFill>
                <a:latin typeface="Meiryo" pitchFamily="34" charset="0"/>
                <a:ea typeface="Meiryo" pitchFamily="34" charset="-122"/>
                <a:cs typeface="Meiryo" pitchFamily="34" charset="-120"/>
              </a:rPr>
              <a:t>決めておかないと、片方がいつまでも待ち続けてしまいます。何秒で見切りをつけるかを世界共通にしておくことで、どのメーカーの車とどのメーカーの充電器でもかみ合います。</a:t>
            </a:r>
            <a:endParaRPr lang="en-US" sz="1100" dirty="0"/>
          </a:p>
        </p:txBody>
      </p:sp>
      <p:sp>
        <p:nvSpPr>
          <p:cNvPr id="12" name="Shape 10"/>
          <p:cNvSpPr/>
          <p:nvPr/>
        </p:nvSpPr>
        <p:spPr>
          <a:xfrm>
            <a:off x="6309360" y="2999232"/>
            <a:ext cx="5330952" cy="1371600"/>
          </a:xfrm>
          <a:prstGeom prst="roundRect">
            <a:avLst>
              <a:gd name="adj" fmla="val 4667"/>
            </a:avLst>
          </a:prstGeom>
          <a:solidFill>
            <a:srgbClr val="FFFFFF"/>
          </a:solidFill>
          <a:ln w="12700">
            <a:solidFill>
              <a:srgbClr val="D5E0E4"/>
            </a:solidFill>
            <a:prstDash val="solid"/>
          </a:ln>
        </p:spPr>
      </p:sp>
      <p:sp>
        <p:nvSpPr>
          <p:cNvPr id="13" name="Text 11"/>
          <p:cNvSpPr/>
          <p:nvPr/>
        </p:nvSpPr>
        <p:spPr>
          <a:xfrm>
            <a:off x="6547104" y="3163824"/>
            <a:ext cx="4855464" cy="310896"/>
          </a:xfrm>
          <a:prstGeom prst="rect">
            <a:avLst/>
          </a:prstGeom>
          <a:noFill/>
          <a:ln/>
        </p:spPr>
        <p:txBody>
          <a:bodyPr wrap="square" lIns="0" tIns="0" rIns="0" bIns="0" rtlCol="0" anchor="ctr"/>
          <a:lstStyle/>
          <a:p>
            <a:pPr indent="0" marL="0">
              <a:buNone/>
            </a:pPr>
            <a:r>
              <a:rPr lang="en-US" sz="1300" b="1" dirty="0">
                <a:solidFill>
                  <a:srgbClr val="12313D"/>
                </a:solidFill>
                <a:latin typeface="Meiryo" pitchFamily="34" charset="0"/>
                <a:ea typeface="Meiryo" pitchFamily="34" charset="-122"/>
                <a:cs typeface="Meiryo" pitchFamily="34" charset="-120"/>
              </a:rPr>
              <a:t>勝手に短くしてはいけない</a:t>
            </a:r>
            <a:endParaRPr lang="en-US" sz="1300" dirty="0"/>
          </a:p>
        </p:txBody>
      </p:sp>
      <p:sp>
        <p:nvSpPr>
          <p:cNvPr id="14" name="Text 12"/>
          <p:cNvSpPr/>
          <p:nvPr/>
        </p:nvSpPr>
        <p:spPr>
          <a:xfrm>
            <a:off x="6547104" y="3511296"/>
            <a:ext cx="4855464" cy="731520"/>
          </a:xfrm>
          <a:prstGeom prst="rect">
            <a:avLst/>
          </a:prstGeom>
          <a:noFill/>
          <a:ln/>
        </p:spPr>
        <p:txBody>
          <a:bodyPr wrap="square" lIns="0" tIns="0" rIns="0" bIns="0" rtlCol="0" anchor="ctr"/>
          <a:lstStyle/>
          <a:p>
            <a:pPr indent="0" marL="0">
              <a:lnSpc>
                <a:spcPts val="1700"/>
              </a:lnSpc>
              <a:buNone/>
            </a:pPr>
            <a:r>
              <a:rPr lang="en-US" sz="1100" dirty="0">
                <a:solidFill>
                  <a:srgbClr val="1F3944"/>
                </a:solidFill>
                <a:latin typeface="Meiryo" pitchFamily="34" charset="0"/>
                <a:ea typeface="Meiryo" pitchFamily="34" charset="-122"/>
                <a:cs typeface="Meiryo" pitchFamily="34" charset="-120"/>
              </a:rPr>
              <a:t>「うちの車は速いから」と独自に短くすると、自社の試験機では動くのに、よその充電器では動かない、という一番やっかいな不具合になります。</a:t>
            </a:r>
            <a:endParaRPr lang="en-US" sz="1100" dirty="0"/>
          </a:p>
        </p:txBody>
      </p:sp>
      <p:sp>
        <p:nvSpPr>
          <p:cNvPr id="15" name="Shape 13"/>
          <p:cNvSpPr/>
          <p:nvPr/>
        </p:nvSpPr>
        <p:spPr>
          <a:xfrm>
            <a:off x="6309360" y="4480560"/>
            <a:ext cx="5330952" cy="1371600"/>
          </a:xfrm>
          <a:prstGeom prst="roundRect">
            <a:avLst>
              <a:gd name="adj" fmla="val 4667"/>
            </a:avLst>
          </a:prstGeom>
          <a:solidFill>
            <a:srgbClr val="FFFFFF"/>
          </a:solidFill>
          <a:ln w="12700">
            <a:solidFill>
              <a:srgbClr val="D5E0E4"/>
            </a:solidFill>
            <a:prstDash val="solid"/>
          </a:ln>
        </p:spPr>
      </p:sp>
      <p:sp>
        <p:nvSpPr>
          <p:cNvPr id="16" name="Text 14"/>
          <p:cNvSpPr/>
          <p:nvPr/>
        </p:nvSpPr>
        <p:spPr>
          <a:xfrm>
            <a:off x="6547104" y="4645152"/>
            <a:ext cx="4855464" cy="310896"/>
          </a:xfrm>
          <a:prstGeom prst="rect">
            <a:avLst/>
          </a:prstGeom>
          <a:noFill/>
          <a:ln/>
        </p:spPr>
        <p:txBody>
          <a:bodyPr wrap="square" lIns="0" tIns="0" rIns="0" bIns="0" rtlCol="0" anchor="ctr"/>
          <a:lstStyle/>
          <a:p>
            <a:pPr indent="0" marL="0">
              <a:buNone/>
            </a:pPr>
            <a:r>
              <a:rPr lang="en-US" sz="1300" b="1" dirty="0">
                <a:solidFill>
                  <a:srgbClr val="12313D"/>
                </a:solidFill>
                <a:latin typeface="Meiryo" pitchFamily="34" charset="0"/>
                <a:ea typeface="Meiryo" pitchFamily="34" charset="-122"/>
                <a:cs typeface="Meiryo" pitchFamily="34" charset="-120"/>
              </a:rPr>
              <a:t>逆に、遅すぎても切られる</a:t>
            </a:r>
            <a:endParaRPr lang="en-US" sz="1300" dirty="0"/>
          </a:p>
        </p:txBody>
      </p:sp>
      <p:sp>
        <p:nvSpPr>
          <p:cNvPr id="17" name="Text 15"/>
          <p:cNvSpPr/>
          <p:nvPr/>
        </p:nvSpPr>
        <p:spPr>
          <a:xfrm>
            <a:off x="6547104" y="4992624"/>
            <a:ext cx="4855464" cy="731520"/>
          </a:xfrm>
          <a:prstGeom prst="rect">
            <a:avLst/>
          </a:prstGeom>
          <a:noFill/>
          <a:ln/>
        </p:spPr>
        <p:txBody>
          <a:bodyPr wrap="square" lIns="0" tIns="0" rIns="0" bIns="0" rtlCol="0" anchor="ctr"/>
          <a:lstStyle/>
          <a:p>
            <a:pPr indent="0" marL="0">
              <a:lnSpc>
                <a:spcPts val="1700"/>
              </a:lnSpc>
              <a:buNone/>
            </a:pPr>
            <a:r>
              <a:rPr lang="en-US" sz="1100" dirty="0">
                <a:solidFill>
                  <a:srgbClr val="1F3944"/>
                </a:solidFill>
                <a:latin typeface="Meiryo" pitchFamily="34" charset="0"/>
                <a:ea typeface="Meiryo" pitchFamily="34" charset="-122"/>
                <a:cs typeface="Meiryo" pitchFamily="34" charset="-120"/>
              </a:rPr>
              <a:t>たとえば車の中の処理が重くて返事が60秒を超えると、会話ごと打ち切られます。重い処理は後回しにして、返事だけ先にする作りが必要です。</a:t>
            </a:r>
            <a:endParaRPr lang="en-US" sz="1100" dirty="0"/>
          </a:p>
        </p:txBody>
      </p:sp>
      <p:sp>
        <p:nvSpPr>
          <p:cNvPr id="18" name="Shape 16"/>
          <p:cNvSpPr/>
          <p:nvPr/>
        </p:nvSpPr>
        <p:spPr>
          <a:xfrm>
            <a:off x="548640" y="4206240"/>
            <a:ext cx="5486400" cy="1609344"/>
          </a:xfrm>
          <a:prstGeom prst="roundRect">
            <a:avLst>
              <a:gd name="adj" fmla="val 3977"/>
            </a:avLst>
          </a:prstGeom>
          <a:solidFill>
            <a:srgbClr val="12313D"/>
          </a:solidFill>
          <a:ln w="12700">
            <a:solidFill>
              <a:srgbClr val="12313D"/>
            </a:solidFill>
            <a:prstDash val="solid"/>
          </a:ln>
        </p:spPr>
      </p:sp>
      <p:sp>
        <p:nvSpPr>
          <p:cNvPr id="19" name="Text 17"/>
          <p:cNvSpPr/>
          <p:nvPr/>
        </p:nvSpPr>
        <p:spPr>
          <a:xfrm>
            <a:off x="822960" y="4389120"/>
            <a:ext cx="4937760" cy="310896"/>
          </a:xfrm>
          <a:prstGeom prst="rect">
            <a:avLst/>
          </a:prstGeom>
          <a:noFill/>
          <a:ln/>
        </p:spPr>
        <p:txBody>
          <a:bodyPr wrap="square" lIns="0" tIns="0" rIns="0" bIns="0" rtlCol="0" anchor="ctr"/>
          <a:lstStyle/>
          <a:p>
            <a:pPr indent="0" marL="0">
              <a:buNone/>
            </a:pPr>
            <a:r>
              <a:rPr lang="en-US" sz="1300" b="1" dirty="0">
                <a:solidFill>
                  <a:srgbClr val="E0705A"/>
                </a:solidFill>
                <a:latin typeface="Meiryo" pitchFamily="34" charset="0"/>
                <a:ea typeface="Meiryo" pitchFamily="34" charset="-122"/>
                <a:cs typeface="Meiryo" pitchFamily="34" charset="-120"/>
              </a:rPr>
              <a:t>覚えておきたいこと</a:t>
            </a:r>
            <a:endParaRPr lang="en-US" sz="1300" dirty="0"/>
          </a:p>
        </p:txBody>
      </p:sp>
      <p:sp>
        <p:nvSpPr>
          <p:cNvPr id="20" name="Text 18"/>
          <p:cNvSpPr/>
          <p:nvPr/>
        </p:nvSpPr>
        <p:spPr>
          <a:xfrm>
            <a:off x="822960" y="4754880"/>
            <a:ext cx="4937760" cy="896112"/>
          </a:xfrm>
          <a:prstGeom prst="rect">
            <a:avLst/>
          </a:prstGeom>
          <a:noFill/>
          <a:ln/>
        </p:spPr>
        <p:txBody>
          <a:bodyPr wrap="square" lIns="0" tIns="0" rIns="0" bIns="0" rtlCol="0" anchor="ctr"/>
          <a:lstStyle/>
          <a:p>
            <a:pPr indent="0" marL="0">
              <a:lnSpc>
                <a:spcPts val="1600"/>
              </a:lnSpc>
              <a:buNone/>
            </a:pPr>
            <a:r>
              <a:rPr lang="en-US" sz="1100" dirty="0">
                <a:solidFill>
                  <a:srgbClr val="AFC3CC"/>
                </a:solidFill>
                <a:latin typeface="Meiryo" pitchFamily="34" charset="0"/>
                <a:ea typeface="Meiryo" pitchFamily="34" charset="-122"/>
                <a:cs typeface="Meiryo" pitchFamily="34" charset="-120"/>
              </a:rPr>
              <a:t>この手の時間の決まりは、規格書の版によって値が変わることがあります。実際の開発では、必ず最新の規格書で確認する、というのが鉄則です。</a:t>
            </a:r>
            <a:endParaRPr lang="en-US" sz="1100" dirty="0"/>
          </a:p>
          <a:p>
            <a:pPr indent="0" marL="0">
              <a:lnSpc>
                <a:spcPts val="1600"/>
              </a:lnSpc>
              <a:buNone/>
            </a:pPr>
            <a:endParaRPr lang="en-US" sz="1100" dirty="0"/>
          </a:p>
          <a:p>
            <a:pPr indent="0" marL="0">
              <a:lnSpc>
                <a:spcPts val="1600"/>
              </a:lnSpc>
              <a:buNone/>
            </a:pPr>
            <a:r>
              <a:rPr lang="en-US" sz="1100" dirty="0">
                <a:solidFill>
                  <a:srgbClr val="AFC3CC"/>
                </a:solidFill>
                <a:latin typeface="Meiryo" pitchFamily="34" charset="0"/>
                <a:ea typeface="Meiryo" pitchFamily="34" charset="-122"/>
                <a:cs typeface="Meiryo" pitchFamily="34" charset="-120"/>
              </a:rPr>
              <a:t>ここでは「細かく決められている」という事実だけ押さえてください。</a:t>
            </a:r>
            <a:endParaRPr lang="en-US" sz="1100" dirty="0"/>
          </a:p>
        </p:txBody>
      </p:sp>
      <p:sp>
        <p:nvSpPr>
          <p:cNvPr id="22" name="Text 19"/>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第3回　車と充電器が「握手」するまで</a:t>
            </a:r>
            <a:endParaRPr lang="en-US" sz="900" dirty="0"/>
          </a:p>
        </p:txBody>
      </p:sp>
      <p:sp>
        <p:nvSpPr>
          <p:cNvPr id="23" name="Text 20"/>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12 / 15</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E0705A"/>
          </a:solidFill>
          <a:ln w="12700">
            <a:solidFill>
              <a:srgbClr val="E0705A"/>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3</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今日の言葉、ひとことで</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この回で出てきた言葉を、ひとことで言うと</a:t>
            </a:r>
            <a:endParaRPr lang="en-US" sz="1300" dirty="0"/>
          </a:p>
        </p:txBody>
      </p:sp>
      <p:sp>
        <p:nvSpPr>
          <p:cNvPr id="6" name="Shape 4"/>
          <p:cNvSpPr/>
          <p:nvPr/>
        </p:nvSpPr>
        <p:spPr>
          <a:xfrm>
            <a:off x="548640" y="1517904"/>
            <a:ext cx="3515258" cy="1783080"/>
          </a:xfrm>
          <a:prstGeom prst="roundRect">
            <a:avLst>
              <a:gd name="adj" fmla="val 3590"/>
            </a:avLst>
          </a:prstGeom>
          <a:solidFill>
            <a:srgbClr val="EEF3F5"/>
          </a:solidFill>
          <a:ln w="12700">
            <a:solidFill>
              <a:srgbClr val="D5E0E4"/>
            </a:solidFill>
            <a:prstDash val="solid"/>
          </a:ln>
        </p:spPr>
      </p:sp>
      <p:sp>
        <p:nvSpPr>
          <p:cNvPr id="7" name="Text 5"/>
          <p:cNvSpPr/>
          <p:nvPr/>
        </p:nvSpPr>
        <p:spPr>
          <a:xfrm>
            <a:off x="786384" y="1700784"/>
            <a:ext cx="3039770" cy="365760"/>
          </a:xfrm>
          <a:prstGeom prst="rect">
            <a:avLst/>
          </a:prstGeom>
          <a:noFill/>
          <a:ln/>
        </p:spPr>
        <p:txBody>
          <a:bodyPr wrap="square" lIns="0" tIns="0" rIns="0" bIns="0" rtlCol="0" anchor="ctr"/>
          <a:lstStyle/>
          <a:p>
            <a:pPr indent="0" marL="0">
              <a:buNone/>
            </a:pPr>
            <a:r>
              <a:rPr lang="en-US" sz="1400" b="1" dirty="0">
                <a:solidFill>
                  <a:srgbClr val="B0432C"/>
                </a:solidFill>
                <a:latin typeface="Meiryo" pitchFamily="34" charset="0"/>
                <a:ea typeface="Meiryo" pitchFamily="34" charset="-122"/>
                <a:cs typeface="Meiryo" pitchFamily="34" charset="-120"/>
              </a:rPr>
              <a:t>SLAC（スラック）</a:t>
            </a:r>
            <a:endParaRPr lang="en-US" sz="1400" dirty="0"/>
          </a:p>
        </p:txBody>
      </p:sp>
      <p:sp>
        <p:nvSpPr>
          <p:cNvPr id="8" name="Text 6"/>
          <p:cNvSpPr/>
          <p:nvPr/>
        </p:nvSpPr>
        <p:spPr>
          <a:xfrm>
            <a:off x="786384" y="2103120"/>
            <a:ext cx="3039770" cy="996696"/>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並んでいる充電器の中から「自分が挿している1台」を決める手続き。信号の強さを測って選ぶ。今日いちばんの用語。</a:t>
            </a:r>
            <a:endParaRPr lang="en-US" sz="1150" dirty="0"/>
          </a:p>
        </p:txBody>
      </p:sp>
      <p:sp>
        <p:nvSpPr>
          <p:cNvPr id="9" name="Shape 7"/>
          <p:cNvSpPr/>
          <p:nvPr/>
        </p:nvSpPr>
        <p:spPr>
          <a:xfrm>
            <a:off x="4338218" y="1517904"/>
            <a:ext cx="3515258" cy="1783080"/>
          </a:xfrm>
          <a:prstGeom prst="roundRect">
            <a:avLst>
              <a:gd name="adj" fmla="val 3590"/>
            </a:avLst>
          </a:prstGeom>
          <a:solidFill>
            <a:srgbClr val="EEF3F5"/>
          </a:solidFill>
          <a:ln w="12700">
            <a:solidFill>
              <a:srgbClr val="D5E0E4"/>
            </a:solidFill>
            <a:prstDash val="solid"/>
          </a:ln>
        </p:spPr>
      </p:sp>
      <p:sp>
        <p:nvSpPr>
          <p:cNvPr id="10" name="Text 8"/>
          <p:cNvSpPr/>
          <p:nvPr/>
        </p:nvSpPr>
        <p:spPr>
          <a:xfrm>
            <a:off x="4575962" y="1700784"/>
            <a:ext cx="3039770" cy="365760"/>
          </a:xfrm>
          <a:prstGeom prst="rect">
            <a:avLst/>
          </a:prstGeom>
          <a:noFill/>
          <a:ln/>
        </p:spPr>
        <p:txBody>
          <a:bodyPr wrap="square" lIns="0" tIns="0" rIns="0" bIns="0" rtlCol="0" anchor="ctr"/>
          <a:lstStyle/>
          <a:p>
            <a:pPr indent="0" marL="0">
              <a:buNone/>
            </a:pPr>
            <a:r>
              <a:rPr lang="en-US" sz="1400" b="1" dirty="0">
                <a:solidFill>
                  <a:srgbClr val="B0432C"/>
                </a:solidFill>
                <a:latin typeface="Meiryo" pitchFamily="34" charset="0"/>
                <a:ea typeface="Meiryo" pitchFamily="34" charset="-122"/>
                <a:cs typeface="Meiryo" pitchFamily="34" charset="-120"/>
              </a:rPr>
              <a:t>減衰（げんすい）</a:t>
            </a:r>
            <a:endParaRPr lang="en-US" sz="1400" dirty="0"/>
          </a:p>
        </p:txBody>
      </p:sp>
      <p:sp>
        <p:nvSpPr>
          <p:cNvPr id="11" name="Text 9"/>
          <p:cNvSpPr/>
          <p:nvPr/>
        </p:nvSpPr>
        <p:spPr>
          <a:xfrm>
            <a:off x="4575962" y="2103120"/>
            <a:ext cx="3039770" cy="996696"/>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信号がどれくらい弱まったかを表す数字。単位は dB（デシベル）。数字が小さいほど、よく届いている。</a:t>
            </a:r>
            <a:endParaRPr lang="en-US" sz="1150" dirty="0"/>
          </a:p>
        </p:txBody>
      </p:sp>
      <p:sp>
        <p:nvSpPr>
          <p:cNvPr id="12" name="Shape 10"/>
          <p:cNvSpPr/>
          <p:nvPr/>
        </p:nvSpPr>
        <p:spPr>
          <a:xfrm>
            <a:off x="8127797" y="1517904"/>
            <a:ext cx="3515258" cy="1783080"/>
          </a:xfrm>
          <a:prstGeom prst="roundRect">
            <a:avLst>
              <a:gd name="adj" fmla="val 3590"/>
            </a:avLst>
          </a:prstGeom>
          <a:solidFill>
            <a:srgbClr val="EEF3F5"/>
          </a:solidFill>
          <a:ln w="12700">
            <a:solidFill>
              <a:srgbClr val="D5E0E4"/>
            </a:solidFill>
            <a:prstDash val="solid"/>
          </a:ln>
        </p:spPr>
      </p:sp>
      <p:sp>
        <p:nvSpPr>
          <p:cNvPr id="13" name="Text 11"/>
          <p:cNvSpPr/>
          <p:nvPr/>
        </p:nvSpPr>
        <p:spPr>
          <a:xfrm>
            <a:off x="8365541" y="1700784"/>
            <a:ext cx="3039770" cy="365760"/>
          </a:xfrm>
          <a:prstGeom prst="rect">
            <a:avLst/>
          </a:prstGeom>
          <a:noFill/>
          <a:ln/>
        </p:spPr>
        <p:txBody>
          <a:bodyPr wrap="square" lIns="0" tIns="0" rIns="0" bIns="0" rtlCol="0" anchor="ctr"/>
          <a:lstStyle/>
          <a:p>
            <a:pPr indent="0" marL="0">
              <a:buNone/>
            </a:pPr>
            <a:r>
              <a:rPr lang="en-US" sz="1400" b="1" dirty="0">
                <a:solidFill>
                  <a:srgbClr val="B0432C"/>
                </a:solidFill>
                <a:latin typeface="Meiryo" pitchFamily="34" charset="0"/>
                <a:ea typeface="Meiryo" pitchFamily="34" charset="-122"/>
                <a:cs typeface="Meiryo" pitchFamily="34" charset="-120"/>
              </a:rPr>
              <a:t>合言葉（暗号のカギ）</a:t>
            </a:r>
            <a:endParaRPr lang="en-US" sz="1400" dirty="0"/>
          </a:p>
        </p:txBody>
      </p:sp>
      <p:sp>
        <p:nvSpPr>
          <p:cNvPr id="14" name="Text 12"/>
          <p:cNvSpPr/>
          <p:nvPr/>
        </p:nvSpPr>
        <p:spPr>
          <a:xfrm>
            <a:off x="8365541" y="2103120"/>
            <a:ext cx="3039770" cy="996696"/>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選ばれた1台と車だけが持つ鍵。これを交換することで、他の充電器が入ってこられない通信路ができる。</a:t>
            </a:r>
            <a:endParaRPr lang="en-US" sz="1150" dirty="0"/>
          </a:p>
        </p:txBody>
      </p:sp>
      <p:sp>
        <p:nvSpPr>
          <p:cNvPr id="15" name="Shape 13"/>
          <p:cNvSpPr/>
          <p:nvPr/>
        </p:nvSpPr>
        <p:spPr>
          <a:xfrm>
            <a:off x="548640" y="3538728"/>
            <a:ext cx="3515258" cy="1783080"/>
          </a:xfrm>
          <a:prstGeom prst="roundRect">
            <a:avLst>
              <a:gd name="adj" fmla="val 3590"/>
            </a:avLst>
          </a:prstGeom>
          <a:solidFill>
            <a:srgbClr val="EEF3F5"/>
          </a:solidFill>
          <a:ln w="12700">
            <a:solidFill>
              <a:srgbClr val="D5E0E4"/>
            </a:solidFill>
            <a:prstDash val="solid"/>
          </a:ln>
        </p:spPr>
      </p:sp>
      <p:sp>
        <p:nvSpPr>
          <p:cNvPr id="16" name="Text 14"/>
          <p:cNvSpPr/>
          <p:nvPr/>
        </p:nvSpPr>
        <p:spPr>
          <a:xfrm>
            <a:off x="786384" y="3721608"/>
            <a:ext cx="3039770" cy="365760"/>
          </a:xfrm>
          <a:prstGeom prst="rect">
            <a:avLst/>
          </a:prstGeom>
          <a:noFill/>
          <a:ln/>
        </p:spPr>
        <p:txBody>
          <a:bodyPr wrap="square" lIns="0" tIns="0" rIns="0" bIns="0" rtlCol="0" anchor="ctr"/>
          <a:lstStyle/>
          <a:p>
            <a:pPr indent="0" marL="0">
              <a:buNone/>
            </a:pPr>
            <a:r>
              <a:rPr lang="en-US" sz="1400" b="1" dirty="0">
                <a:solidFill>
                  <a:srgbClr val="B0432C"/>
                </a:solidFill>
                <a:latin typeface="Meiryo" pitchFamily="34" charset="0"/>
                <a:ea typeface="Meiryo" pitchFamily="34" charset="-122"/>
                <a:cs typeface="Meiryo" pitchFamily="34" charset="-120"/>
              </a:rPr>
              <a:t>安全確認・電圧合わせ</a:t>
            </a:r>
            <a:endParaRPr lang="en-US" sz="1400" dirty="0"/>
          </a:p>
        </p:txBody>
      </p:sp>
      <p:sp>
        <p:nvSpPr>
          <p:cNvPr id="17" name="Text 15"/>
          <p:cNvSpPr/>
          <p:nvPr/>
        </p:nvSpPr>
        <p:spPr>
          <a:xfrm>
            <a:off x="786384" y="4123944"/>
            <a:ext cx="3039770" cy="996696"/>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電気を流す前に必ず行う2つの工程。物理的な検査なので数秒かかる。待ち時間の主な正体。</a:t>
            </a:r>
            <a:endParaRPr lang="en-US" sz="1150" dirty="0"/>
          </a:p>
        </p:txBody>
      </p:sp>
      <p:sp>
        <p:nvSpPr>
          <p:cNvPr id="18" name="Shape 16"/>
          <p:cNvSpPr/>
          <p:nvPr/>
        </p:nvSpPr>
        <p:spPr>
          <a:xfrm>
            <a:off x="4338218" y="3538728"/>
            <a:ext cx="3515258" cy="1783080"/>
          </a:xfrm>
          <a:prstGeom prst="roundRect">
            <a:avLst>
              <a:gd name="adj" fmla="val 3590"/>
            </a:avLst>
          </a:prstGeom>
          <a:solidFill>
            <a:srgbClr val="EEF3F5"/>
          </a:solidFill>
          <a:ln w="12700">
            <a:solidFill>
              <a:srgbClr val="D5E0E4"/>
            </a:solidFill>
            <a:prstDash val="solid"/>
          </a:ln>
        </p:spPr>
      </p:sp>
      <p:sp>
        <p:nvSpPr>
          <p:cNvPr id="19" name="Text 17"/>
          <p:cNvSpPr/>
          <p:nvPr/>
        </p:nvSpPr>
        <p:spPr>
          <a:xfrm>
            <a:off x="4575962" y="3721608"/>
            <a:ext cx="3039770" cy="365760"/>
          </a:xfrm>
          <a:prstGeom prst="rect">
            <a:avLst/>
          </a:prstGeom>
          <a:noFill/>
          <a:ln/>
        </p:spPr>
        <p:txBody>
          <a:bodyPr wrap="square" lIns="0" tIns="0" rIns="0" bIns="0" rtlCol="0" anchor="ctr"/>
          <a:lstStyle/>
          <a:p>
            <a:pPr indent="0" marL="0">
              <a:buNone/>
            </a:pPr>
            <a:r>
              <a:rPr lang="en-US" sz="1400" b="1" dirty="0">
                <a:solidFill>
                  <a:srgbClr val="B0432C"/>
                </a:solidFill>
                <a:latin typeface="Meiryo" pitchFamily="34" charset="0"/>
                <a:ea typeface="Meiryo" pitchFamily="34" charset="-122"/>
                <a:cs typeface="Meiryo" pitchFamily="34" charset="-120"/>
              </a:rPr>
              <a:t>タイムアウト</a:t>
            </a:r>
            <a:endParaRPr lang="en-US" sz="1400" dirty="0"/>
          </a:p>
        </p:txBody>
      </p:sp>
      <p:sp>
        <p:nvSpPr>
          <p:cNvPr id="20" name="Text 18"/>
          <p:cNvSpPr/>
          <p:nvPr/>
        </p:nvSpPr>
        <p:spPr>
          <a:xfrm>
            <a:off x="4575962" y="4123944"/>
            <a:ext cx="3039770" cy="996696"/>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「何秒以内に返事をすること」という決まり。守らないと会話が打ち切られる。勝手に短くしてはいけない。</a:t>
            </a:r>
            <a:endParaRPr lang="en-US" sz="1150" dirty="0"/>
          </a:p>
        </p:txBody>
      </p:sp>
      <p:sp>
        <p:nvSpPr>
          <p:cNvPr id="21" name="Shape 19"/>
          <p:cNvSpPr/>
          <p:nvPr/>
        </p:nvSpPr>
        <p:spPr>
          <a:xfrm>
            <a:off x="8127797" y="3538728"/>
            <a:ext cx="3515258" cy="1783080"/>
          </a:xfrm>
          <a:prstGeom prst="roundRect">
            <a:avLst>
              <a:gd name="adj" fmla="val 3590"/>
            </a:avLst>
          </a:prstGeom>
          <a:solidFill>
            <a:srgbClr val="EEF3F5"/>
          </a:solidFill>
          <a:ln w="12700">
            <a:solidFill>
              <a:srgbClr val="D5E0E4"/>
            </a:solidFill>
            <a:prstDash val="solid"/>
          </a:ln>
        </p:spPr>
      </p:sp>
      <p:sp>
        <p:nvSpPr>
          <p:cNvPr id="22" name="Text 20"/>
          <p:cNvSpPr/>
          <p:nvPr/>
        </p:nvSpPr>
        <p:spPr>
          <a:xfrm>
            <a:off x="8365541" y="3721608"/>
            <a:ext cx="3039770" cy="365760"/>
          </a:xfrm>
          <a:prstGeom prst="rect">
            <a:avLst/>
          </a:prstGeom>
          <a:noFill/>
          <a:ln/>
        </p:spPr>
        <p:txBody>
          <a:bodyPr wrap="square" lIns="0" tIns="0" rIns="0" bIns="0" rtlCol="0" anchor="ctr"/>
          <a:lstStyle/>
          <a:p>
            <a:pPr indent="0" marL="0">
              <a:buNone/>
            </a:pPr>
            <a:r>
              <a:rPr lang="en-US" sz="1400" b="1" dirty="0">
                <a:solidFill>
                  <a:srgbClr val="B0432C"/>
                </a:solidFill>
                <a:latin typeface="Meiryo" pitchFamily="34" charset="0"/>
                <a:ea typeface="Meiryo" pitchFamily="34" charset="-122"/>
                <a:cs typeface="Meiryo" pitchFamily="34" charset="-120"/>
              </a:rPr>
              <a:t>言葉づかいの合意</a:t>
            </a:r>
            <a:endParaRPr lang="en-US" sz="1400" dirty="0"/>
          </a:p>
        </p:txBody>
      </p:sp>
      <p:sp>
        <p:nvSpPr>
          <p:cNvPr id="23" name="Text 21"/>
          <p:cNvSpPr/>
          <p:nvPr/>
        </p:nvSpPr>
        <p:spPr>
          <a:xfrm>
            <a:off x="8365541" y="4123944"/>
            <a:ext cx="3039770" cy="996696"/>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どの規格のバージョンで話すかを最初に決めること。ここが合わないと、そもそも会話にならない。</a:t>
            </a:r>
            <a:endParaRPr lang="en-US" sz="1150" dirty="0"/>
          </a:p>
        </p:txBody>
      </p:sp>
      <p:sp>
        <p:nvSpPr>
          <p:cNvPr id="25" name="Text 22"/>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第3回　車と充電器が「握手」するまで</a:t>
            </a:r>
            <a:endParaRPr lang="en-US" sz="900" dirty="0"/>
          </a:p>
        </p:txBody>
      </p:sp>
      <p:sp>
        <p:nvSpPr>
          <p:cNvPr id="26" name="Text 23"/>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13 / 15</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12313D"/>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E0705A"/>
          </a:solidFill>
          <a:ln w="12700">
            <a:solidFill>
              <a:srgbClr val="E0705A"/>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3</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FFFFFF"/>
                </a:solidFill>
                <a:latin typeface="Meiryo" pitchFamily="34" charset="0"/>
                <a:ea typeface="Meiryo" pitchFamily="34" charset="-122"/>
                <a:cs typeface="Meiryo" pitchFamily="34" charset="-120"/>
              </a:rPr>
              <a:t>今日のまとめ</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8FA7B2"/>
                </a:solidFill>
                <a:latin typeface="Meiryo" pitchFamily="34" charset="0"/>
                <a:ea typeface="Meiryo" pitchFamily="34" charset="-122"/>
                <a:cs typeface="Meiryo" pitchFamily="34" charset="-120"/>
              </a:rPr>
              <a:t>持ち帰ってほしいのは、この3つだけです</a:t>
            </a:r>
            <a:endParaRPr lang="en-US" sz="1300" dirty="0"/>
          </a:p>
        </p:txBody>
      </p:sp>
      <p:sp>
        <p:nvSpPr>
          <p:cNvPr id="6" name="Shape 4"/>
          <p:cNvSpPr/>
          <p:nvPr/>
        </p:nvSpPr>
        <p:spPr>
          <a:xfrm>
            <a:off x="548640" y="1554480"/>
            <a:ext cx="6858000" cy="1316736"/>
          </a:xfrm>
          <a:prstGeom prst="roundRect">
            <a:avLst>
              <a:gd name="adj" fmla="val 4861"/>
            </a:avLst>
          </a:prstGeom>
          <a:solidFill>
            <a:srgbClr val="1B4657"/>
          </a:solidFill>
          <a:ln w="12700">
            <a:solidFill>
              <a:srgbClr val="2B5B6E"/>
            </a:solidFill>
            <a:prstDash val="solid"/>
          </a:ln>
        </p:spPr>
      </p:sp>
      <p:sp>
        <p:nvSpPr>
          <p:cNvPr id="7" name="Shape 5"/>
          <p:cNvSpPr/>
          <p:nvPr/>
        </p:nvSpPr>
        <p:spPr>
          <a:xfrm>
            <a:off x="822960" y="1810512"/>
            <a:ext cx="420624" cy="420624"/>
          </a:xfrm>
          <a:prstGeom prst="ellipse">
            <a:avLst/>
          </a:prstGeom>
          <a:solidFill>
            <a:srgbClr val="E0705A"/>
          </a:solidFill>
          <a:ln w="12700">
            <a:solidFill>
              <a:srgbClr val="E0705A"/>
            </a:solidFill>
            <a:prstDash val="solid"/>
          </a:ln>
        </p:spPr>
      </p:sp>
      <p:sp>
        <p:nvSpPr>
          <p:cNvPr id="8" name="Text 6"/>
          <p:cNvSpPr/>
          <p:nvPr/>
        </p:nvSpPr>
        <p:spPr>
          <a:xfrm>
            <a:off x="822960" y="1810512"/>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1</a:t>
            </a:r>
            <a:endParaRPr lang="en-US" sz="1500" dirty="0"/>
          </a:p>
        </p:txBody>
      </p:sp>
      <p:sp>
        <p:nvSpPr>
          <p:cNvPr id="9" name="Text 7"/>
          <p:cNvSpPr/>
          <p:nvPr/>
        </p:nvSpPr>
        <p:spPr>
          <a:xfrm>
            <a:off x="1389888" y="1773936"/>
            <a:ext cx="5760720" cy="329184"/>
          </a:xfrm>
          <a:prstGeom prst="rect">
            <a:avLst/>
          </a:prstGeom>
          <a:noFill/>
          <a:ln/>
        </p:spPr>
        <p:txBody>
          <a:bodyPr wrap="square" lIns="0" tIns="0" rIns="0" bIns="0" rtlCol="0" anchor="ctr"/>
          <a:lstStyle/>
          <a:p>
            <a:pPr indent="0" marL="0">
              <a:buNone/>
            </a:pPr>
            <a:r>
              <a:rPr lang="en-US" sz="1400" b="1" dirty="0">
                <a:solidFill>
                  <a:srgbClr val="FFFFFF"/>
                </a:solidFill>
                <a:latin typeface="Meiryo" pitchFamily="34" charset="0"/>
                <a:ea typeface="Meiryo" pitchFamily="34" charset="-122"/>
                <a:cs typeface="Meiryo" pitchFamily="34" charset="-120"/>
              </a:rPr>
              <a:t>相手は「声の大きさ」で決める</a:t>
            </a:r>
            <a:endParaRPr lang="en-US" sz="1400" dirty="0"/>
          </a:p>
        </p:txBody>
      </p:sp>
      <p:sp>
        <p:nvSpPr>
          <p:cNvPr id="10" name="Text 8"/>
          <p:cNvSpPr/>
          <p:nvPr/>
        </p:nvSpPr>
        <p:spPr>
          <a:xfrm>
            <a:off x="1389888" y="2139696"/>
            <a:ext cx="5760720" cy="566928"/>
          </a:xfrm>
          <a:prstGeom prst="rect">
            <a:avLst/>
          </a:prstGeom>
          <a:noFill/>
          <a:ln/>
        </p:spPr>
        <p:txBody>
          <a:bodyPr wrap="square" lIns="0" tIns="0" rIns="0" bIns="0" rtlCol="0" anchor="ctr"/>
          <a:lstStyle/>
          <a:p>
            <a:pPr indent="0" marL="0">
              <a:lnSpc>
                <a:spcPts val="1700"/>
              </a:lnSpc>
              <a:buNone/>
            </a:pPr>
            <a:r>
              <a:rPr lang="en-US" sz="1150" dirty="0">
                <a:solidFill>
                  <a:srgbClr val="AFC3CC"/>
                </a:solidFill>
                <a:latin typeface="Meiryo" pitchFamily="34" charset="0"/>
                <a:ea typeface="Meiryo" pitchFamily="34" charset="-122"/>
                <a:cs typeface="Meiryo" pitchFamily="34" charset="-120"/>
              </a:rPr>
              <a:t>並んでいる充電器の中から、信号がいちばん強く届く1台を選ぶ。この手続きが SLAC。1秒もかからず終わる。</a:t>
            </a:r>
            <a:endParaRPr lang="en-US" sz="1150" dirty="0"/>
          </a:p>
        </p:txBody>
      </p:sp>
      <p:sp>
        <p:nvSpPr>
          <p:cNvPr id="11" name="Shape 9"/>
          <p:cNvSpPr/>
          <p:nvPr/>
        </p:nvSpPr>
        <p:spPr>
          <a:xfrm>
            <a:off x="548640" y="2980944"/>
            <a:ext cx="6858000" cy="1316736"/>
          </a:xfrm>
          <a:prstGeom prst="roundRect">
            <a:avLst>
              <a:gd name="adj" fmla="val 4861"/>
            </a:avLst>
          </a:prstGeom>
          <a:solidFill>
            <a:srgbClr val="1B4657"/>
          </a:solidFill>
          <a:ln w="12700">
            <a:solidFill>
              <a:srgbClr val="2B5B6E"/>
            </a:solidFill>
            <a:prstDash val="solid"/>
          </a:ln>
        </p:spPr>
      </p:sp>
      <p:sp>
        <p:nvSpPr>
          <p:cNvPr id="12" name="Shape 10"/>
          <p:cNvSpPr/>
          <p:nvPr/>
        </p:nvSpPr>
        <p:spPr>
          <a:xfrm>
            <a:off x="822960" y="3236976"/>
            <a:ext cx="420624" cy="420624"/>
          </a:xfrm>
          <a:prstGeom prst="ellipse">
            <a:avLst/>
          </a:prstGeom>
          <a:solidFill>
            <a:srgbClr val="E0705A"/>
          </a:solidFill>
          <a:ln w="12700">
            <a:solidFill>
              <a:srgbClr val="E0705A"/>
            </a:solidFill>
            <a:prstDash val="solid"/>
          </a:ln>
        </p:spPr>
      </p:sp>
      <p:sp>
        <p:nvSpPr>
          <p:cNvPr id="13" name="Text 11"/>
          <p:cNvSpPr/>
          <p:nvPr/>
        </p:nvSpPr>
        <p:spPr>
          <a:xfrm>
            <a:off x="822960" y="3236976"/>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2</a:t>
            </a:r>
            <a:endParaRPr lang="en-US" sz="1500" dirty="0"/>
          </a:p>
        </p:txBody>
      </p:sp>
      <p:sp>
        <p:nvSpPr>
          <p:cNvPr id="14" name="Text 12"/>
          <p:cNvSpPr/>
          <p:nvPr/>
        </p:nvSpPr>
        <p:spPr>
          <a:xfrm>
            <a:off x="1389888" y="3200400"/>
            <a:ext cx="5760720" cy="329184"/>
          </a:xfrm>
          <a:prstGeom prst="rect">
            <a:avLst/>
          </a:prstGeom>
          <a:noFill/>
          <a:ln/>
        </p:spPr>
        <p:txBody>
          <a:bodyPr wrap="square" lIns="0" tIns="0" rIns="0" bIns="0" rtlCol="0" anchor="ctr"/>
          <a:lstStyle/>
          <a:p>
            <a:pPr indent="0" marL="0">
              <a:buNone/>
            </a:pPr>
            <a:r>
              <a:rPr lang="en-US" sz="1400" b="1" dirty="0">
                <a:solidFill>
                  <a:srgbClr val="FFFFFF"/>
                </a:solidFill>
                <a:latin typeface="Meiryo" pitchFamily="34" charset="0"/>
                <a:ea typeface="Meiryo" pitchFamily="34" charset="-122"/>
                <a:cs typeface="Meiryo" pitchFamily="34" charset="-120"/>
              </a:rPr>
              <a:t>つながった後は、普通のインターネット</a:t>
            </a:r>
            <a:endParaRPr lang="en-US" sz="1400" dirty="0"/>
          </a:p>
        </p:txBody>
      </p:sp>
      <p:sp>
        <p:nvSpPr>
          <p:cNvPr id="15" name="Text 13"/>
          <p:cNvSpPr/>
          <p:nvPr/>
        </p:nvSpPr>
        <p:spPr>
          <a:xfrm>
            <a:off x="1389888" y="3566160"/>
            <a:ext cx="5760720" cy="566928"/>
          </a:xfrm>
          <a:prstGeom prst="rect">
            <a:avLst/>
          </a:prstGeom>
          <a:noFill/>
          <a:ln/>
        </p:spPr>
        <p:txBody>
          <a:bodyPr wrap="square" lIns="0" tIns="0" rIns="0" bIns="0" rtlCol="0" anchor="ctr"/>
          <a:lstStyle/>
          <a:p>
            <a:pPr indent="0" marL="0">
              <a:lnSpc>
                <a:spcPts val="1700"/>
              </a:lnSpc>
              <a:buNone/>
            </a:pPr>
            <a:r>
              <a:rPr lang="en-US" sz="1150" dirty="0">
                <a:solidFill>
                  <a:srgbClr val="AFC3CC"/>
                </a:solidFill>
                <a:latin typeface="Meiryo" pitchFamily="34" charset="0"/>
                <a:ea typeface="Meiryo" pitchFamily="34" charset="-122"/>
                <a:cs typeface="Meiryo" pitchFamily="34" charset="-120"/>
              </a:rPr>
              <a:t>住所を決め、相手を見つけ、通信路を開き、暗号をかける。Wi-Fi でホームページを見るのと同じしくみ。</a:t>
            </a:r>
            <a:endParaRPr lang="en-US" sz="1150" dirty="0"/>
          </a:p>
        </p:txBody>
      </p:sp>
      <p:sp>
        <p:nvSpPr>
          <p:cNvPr id="16" name="Shape 14"/>
          <p:cNvSpPr/>
          <p:nvPr/>
        </p:nvSpPr>
        <p:spPr>
          <a:xfrm>
            <a:off x="548640" y="4407408"/>
            <a:ext cx="6858000" cy="1316736"/>
          </a:xfrm>
          <a:prstGeom prst="roundRect">
            <a:avLst>
              <a:gd name="adj" fmla="val 4861"/>
            </a:avLst>
          </a:prstGeom>
          <a:solidFill>
            <a:srgbClr val="1B4657"/>
          </a:solidFill>
          <a:ln w="12700">
            <a:solidFill>
              <a:srgbClr val="2B5B6E"/>
            </a:solidFill>
            <a:prstDash val="solid"/>
          </a:ln>
        </p:spPr>
      </p:sp>
      <p:sp>
        <p:nvSpPr>
          <p:cNvPr id="17" name="Shape 15"/>
          <p:cNvSpPr/>
          <p:nvPr/>
        </p:nvSpPr>
        <p:spPr>
          <a:xfrm>
            <a:off x="822960" y="4663440"/>
            <a:ext cx="420624" cy="420624"/>
          </a:xfrm>
          <a:prstGeom prst="ellipse">
            <a:avLst/>
          </a:prstGeom>
          <a:solidFill>
            <a:srgbClr val="E0705A"/>
          </a:solidFill>
          <a:ln w="12700">
            <a:solidFill>
              <a:srgbClr val="E0705A"/>
            </a:solidFill>
            <a:prstDash val="solid"/>
          </a:ln>
        </p:spPr>
      </p:sp>
      <p:sp>
        <p:nvSpPr>
          <p:cNvPr id="18" name="Text 16"/>
          <p:cNvSpPr/>
          <p:nvPr/>
        </p:nvSpPr>
        <p:spPr>
          <a:xfrm>
            <a:off x="822960" y="4663440"/>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3</a:t>
            </a:r>
            <a:endParaRPr lang="en-US" sz="1500" dirty="0"/>
          </a:p>
        </p:txBody>
      </p:sp>
      <p:sp>
        <p:nvSpPr>
          <p:cNvPr id="19" name="Text 17"/>
          <p:cNvSpPr/>
          <p:nvPr/>
        </p:nvSpPr>
        <p:spPr>
          <a:xfrm>
            <a:off x="1389888" y="4626864"/>
            <a:ext cx="5760720" cy="329184"/>
          </a:xfrm>
          <a:prstGeom prst="rect">
            <a:avLst/>
          </a:prstGeom>
          <a:noFill/>
          <a:ln/>
        </p:spPr>
        <p:txBody>
          <a:bodyPr wrap="square" lIns="0" tIns="0" rIns="0" bIns="0" rtlCol="0" anchor="ctr"/>
          <a:lstStyle/>
          <a:p>
            <a:pPr indent="0" marL="0">
              <a:buNone/>
            </a:pPr>
            <a:r>
              <a:rPr lang="en-US" sz="1400" b="1" dirty="0">
                <a:solidFill>
                  <a:srgbClr val="FFFFFF"/>
                </a:solidFill>
                <a:latin typeface="Meiryo" pitchFamily="34" charset="0"/>
                <a:ea typeface="Meiryo" pitchFamily="34" charset="-122"/>
                <a:cs typeface="Meiryo" pitchFamily="34" charset="-120"/>
              </a:rPr>
              <a:t>待ち時間の正体は、安全確認</a:t>
            </a:r>
            <a:endParaRPr lang="en-US" sz="1400" dirty="0"/>
          </a:p>
        </p:txBody>
      </p:sp>
      <p:sp>
        <p:nvSpPr>
          <p:cNvPr id="20" name="Text 18"/>
          <p:cNvSpPr/>
          <p:nvPr/>
        </p:nvSpPr>
        <p:spPr>
          <a:xfrm>
            <a:off x="1389888" y="4992624"/>
            <a:ext cx="5760720" cy="566928"/>
          </a:xfrm>
          <a:prstGeom prst="rect">
            <a:avLst/>
          </a:prstGeom>
          <a:noFill/>
          <a:ln/>
        </p:spPr>
        <p:txBody>
          <a:bodyPr wrap="square" lIns="0" tIns="0" rIns="0" bIns="0" rtlCol="0" anchor="ctr"/>
          <a:lstStyle/>
          <a:p>
            <a:pPr indent="0" marL="0">
              <a:lnSpc>
                <a:spcPts val="1700"/>
              </a:lnSpc>
              <a:buNone/>
            </a:pPr>
            <a:r>
              <a:rPr lang="en-US" sz="1150" dirty="0">
                <a:solidFill>
                  <a:srgbClr val="AFC3CC"/>
                </a:solidFill>
                <a:latin typeface="Meiryo" pitchFamily="34" charset="0"/>
                <a:ea typeface="Meiryo" pitchFamily="34" charset="-122"/>
                <a:cs typeface="Meiryo" pitchFamily="34" charset="-120"/>
              </a:rPr>
              <a:t>電気を流す前の漏電検査と電圧合わせに数秒かかる。通信を速くしても、この時間は縮まらない。</a:t>
            </a:r>
            <a:endParaRPr lang="en-US" sz="1150" dirty="0"/>
          </a:p>
        </p:txBody>
      </p:sp>
      <p:sp>
        <p:nvSpPr>
          <p:cNvPr id="21" name="Shape 19"/>
          <p:cNvSpPr/>
          <p:nvPr/>
        </p:nvSpPr>
        <p:spPr>
          <a:xfrm>
            <a:off x="7772400" y="1554480"/>
            <a:ext cx="3870655" cy="3310128"/>
          </a:xfrm>
          <a:prstGeom prst="roundRect">
            <a:avLst>
              <a:gd name="adj" fmla="val 1934"/>
            </a:avLst>
          </a:prstGeom>
          <a:solidFill>
            <a:srgbClr val="1B4657"/>
          </a:solidFill>
          <a:ln w="15875">
            <a:solidFill>
              <a:srgbClr val="E0705A"/>
            </a:solidFill>
            <a:prstDash val="solid"/>
          </a:ln>
        </p:spPr>
      </p:sp>
      <p:sp>
        <p:nvSpPr>
          <p:cNvPr id="22" name="Text 20"/>
          <p:cNvSpPr/>
          <p:nvPr/>
        </p:nvSpPr>
        <p:spPr>
          <a:xfrm>
            <a:off x="8028432" y="1737360"/>
            <a:ext cx="3358591" cy="292608"/>
          </a:xfrm>
          <a:prstGeom prst="rect">
            <a:avLst/>
          </a:prstGeom>
          <a:noFill/>
          <a:ln/>
        </p:spPr>
        <p:txBody>
          <a:bodyPr wrap="square" lIns="0" tIns="0" rIns="0" bIns="0" rtlCol="0" anchor="ctr"/>
          <a:lstStyle/>
          <a:p>
            <a:pPr indent="0" marL="0">
              <a:buNone/>
            </a:pPr>
            <a:r>
              <a:rPr lang="en-US" sz="1200" b="1" dirty="0">
                <a:solidFill>
                  <a:srgbClr val="E0705A"/>
                </a:solidFill>
                <a:latin typeface="Meiryo" pitchFamily="34" charset="0"/>
                <a:ea typeface="Meiryo" pitchFamily="34" charset="-122"/>
                <a:cs typeface="Meiryo" pitchFamily="34" charset="-120"/>
              </a:rPr>
              <a:t>次回 ─ 第4回</a:t>
            </a:r>
            <a:endParaRPr lang="en-US" sz="1200" dirty="0"/>
          </a:p>
        </p:txBody>
      </p:sp>
      <p:sp>
        <p:nvSpPr>
          <p:cNvPr id="23" name="Text 21"/>
          <p:cNvSpPr/>
          <p:nvPr/>
        </p:nvSpPr>
        <p:spPr>
          <a:xfrm>
            <a:off x="8028432" y="2066544"/>
            <a:ext cx="3358591" cy="731520"/>
          </a:xfrm>
          <a:prstGeom prst="rect">
            <a:avLst/>
          </a:prstGeom>
          <a:noFill/>
          <a:ln/>
        </p:spPr>
        <p:txBody>
          <a:bodyPr wrap="square" lIns="0" tIns="0" rIns="0" bIns="0" rtlCol="0" anchor="ctr"/>
          <a:lstStyle/>
          <a:p>
            <a:pPr indent="0" marL="0">
              <a:lnSpc>
                <a:spcPts val="2400"/>
              </a:lnSpc>
              <a:buNone/>
            </a:pPr>
            <a:r>
              <a:rPr lang="en-US" sz="1600" b="1" dirty="0">
                <a:solidFill>
                  <a:srgbClr val="FFFFFF"/>
                </a:solidFill>
                <a:latin typeface="Meiryo" pitchFamily="34" charset="0"/>
                <a:ea typeface="Meiryo" pitchFamily="34" charset="-122"/>
                <a:cs typeface="Meiryo" pitchFamily="34" charset="-120"/>
              </a:rPr>
              <a:t>通信チップと、そのまわりの回路</a:t>
            </a:r>
            <a:endParaRPr lang="en-US" sz="1600" dirty="0"/>
          </a:p>
        </p:txBody>
      </p:sp>
      <p:sp>
        <p:nvSpPr>
          <p:cNvPr id="24" name="Text 22"/>
          <p:cNvSpPr/>
          <p:nvPr/>
        </p:nvSpPr>
        <p:spPr>
          <a:xfrm>
            <a:off x="8028432" y="2852928"/>
            <a:ext cx="3358591" cy="1883664"/>
          </a:xfrm>
          <a:prstGeom prst="rect">
            <a:avLst/>
          </a:prstGeom>
          <a:noFill/>
          <a:ln/>
        </p:spPr>
        <p:txBody>
          <a:bodyPr wrap="square" lIns="0" tIns="0" rIns="0" bIns="0" rtlCol="0" anchor="ctr"/>
          <a:lstStyle/>
          <a:p>
            <a:pPr indent="0" marL="0">
              <a:lnSpc>
                <a:spcPts val="1800"/>
              </a:lnSpc>
              <a:buNone/>
            </a:pPr>
            <a:r>
              <a:rPr lang="en-US" sz="1150" dirty="0">
                <a:solidFill>
                  <a:srgbClr val="AFC3CC"/>
                </a:solidFill>
                <a:latin typeface="Meiryo" pitchFamily="34" charset="0"/>
                <a:ea typeface="Meiryo" pitchFamily="34" charset="-122"/>
                <a:cs typeface="Meiryo" pitchFamily="34" charset="-120"/>
              </a:rPr>
              <a:t>ここまでは「何が起きているか」の話でした。次回は「それを実際にやっている部品」を見ます。</a:t>
            </a:r>
            <a:endParaRPr lang="en-US" sz="1150" dirty="0"/>
          </a:p>
          <a:p>
            <a:pPr indent="0" marL="0">
              <a:lnSpc>
                <a:spcPts val="1800"/>
              </a:lnSpc>
              <a:buNone/>
            </a:pPr>
            <a:endParaRPr lang="en-US" sz="1150" dirty="0"/>
          </a:p>
          <a:p>
            <a:pPr indent="0" marL="0">
              <a:lnSpc>
                <a:spcPts val="1800"/>
              </a:lnSpc>
              <a:buNone/>
            </a:pPr>
            <a:r>
              <a:rPr lang="en-US" sz="1150" dirty="0">
                <a:solidFill>
                  <a:srgbClr val="AFC3CC"/>
                </a:solidFill>
                <a:latin typeface="Meiryo" pitchFamily="34" charset="0"/>
                <a:ea typeface="Meiryo" pitchFamily="34" charset="-122"/>
                <a:cs typeface="Meiryo" pitchFamily="34" charset="-120"/>
              </a:rPr>
              <a:t>手のひらに載る小さなチップ1個と、そのまわりの数個の部品。それぞれが何のためにあるのかを、ひとつずつ確認していきます。</a:t>
            </a:r>
            <a:endParaRPr lang="en-US" sz="1150" dirty="0"/>
          </a:p>
        </p:txBody>
      </p:sp>
      <p:sp>
        <p:nvSpPr>
          <p:cNvPr id="25" name="Text 23"/>
          <p:cNvSpPr/>
          <p:nvPr/>
        </p:nvSpPr>
        <p:spPr>
          <a:xfrm>
            <a:off x="7772400" y="5138928"/>
            <a:ext cx="3870655" cy="310896"/>
          </a:xfrm>
          <a:prstGeom prst="rect">
            <a:avLst/>
          </a:prstGeom>
          <a:noFill/>
          <a:ln/>
        </p:spPr>
        <p:txBody>
          <a:bodyPr wrap="square" lIns="0" tIns="0" rIns="0" bIns="0" rtlCol="0" anchor="ctr"/>
          <a:lstStyle/>
          <a:p>
            <a:pPr indent="0" marL="0">
              <a:buNone/>
            </a:pPr>
            <a:r>
              <a:rPr lang="en-US" sz="1200" dirty="0">
                <a:solidFill>
                  <a:srgbClr val="7E96A1"/>
                </a:solidFill>
                <a:latin typeface="Meiryo" pitchFamily="34" charset="0"/>
                <a:ea typeface="Meiryo" pitchFamily="34" charset="-122"/>
                <a:cs typeface="Meiryo" pitchFamily="34" charset="-120"/>
              </a:rPr>
              <a:t>質問はいつでも、その場で聞いてください。</a:t>
            </a:r>
            <a:endParaRPr lang="en-US" sz="1200" dirty="0"/>
          </a:p>
        </p:txBody>
      </p:sp>
      <p:sp>
        <p:nvSpPr>
          <p:cNvPr id="27" name="Text 24"/>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5A7480"/>
                </a:solidFill>
                <a:latin typeface="Meiryo" pitchFamily="34" charset="0"/>
                <a:ea typeface="Meiryo" pitchFamily="34" charset="-122"/>
                <a:cs typeface="Meiryo" pitchFamily="34" charset="-120"/>
              </a:rPr>
              <a:t>第3回　車と充電器が「握手」するまで</a:t>
            </a:r>
            <a:endParaRPr lang="en-US" sz="900" dirty="0"/>
          </a:p>
        </p:txBody>
      </p:sp>
      <p:sp>
        <p:nvSpPr>
          <p:cNvPr id="28" name="Text 25"/>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5A7480"/>
                </a:solidFill>
                <a:latin typeface="Meiryo" pitchFamily="34" charset="0"/>
                <a:ea typeface="Meiryo" pitchFamily="34" charset="-122"/>
                <a:cs typeface="Meiryo" pitchFamily="34" charset="-120"/>
              </a:rPr>
              <a:t>14 / 15</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E0705A"/>
          </a:solidFill>
          <a:ln w="12700">
            <a:solidFill>
              <a:srgbClr val="E0705A"/>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3</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この資料について</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自由に使ってください。授業・社内勉強会・セミナーでの利用を歓迎します</a:t>
            </a:r>
            <a:endParaRPr lang="en-US" sz="1300" dirty="0"/>
          </a:p>
        </p:txBody>
      </p:sp>
      <p:sp>
        <p:nvSpPr>
          <p:cNvPr id="6" name="Shape 4"/>
          <p:cNvSpPr/>
          <p:nvPr/>
        </p:nvSpPr>
        <p:spPr>
          <a:xfrm>
            <a:off x="548640" y="1517904"/>
            <a:ext cx="5486400" cy="4297680"/>
          </a:xfrm>
          <a:prstGeom prst="roundRect">
            <a:avLst>
              <a:gd name="adj" fmla="val 1489"/>
            </a:avLst>
          </a:prstGeom>
          <a:solidFill>
            <a:srgbClr val="FBE9E5"/>
          </a:solidFill>
          <a:ln w="12700">
            <a:solidFill>
              <a:srgbClr val="E0705A"/>
            </a:solidFill>
            <a:prstDash val="solid"/>
          </a:ln>
        </p:spPr>
      </p:sp>
      <p:sp>
        <p:nvSpPr>
          <p:cNvPr id="7" name="Text 5"/>
          <p:cNvSpPr/>
          <p:nvPr/>
        </p:nvSpPr>
        <p:spPr>
          <a:xfrm>
            <a:off x="859536" y="1737360"/>
            <a:ext cx="4864608" cy="603504"/>
          </a:xfrm>
          <a:prstGeom prst="rect">
            <a:avLst/>
          </a:prstGeom>
          <a:noFill/>
          <a:ln/>
        </p:spPr>
        <p:txBody>
          <a:bodyPr wrap="square" lIns="0" tIns="0" rIns="0" bIns="0" rtlCol="0" anchor="ctr"/>
          <a:lstStyle/>
          <a:p>
            <a:pPr indent="0" marL="0">
              <a:buNone/>
            </a:pPr>
            <a:r>
              <a:rPr lang="en-US" sz="3000" b="1" dirty="0">
                <a:solidFill>
                  <a:srgbClr val="B0432C"/>
                </a:solidFill>
                <a:latin typeface="Meiryo" pitchFamily="34" charset="0"/>
                <a:ea typeface="Meiryo" pitchFamily="34" charset="-122"/>
                <a:cs typeface="Meiryo" pitchFamily="34" charset="-120"/>
              </a:rPr>
              <a:t>CC BY 4.0</a:t>
            </a:r>
            <a:endParaRPr lang="en-US" sz="3000" dirty="0"/>
          </a:p>
        </p:txBody>
      </p:sp>
      <p:sp>
        <p:nvSpPr>
          <p:cNvPr id="8" name="Text 6"/>
          <p:cNvSpPr/>
          <p:nvPr/>
        </p:nvSpPr>
        <p:spPr>
          <a:xfrm>
            <a:off x="859536" y="2359152"/>
            <a:ext cx="4864608" cy="292608"/>
          </a:xfrm>
          <a:prstGeom prst="rect">
            <a:avLst/>
          </a:prstGeom>
          <a:noFill/>
          <a:ln/>
        </p:spPr>
        <p:txBody>
          <a:bodyPr wrap="square" lIns="0" tIns="0" rIns="0" bIns="0" rtlCol="0" anchor="ctr"/>
          <a:lstStyle/>
          <a:p>
            <a:pPr indent="0" marL="0">
              <a:buNone/>
            </a:pPr>
            <a:r>
              <a:rPr lang="en-US" sz="1150" dirty="0">
                <a:solidFill>
                  <a:srgbClr val="1F3944"/>
                </a:solidFill>
                <a:latin typeface="Meiryo" pitchFamily="34" charset="0"/>
                <a:ea typeface="Meiryo" pitchFamily="34" charset="-122"/>
                <a:cs typeface="Meiryo" pitchFamily="34" charset="-120"/>
              </a:rPr>
              <a:t>クリエイティブ・コモンズ 表示 4.0 国際</a:t>
            </a:r>
            <a:endParaRPr lang="en-US" sz="1150" dirty="0"/>
          </a:p>
        </p:txBody>
      </p:sp>
      <p:sp>
        <p:nvSpPr>
          <p:cNvPr id="9" name="Shape 7"/>
          <p:cNvSpPr/>
          <p:nvPr/>
        </p:nvSpPr>
        <p:spPr>
          <a:xfrm>
            <a:off x="877824" y="2834640"/>
            <a:ext cx="256032" cy="256032"/>
          </a:xfrm>
          <a:prstGeom prst="ellipse">
            <a:avLst/>
          </a:prstGeom>
          <a:solidFill>
            <a:srgbClr val="E0705A"/>
          </a:solidFill>
          <a:ln w="12700">
            <a:solidFill>
              <a:srgbClr val="E0705A"/>
            </a:solidFill>
            <a:prstDash val="solid"/>
          </a:ln>
        </p:spPr>
      </p:sp>
      <p:sp>
        <p:nvSpPr>
          <p:cNvPr id="10" name="Text 8"/>
          <p:cNvSpPr/>
          <p:nvPr/>
        </p:nvSpPr>
        <p:spPr>
          <a:xfrm>
            <a:off x="877824" y="2834640"/>
            <a:ext cx="256032" cy="256032"/>
          </a:xfrm>
          <a:prstGeom prst="rect">
            <a:avLst/>
          </a:prstGeom>
          <a:noFill/>
          <a:ln/>
        </p:spPr>
        <p:txBody>
          <a:bodyPr wrap="square" lIns="0" tIns="0" rIns="0" bIns="0" rtlCol="0" anchor="ctr"/>
          <a:lstStyle/>
          <a:p>
            <a:pPr algn="ctr" indent="0" marL="0">
              <a:buNone/>
            </a:pPr>
            <a:r>
              <a:rPr lang="en-US" sz="1100" b="1" dirty="0">
                <a:solidFill>
                  <a:srgbClr val="12313D"/>
                </a:solidFill>
                <a:latin typeface="Meiryo" pitchFamily="34" charset="0"/>
                <a:ea typeface="Meiryo" pitchFamily="34" charset="-122"/>
                <a:cs typeface="Meiryo" pitchFamily="34" charset="-120"/>
              </a:rPr>
              <a:t>✓</a:t>
            </a:r>
            <a:endParaRPr lang="en-US" sz="1100" dirty="0"/>
          </a:p>
        </p:txBody>
      </p:sp>
      <p:sp>
        <p:nvSpPr>
          <p:cNvPr id="11" name="Text 9"/>
          <p:cNvSpPr/>
          <p:nvPr/>
        </p:nvSpPr>
        <p:spPr>
          <a:xfrm>
            <a:off x="1261872" y="2798064"/>
            <a:ext cx="4462272" cy="274320"/>
          </a:xfrm>
          <a:prstGeom prst="rect">
            <a:avLst/>
          </a:prstGeom>
          <a:noFill/>
          <a:ln/>
        </p:spPr>
        <p:txBody>
          <a:bodyPr wrap="square" lIns="0" tIns="0" rIns="0" bIns="0" rtlCol="0" anchor="ctr"/>
          <a:lstStyle/>
          <a:p>
            <a:pPr indent="0" marL="0">
              <a:buNone/>
            </a:pPr>
            <a:r>
              <a:rPr lang="en-US" sz="1250" b="1" dirty="0">
                <a:solidFill>
                  <a:srgbClr val="12313D"/>
                </a:solidFill>
                <a:latin typeface="Meiryo" pitchFamily="34" charset="0"/>
                <a:ea typeface="Meiryo" pitchFamily="34" charset="-122"/>
                <a:cs typeface="Meiryo" pitchFamily="34" charset="-120"/>
              </a:rPr>
              <a:t>そのまま使えます</a:t>
            </a:r>
            <a:endParaRPr lang="en-US" sz="1250" dirty="0"/>
          </a:p>
        </p:txBody>
      </p:sp>
      <p:sp>
        <p:nvSpPr>
          <p:cNvPr id="12" name="Text 10"/>
          <p:cNvSpPr/>
          <p:nvPr/>
        </p:nvSpPr>
        <p:spPr>
          <a:xfrm>
            <a:off x="1261872" y="3072384"/>
            <a:ext cx="4462272" cy="274320"/>
          </a:xfrm>
          <a:prstGeom prst="rect">
            <a:avLst/>
          </a:prstGeom>
          <a:noFill/>
          <a:ln/>
        </p:spPr>
        <p:txBody>
          <a:bodyPr wrap="square" lIns="0" tIns="0" rIns="0" bIns="0" rtlCol="0" anchor="ctr"/>
          <a:lstStyle/>
          <a:p>
            <a:pPr indent="0" marL="0">
              <a:buNone/>
            </a:pPr>
            <a:r>
              <a:rPr lang="en-US" sz="1050" dirty="0">
                <a:solidFill>
                  <a:srgbClr val="1F3944"/>
                </a:solidFill>
                <a:latin typeface="Meiryo" pitchFamily="34" charset="0"/>
                <a:ea typeface="Meiryo" pitchFamily="34" charset="-122"/>
                <a:cs typeface="Meiryo" pitchFamily="34" charset="-120"/>
              </a:rPr>
              <a:t>学校の授業、社内の勉強会、セミナー。営利・非営利を問いません</a:t>
            </a:r>
            <a:endParaRPr lang="en-US" sz="1050" dirty="0"/>
          </a:p>
        </p:txBody>
      </p:sp>
      <p:sp>
        <p:nvSpPr>
          <p:cNvPr id="13" name="Shape 11"/>
          <p:cNvSpPr/>
          <p:nvPr/>
        </p:nvSpPr>
        <p:spPr>
          <a:xfrm>
            <a:off x="877824" y="3493008"/>
            <a:ext cx="256032" cy="256032"/>
          </a:xfrm>
          <a:prstGeom prst="ellipse">
            <a:avLst/>
          </a:prstGeom>
          <a:solidFill>
            <a:srgbClr val="E0705A"/>
          </a:solidFill>
          <a:ln w="12700">
            <a:solidFill>
              <a:srgbClr val="E0705A"/>
            </a:solidFill>
            <a:prstDash val="solid"/>
          </a:ln>
        </p:spPr>
      </p:sp>
      <p:sp>
        <p:nvSpPr>
          <p:cNvPr id="14" name="Text 12"/>
          <p:cNvSpPr/>
          <p:nvPr/>
        </p:nvSpPr>
        <p:spPr>
          <a:xfrm>
            <a:off x="877824" y="3493008"/>
            <a:ext cx="256032" cy="256032"/>
          </a:xfrm>
          <a:prstGeom prst="rect">
            <a:avLst/>
          </a:prstGeom>
          <a:noFill/>
          <a:ln/>
        </p:spPr>
        <p:txBody>
          <a:bodyPr wrap="square" lIns="0" tIns="0" rIns="0" bIns="0" rtlCol="0" anchor="ctr"/>
          <a:lstStyle/>
          <a:p>
            <a:pPr algn="ctr" indent="0" marL="0">
              <a:buNone/>
            </a:pPr>
            <a:r>
              <a:rPr lang="en-US" sz="1100" b="1" dirty="0">
                <a:solidFill>
                  <a:srgbClr val="12313D"/>
                </a:solidFill>
                <a:latin typeface="Meiryo" pitchFamily="34" charset="0"/>
                <a:ea typeface="Meiryo" pitchFamily="34" charset="-122"/>
                <a:cs typeface="Meiryo" pitchFamily="34" charset="-120"/>
              </a:rPr>
              <a:t>✓</a:t>
            </a:r>
            <a:endParaRPr lang="en-US" sz="1100" dirty="0"/>
          </a:p>
        </p:txBody>
      </p:sp>
      <p:sp>
        <p:nvSpPr>
          <p:cNvPr id="15" name="Text 13"/>
          <p:cNvSpPr/>
          <p:nvPr/>
        </p:nvSpPr>
        <p:spPr>
          <a:xfrm>
            <a:off x="1261872" y="3456432"/>
            <a:ext cx="4462272" cy="274320"/>
          </a:xfrm>
          <a:prstGeom prst="rect">
            <a:avLst/>
          </a:prstGeom>
          <a:noFill/>
          <a:ln/>
        </p:spPr>
        <p:txBody>
          <a:bodyPr wrap="square" lIns="0" tIns="0" rIns="0" bIns="0" rtlCol="0" anchor="ctr"/>
          <a:lstStyle/>
          <a:p>
            <a:pPr indent="0" marL="0">
              <a:buNone/>
            </a:pPr>
            <a:r>
              <a:rPr lang="en-US" sz="1250" b="1" dirty="0">
                <a:solidFill>
                  <a:srgbClr val="12313D"/>
                </a:solidFill>
                <a:latin typeface="Meiryo" pitchFamily="34" charset="0"/>
                <a:ea typeface="Meiryo" pitchFamily="34" charset="-122"/>
                <a:cs typeface="Meiryo" pitchFamily="34" charset="-120"/>
              </a:rPr>
              <a:t>変えても構いません</a:t>
            </a:r>
            <a:endParaRPr lang="en-US" sz="1250" dirty="0"/>
          </a:p>
        </p:txBody>
      </p:sp>
      <p:sp>
        <p:nvSpPr>
          <p:cNvPr id="16" name="Text 14"/>
          <p:cNvSpPr/>
          <p:nvPr/>
        </p:nvSpPr>
        <p:spPr>
          <a:xfrm>
            <a:off x="1261872" y="3730752"/>
            <a:ext cx="4462272" cy="274320"/>
          </a:xfrm>
          <a:prstGeom prst="rect">
            <a:avLst/>
          </a:prstGeom>
          <a:noFill/>
          <a:ln/>
        </p:spPr>
        <p:txBody>
          <a:bodyPr wrap="square" lIns="0" tIns="0" rIns="0" bIns="0" rtlCol="0" anchor="ctr"/>
          <a:lstStyle/>
          <a:p>
            <a:pPr indent="0" marL="0">
              <a:buNone/>
            </a:pPr>
            <a:r>
              <a:rPr lang="en-US" sz="1050" dirty="0">
                <a:solidFill>
                  <a:srgbClr val="1F3944"/>
                </a:solidFill>
                <a:latin typeface="Meiryo" pitchFamily="34" charset="0"/>
                <a:ea typeface="Meiryo" pitchFamily="34" charset="-122"/>
                <a:cs typeface="Meiryo" pitchFamily="34" charset="-120"/>
              </a:rPr>
              <a:t>一部だけ抜き出す、順番を変える、直す、翻訳する。すべて自由です</a:t>
            </a:r>
            <a:endParaRPr lang="en-US" sz="1050" dirty="0"/>
          </a:p>
        </p:txBody>
      </p:sp>
      <p:sp>
        <p:nvSpPr>
          <p:cNvPr id="17" name="Shape 15"/>
          <p:cNvSpPr/>
          <p:nvPr/>
        </p:nvSpPr>
        <p:spPr>
          <a:xfrm>
            <a:off x="877824" y="4151376"/>
            <a:ext cx="256032" cy="256032"/>
          </a:xfrm>
          <a:prstGeom prst="ellipse">
            <a:avLst/>
          </a:prstGeom>
          <a:solidFill>
            <a:srgbClr val="E0705A"/>
          </a:solidFill>
          <a:ln w="12700">
            <a:solidFill>
              <a:srgbClr val="E0705A"/>
            </a:solidFill>
            <a:prstDash val="solid"/>
          </a:ln>
        </p:spPr>
      </p:sp>
      <p:sp>
        <p:nvSpPr>
          <p:cNvPr id="18" name="Text 16"/>
          <p:cNvSpPr/>
          <p:nvPr/>
        </p:nvSpPr>
        <p:spPr>
          <a:xfrm>
            <a:off x="877824" y="4151376"/>
            <a:ext cx="256032" cy="256032"/>
          </a:xfrm>
          <a:prstGeom prst="rect">
            <a:avLst/>
          </a:prstGeom>
          <a:noFill/>
          <a:ln/>
        </p:spPr>
        <p:txBody>
          <a:bodyPr wrap="square" lIns="0" tIns="0" rIns="0" bIns="0" rtlCol="0" anchor="ctr"/>
          <a:lstStyle/>
          <a:p>
            <a:pPr algn="ctr" indent="0" marL="0">
              <a:buNone/>
            </a:pPr>
            <a:r>
              <a:rPr lang="en-US" sz="1100" b="1" dirty="0">
                <a:solidFill>
                  <a:srgbClr val="12313D"/>
                </a:solidFill>
                <a:latin typeface="Meiryo" pitchFamily="34" charset="0"/>
                <a:ea typeface="Meiryo" pitchFamily="34" charset="-122"/>
                <a:cs typeface="Meiryo" pitchFamily="34" charset="-120"/>
              </a:rPr>
              <a:t>✓</a:t>
            </a:r>
            <a:endParaRPr lang="en-US" sz="1100" dirty="0"/>
          </a:p>
        </p:txBody>
      </p:sp>
      <p:sp>
        <p:nvSpPr>
          <p:cNvPr id="19" name="Text 17"/>
          <p:cNvSpPr/>
          <p:nvPr/>
        </p:nvSpPr>
        <p:spPr>
          <a:xfrm>
            <a:off x="1261872" y="4114800"/>
            <a:ext cx="4462272" cy="274320"/>
          </a:xfrm>
          <a:prstGeom prst="rect">
            <a:avLst/>
          </a:prstGeom>
          <a:noFill/>
          <a:ln/>
        </p:spPr>
        <p:txBody>
          <a:bodyPr wrap="square" lIns="0" tIns="0" rIns="0" bIns="0" rtlCol="0" anchor="ctr"/>
          <a:lstStyle/>
          <a:p>
            <a:pPr indent="0" marL="0">
              <a:buNone/>
            </a:pPr>
            <a:r>
              <a:rPr lang="en-US" sz="1250" b="1" dirty="0">
                <a:solidFill>
                  <a:srgbClr val="12313D"/>
                </a:solidFill>
                <a:latin typeface="Meiryo" pitchFamily="34" charset="0"/>
                <a:ea typeface="Meiryo" pitchFamily="34" charset="-122"/>
                <a:cs typeface="Meiryo" pitchFamily="34" charset="-120"/>
              </a:rPr>
              <a:t>配り直せます</a:t>
            </a:r>
            <a:endParaRPr lang="en-US" sz="1250" dirty="0"/>
          </a:p>
        </p:txBody>
      </p:sp>
      <p:sp>
        <p:nvSpPr>
          <p:cNvPr id="20" name="Text 18"/>
          <p:cNvSpPr/>
          <p:nvPr/>
        </p:nvSpPr>
        <p:spPr>
          <a:xfrm>
            <a:off x="1261872" y="4389120"/>
            <a:ext cx="4462272" cy="274320"/>
          </a:xfrm>
          <a:prstGeom prst="rect">
            <a:avLst/>
          </a:prstGeom>
          <a:noFill/>
          <a:ln/>
        </p:spPr>
        <p:txBody>
          <a:bodyPr wrap="square" lIns="0" tIns="0" rIns="0" bIns="0" rtlCol="0" anchor="ctr"/>
          <a:lstStyle/>
          <a:p>
            <a:pPr indent="0" marL="0">
              <a:buNone/>
            </a:pPr>
            <a:r>
              <a:rPr lang="en-US" sz="1050" dirty="0">
                <a:solidFill>
                  <a:srgbClr val="1F3944"/>
                </a:solidFill>
                <a:latin typeface="Meiryo" pitchFamily="34" charset="0"/>
                <a:ea typeface="Meiryo" pitchFamily="34" charset="-122"/>
                <a:cs typeface="Meiryo" pitchFamily="34" charset="-120"/>
              </a:rPr>
              <a:t>そのまま、あるいは変えたものを、誰にでも再配布できます</a:t>
            </a:r>
            <a:endParaRPr lang="en-US" sz="1050" dirty="0"/>
          </a:p>
        </p:txBody>
      </p:sp>
      <p:sp>
        <p:nvSpPr>
          <p:cNvPr id="21" name="Text 19"/>
          <p:cNvSpPr/>
          <p:nvPr/>
        </p:nvSpPr>
        <p:spPr>
          <a:xfrm>
            <a:off x="859536" y="4828032"/>
            <a:ext cx="4864608" cy="274320"/>
          </a:xfrm>
          <a:prstGeom prst="rect">
            <a:avLst/>
          </a:prstGeom>
          <a:noFill/>
          <a:ln/>
        </p:spPr>
        <p:txBody>
          <a:bodyPr wrap="square" lIns="0" tIns="0" rIns="0" bIns="0" rtlCol="0" anchor="ctr"/>
          <a:lstStyle/>
          <a:p>
            <a:pPr indent="0" marL="0">
              <a:buNone/>
            </a:pPr>
            <a:r>
              <a:rPr lang="en-US" sz="1200" b="1" dirty="0">
                <a:solidFill>
                  <a:srgbClr val="B0432C"/>
                </a:solidFill>
                <a:latin typeface="Meiryo" pitchFamily="34" charset="0"/>
                <a:ea typeface="Meiryo" pitchFamily="34" charset="-122"/>
                <a:cs typeface="Meiryo" pitchFamily="34" charset="-120"/>
              </a:rPr>
              <a:t>ひとつだけお願い ─ 出典を書いてください</a:t>
            </a:r>
            <a:endParaRPr lang="en-US" sz="1200" dirty="0"/>
          </a:p>
        </p:txBody>
      </p:sp>
      <p:sp>
        <p:nvSpPr>
          <p:cNvPr id="22" name="Shape 20"/>
          <p:cNvSpPr/>
          <p:nvPr/>
        </p:nvSpPr>
        <p:spPr>
          <a:xfrm>
            <a:off x="859536" y="5138928"/>
            <a:ext cx="4864608" cy="566928"/>
          </a:xfrm>
          <a:prstGeom prst="roundRect">
            <a:avLst>
              <a:gd name="adj" fmla="val 11290"/>
            </a:avLst>
          </a:prstGeom>
          <a:solidFill>
            <a:srgbClr val="FFFFFF"/>
          </a:solidFill>
          <a:ln w="12700">
            <a:solidFill>
              <a:srgbClr val="D5E0E4"/>
            </a:solidFill>
            <a:prstDash val="solid"/>
          </a:ln>
        </p:spPr>
      </p:sp>
      <p:sp>
        <p:nvSpPr>
          <p:cNvPr id="23" name="Text 21"/>
          <p:cNvSpPr/>
          <p:nvPr/>
        </p:nvSpPr>
        <p:spPr>
          <a:xfrm>
            <a:off x="1005840" y="5138928"/>
            <a:ext cx="4572000" cy="566928"/>
          </a:xfrm>
          <a:prstGeom prst="rect">
            <a:avLst/>
          </a:prstGeom>
          <a:noFill/>
          <a:ln/>
        </p:spPr>
        <p:txBody>
          <a:bodyPr wrap="square" lIns="0" tIns="0" rIns="0" bIns="0" rtlCol="0" anchor="ctr"/>
          <a:lstStyle/>
          <a:p>
            <a:pPr indent="0" marL="0">
              <a:lnSpc>
                <a:spcPts val="1500"/>
              </a:lnSpc>
              <a:buNone/>
            </a:pPr>
            <a:r>
              <a:rPr lang="en-US" sz="1050" dirty="0">
                <a:solidFill>
                  <a:srgbClr val="1F3944"/>
                </a:solidFill>
                <a:latin typeface="Meiryo" pitchFamily="34" charset="0"/>
                <a:ea typeface="Meiryo" pitchFamily="34" charset="-122"/>
                <a:cs typeface="Meiryo" pitchFamily="34" charset="-120"/>
              </a:rPr>
              <a:t>『EVの通信 やさしい入門（全5回）』 ／ Mr.hoge ／ CC BY 4.0</a:t>
            </a:r>
            <a:endParaRPr lang="en-US" sz="1050" dirty="0"/>
          </a:p>
          <a:p>
            <a:pPr indent="0" marL="0">
              <a:lnSpc>
                <a:spcPts val="1500"/>
              </a:lnSpc>
              <a:buNone/>
            </a:pPr>
            <a:r>
              <a:rPr lang="en-US" sz="1050" dirty="0">
                <a:solidFill>
                  <a:srgbClr val="1F3944"/>
                </a:solidFill>
                <a:latin typeface="Meiryo" pitchFamily="34" charset="0"/>
                <a:ea typeface="Meiryo" pitchFamily="34" charset="-122"/>
                <a:cs typeface="Meiryo" pitchFamily="34" charset="-120"/>
              </a:rPr>
              <a:t>https://ev-plc-materials.pages.dev</a:t>
            </a:r>
            <a:endParaRPr lang="en-US" sz="1050" dirty="0"/>
          </a:p>
        </p:txBody>
      </p:sp>
      <p:sp>
        <p:nvSpPr>
          <p:cNvPr id="24" name="Shape 22"/>
          <p:cNvSpPr/>
          <p:nvPr/>
        </p:nvSpPr>
        <p:spPr>
          <a:xfrm>
            <a:off x="6309360" y="1517904"/>
            <a:ext cx="5330952" cy="969264"/>
          </a:xfrm>
          <a:prstGeom prst="roundRect">
            <a:avLst>
              <a:gd name="adj" fmla="val 6604"/>
            </a:avLst>
          </a:prstGeom>
          <a:solidFill>
            <a:srgbClr val="FFFFFF"/>
          </a:solidFill>
          <a:ln w="12700">
            <a:solidFill>
              <a:srgbClr val="D5E0E4"/>
            </a:solidFill>
            <a:prstDash val="solid"/>
          </a:ln>
        </p:spPr>
      </p:sp>
      <p:sp>
        <p:nvSpPr>
          <p:cNvPr id="25" name="Text 23"/>
          <p:cNvSpPr/>
          <p:nvPr/>
        </p:nvSpPr>
        <p:spPr>
          <a:xfrm>
            <a:off x="6547104" y="1627632"/>
            <a:ext cx="4855464" cy="274320"/>
          </a:xfrm>
          <a:prstGeom prst="rect">
            <a:avLst/>
          </a:prstGeom>
          <a:noFill/>
          <a:ln/>
        </p:spPr>
        <p:txBody>
          <a:bodyPr wrap="square" lIns="0" tIns="0" rIns="0" bIns="0" rtlCol="0" anchor="ctr"/>
          <a:lstStyle/>
          <a:p>
            <a:pPr indent="0" marL="0">
              <a:buNone/>
            </a:pPr>
            <a:r>
              <a:rPr lang="en-US" sz="1250" b="1" dirty="0">
                <a:solidFill>
                  <a:srgbClr val="12313D"/>
                </a:solidFill>
                <a:latin typeface="Meiryo" pitchFamily="34" charset="0"/>
                <a:ea typeface="Meiryo" pitchFamily="34" charset="-122"/>
                <a:cs typeface="Meiryo" pitchFamily="34" charset="-120"/>
              </a:rPr>
              <a:t>規格の内容は変わります</a:t>
            </a:r>
            <a:endParaRPr lang="en-US" sz="1250" dirty="0"/>
          </a:p>
        </p:txBody>
      </p:sp>
      <p:sp>
        <p:nvSpPr>
          <p:cNvPr id="26" name="Text 24"/>
          <p:cNvSpPr/>
          <p:nvPr/>
        </p:nvSpPr>
        <p:spPr>
          <a:xfrm>
            <a:off x="6547104" y="1920240"/>
            <a:ext cx="4855464" cy="493776"/>
          </a:xfrm>
          <a:prstGeom prst="rect">
            <a:avLst/>
          </a:prstGeom>
          <a:noFill/>
          <a:ln/>
        </p:spPr>
        <p:txBody>
          <a:bodyPr wrap="square" lIns="0" tIns="0" rIns="0" bIns="0" rtlCol="0" anchor="ctr"/>
          <a:lstStyle/>
          <a:p>
            <a:pPr indent="0" marL="0">
              <a:lnSpc>
                <a:spcPts val="1500"/>
              </a:lnSpc>
              <a:buNone/>
            </a:pPr>
            <a:r>
              <a:rPr lang="en-US" sz="1050" dirty="0">
                <a:solidFill>
                  <a:srgbClr val="1F3944"/>
                </a:solidFill>
                <a:latin typeface="Meiryo" pitchFamily="34" charset="0"/>
                <a:ea typeface="Meiryo" pitchFamily="34" charset="-122"/>
                <a:cs typeface="Meiryo" pitchFamily="34" charset="-120"/>
              </a:rPr>
              <a:t>数値や手順は規格の改訂で変わることがあります。実際の開発では、必ず最新の規格書で確認してください。</a:t>
            </a:r>
            <a:endParaRPr lang="en-US" sz="1050" dirty="0"/>
          </a:p>
        </p:txBody>
      </p:sp>
      <p:sp>
        <p:nvSpPr>
          <p:cNvPr id="27" name="Shape 25"/>
          <p:cNvSpPr/>
          <p:nvPr/>
        </p:nvSpPr>
        <p:spPr>
          <a:xfrm>
            <a:off x="6309360" y="2578608"/>
            <a:ext cx="5330952" cy="969264"/>
          </a:xfrm>
          <a:prstGeom prst="roundRect">
            <a:avLst>
              <a:gd name="adj" fmla="val 6604"/>
            </a:avLst>
          </a:prstGeom>
          <a:solidFill>
            <a:srgbClr val="FFFFFF"/>
          </a:solidFill>
          <a:ln w="12700">
            <a:solidFill>
              <a:srgbClr val="D5E0E4"/>
            </a:solidFill>
            <a:prstDash val="solid"/>
          </a:ln>
        </p:spPr>
      </p:sp>
      <p:sp>
        <p:nvSpPr>
          <p:cNvPr id="28" name="Text 26"/>
          <p:cNvSpPr/>
          <p:nvPr/>
        </p:nvSpPr>
        <p:spPr>
          <a:xfrm>
            <a:off x="6547104" y="2688336"/>
            <a:ext cx="4855464" cy="274320"/>
          </a:xfrm>
          <a:prstGeom prst="rect">
            <a:avLst/>
          </a:prstGeom>
          <a:noFill/>
          <a:ln/>
        </p:spPr>
        <p:txBody>
          <a:bodyPr wrap="square" lIns="0" tIns="0" rIns="0" bIns="0" rtlCol="0" anchor="ctr"/>
          <a:lstStyle/>
          <a:p>
            <a:pPr indent="0" marL="0">
              <a:buNone/>
            </a:pPr>
            <a:r>
              <a:rPr lang="en-US" sz="1250" b="1" dirty="0">
                <a:solidFill>
                  <a:srgbClr val="12313D"/>
                </a:solidFill>
                <a:latin typeface="Meiryo" pitchFamily="34" charset="0"/>
                <a:ea typeface="Meiryo" pitchFamily="34" charset="-122"/>
                <a:cs typeface="Meiryo" pitchFamily="34" charset="-120"/>
              </a:rPr>
              <a:t>特定の組織の見解ではありません</a:t>
            </a:r>
            <a:endParaRPr lang="en-US" sz="1250" dirty="0"/>
          </a:p>
        </p:txBody>
      </p:sp>
      <p:sp>
        <p:nvSpPr>
          <p:cNvPr id="29" name="Text 27"/>
          <p:cNvSpPr/>
          <p:nvPr/>
        </p:nvSpPr>
        <p:spPr>
          <a:xfrm>
            <a:off x="6547104" y="2980944"/>
            <a:ext cx="4855464" cy="493776"/>
          </a:xfrm>
          <a:prstGeom prst="rect">
            <a:avLst/>
          </a:prstGeom>
          <a:noFill/>
          <a:ln/>
        </p:spPr>
        <p:txBody>
          <a:bodyPr wrap="square" lIns="0" tIns="0" rIns="0" bIns="0" rtlCol="0" anchor="ctr"/>
          <a:lstStyle/>
          <a:p>
            <a:pPr indent="0" marL="0">
              <a:lnSpc>
                <a:spcPts val="1500"/>
              </a:lnSpc>
              <a:buNone/>
            </a:pPr>
            <a:r>
              <a:rPr lang="en-US" sz="1050" dirty="0">
                <a:solidFill>
                  <a:srgbClr val="1F3944"/>
                </a:solidFill>
                <a:latin typeface="Meiryo" pitchFamily="34" charset="0"/>
                <a:ea typeface="Meiryo" pitchFamily="34" charset="-122"/>
                <a:cs typeface="Meiryo" pitchFamily="34" charset="-120"/>
              </a:rPr>
              <a:t>この資料は学習用にまとめたものです。いかなる企業・団体の公式見解も代表しません。</a:t>
            </a:r>
            <a:endParaRPr lang="en-US" sz="1050" dirty="0"/>
          </a:p>
        </p:txBody>
      </p:sp>
      <p:sp>
        <p:nvSpPr>
          <p:cNvPr id="30" name="Shape 28"/>
          <p:cNvSpPr/>
          <p:nvPr/>
        </p:nvSpPr>
        <p:spPr>
          <a:xfrm>
            <a:off x="6309360" y="3639312"/>
            <a:ext cx="5330952" cy="969264"/>
          </a:xfrm>
          <a:prstGeom prst="roundRect">
            <a:avLst>
              <a:gd name="adj" fmla="val 6604"/>
            </a:avLst>
          </a:prstGeom>
          <a:solidFill>
            <a:srgbClr val="FFFFFF"/>
          </a:solidFill>
          <a:ln w="12700">
            <a:solidFill>
              <a:srgbClr val="D5E0E4"/>
            </a:solidFill>
            <a:prstDash val="solid"/>
          </a:ln>
        </p:spPr>
      </p:sp>
      <p:sp>
        <p:nvSpPr>
          <p:cNvPr id="31" name="Text 29"/>
          <p:cNvSpPr/>
          <p:nvPr/>
        </p:nvSpPr>
        <p:spPr>
          <a:xfrm>
            <a:off x="6547104" y="3749040"/>
            <a:ext cx="4855464" cy="274320"/>
          </a:xfrm>
          <a:prstGeom prst="rect">
            <a:avLst/>
          </a:prstGeom>
          <a:noFill/>
          <a:ln/>
        </p:spPr>
        <p:txBody>
          <a:bodyPr wrap="square" lIns="0" tIns="0" rIns="0" bIns="0" rtlCol="0" anchor="ctr"/>
          <a:lstStyle/>
          <a:p>
            <a:pPr indent="0" marL="0">
              <a:buNone/>
            </a:pPr>
            <a:r>
              <a:rPr lang="en-US" sz="1250" b="1" dirty="0">
                <a:solidFill>
                  <a:srgbClr val="12313D"/>
                </a:solidFill>
                <a:latin typeface="Meiryo" pitchFamily="34" charset="0"/>
                <a:ea typeface="Meiryo" pitchFamily="34" charset="-122"/>
                <a:cs typeface="Meiryo" pitchFamily="34" charset="-120"/>
              </a:rPr>
              <a:t>製品名・会社名について</a:t>
            </a:r>
            <a:endParaRPr lang="en-US" sz="1250" dirty="0"/>
          </a:p>
        </p:txBody>
      </p:sp>
      <p:sp>
        <p:nvSpPr>
          <p:cNvPr id="32" name="Text 30"/>
          <p:cNvSpPr/>
          <p:nvPr/>
        </p:nvSpPr>
        <p:spPr>
          <a:xfrm>
            <a:off x="6547104" y="4041648"/>
            <a:ext cx="4855464" cy="493776"/>
          </a:xfrm>
          <a:prstGeom prst="rect">
            <a:avLst/>
          </a:prstGeom>
          <a:noFill/>
          <a:ln/>
        </p:spPr>
        <p:txBody>
          <a:bodyPr wrap="square" lIns="0" tIns="0" rIns="0" bIns="0" rtlCol="0" anchor="ctr"/>
          <a:lstStyle/>
          <a:p>
            <a:pPr indent="0" marL="0">
              <a:lnSpc>
                <a:spcPts val="1500"/>
              </a:lnSpc>
              <a:buNone/>
            </a:pPr>
            <a:r>
              <a:rPr lang="en-US" sz="1050" dirty="0">
                <a:solidFill>
                  <a:srgbClr val="1F3944"/>
                </a:solidFill>
                <a:latin typeface="Meiryo" pitchFamily="34" charset="0"/>
                <a:ea typeface="Meiryo" pitchFamily="34" charset="-122"/>
                <a:cs typeface="Meiryo" pitchFamily="34" charset="-120"/>
              </a:rPr>
              <a:t>各社の商標です。説明のために挙げているだけで、推奨や提携を示すものではありません。</a:t>
            </a:r>
            <a:endParaRPr lang="en-US" sz="1050" dirty="0"/>
          </a:p>
        </p:txBody>
      </p:sp>
      <p:sp>
        <p:nvSpPr>
          <p:cNvPr id="33" name="Shape 31"/>
          <p:cNvSpPr/>
          <p:nvPr/>
        </p:nvSpPr>
        <p:spPr>
          <a:xfrm>
            <a:off x="6309360" y="4700016"/>
            <a:ext cx="5330952" cy="969264"/>
          </a:xfrm>
          <a:prstGeom prst="roundRect">
            <a:avLst>
              <a:gd name="adj" fmla="val 6604"/>
            </a:avLst>
          </a:prstGeom>
          <a:solidFill>
            <a:srgbClr val="FFFFFF"/>
          </a:solidFill>
          <a:ln w="12700">
            <a:solidFill>
              <a:srgbClr val="D5E0E4"/>
            </a:solidFill>
            <a:prstDash val="solid"/>
          </a:ln>
        </p:spPr>
      </p:sp>
      <p:sp>
        <p:nvSpPr>
          <p:cNvPr id="34" name="Text 32"/>
          <p:cNvSpPr/>
          <p:nvPr/>
        </p:nvSpPr>
        <p:spPr>
          <a:xfrm>
            <a:off x="6547104" y="4809744"/>
            <a:ext cx="4855464" cy="274320"/>
          </a:xfrm>
          <a:prstGeom prst="rect">
            <a:avLst/>
          </a:prstGeom>
          <a:noFill/>
          <a:ln/>
        </p:spPr>
        <p:txBody>
          <a:bodyPr wrap="square" lIns="0" tIns="0" rIns="0" bIns="0" rtlCol="0" anchor="ctr"/>
          <a:lstStyle/>
          <a:p>
            <a:pPr indent="0" marL="0">
              <a:buNone/>
            </a:pPr>
            <a:r>
              <a:rPr lang="en-US" sz="1250" b="1" dirty="0">
                <a:solidFill>
                  <a:srgbClr val="12313D"/>
                </a:solidFill>
                <a:latin typeface="Meiryo" pitchFamily="34" charset="0"/>
                <a:ea typeface="Meiryo" pitchFamily="34" charset="-122"/>
                <a:cs typeface="Meiryo" pitchFamily="34" charset="-120"/>
              </a:rPr>
              <a:t>誤りを見つけたら</a:t>
            </a:r>
            <a:endParaRPr lang="en-US" sz="1250" dirty="0"/>
          </a:p>
        </p:txBody>
      </p:sp>
      <p:sp>
        <p:nvSpPr>
          <p:cNvPr id="35" name="Text 33"/>
          <p:cNvSpPr/>
          <p:nvPr/>
        </p:nvSpPr>
        <p:spPr>
          <a:xfrm>
            <a:off x="6547104" y="5102352"/>
            <a:ext cx="4855464" cy="493776"/>
          </a:xfrm>
          <a:prstGeom prst="rect">
            <a:avLst/>
          </a:prstGeom>
          <a:noFill/>
          <a:ln/>
        </p:spPr>
        <p:txBody>
          <a:bodyPr wrap="square" lIns="0" tIns="0" rIns="0" bIns="0" rtlCol="0" anchor="ctr"/>
          <a:lstStyle/>
          <a:p>
            <a:pPr indent="0" marL="0">
              <a:lnSpc>
                <a:spcPts val="1500"/>
              </a:lnSpc>
              <a:buNone/>
            </a:pPr>
            <a:r>
              <a:rPr lang="en-US" sz="1050" dirty="0">
                <a:solidFill>
                  <a:srgbClr val="1F3944"/>
                </a:solidFill>
                <a:latin typeface="Meiryo" pitchFamily="34" charset="0"/>
                <a:ea typeface="Meiryo" pitchFamily="34" charset="-122"/>
                <a:cs typeface="Meiryo" pitchFamily="34" charset="-120"/>
              </a:rPr>
              <a:t>教えていただけると助かります。直した版を公開します。</a:t>
            </a:r>
            <a:endParaRPr lang="en-US" sz="1050" dirty="0"/>
          </a:p>
        </p:txBody>
      </p:sp>
      <p:sp>
        <p:nvSpPr>
          <p:cNvPr id="36" name="Text 34"/>
          <p:cNvSpPr/>
          <p:nvPr/>
        </p:nvSpPr>
        <p:spPr>
          <a:xfrm>
            <a:off x="6309360" y="5779008"/>
            <a:ext cx="5330952" cy="274320"/>
          </a:xfrm>
          <a:prstGeom prst="rect">
            <a:avLst/>
          </a:prstGeom>
          <a:noFill/>
          <a:ln/>
        </p:spPr>
        <p:txBody>
          <a:bodyPr wrap="square" lIns="0" tIns="0" rIns="0" bIns="0" rtlCol="0" anchor="ctr"/>
          <a:lstStyle/>
          <a:p>
            <a:pPr indent="0" marL="0">
              <a:buNone/>
            </a:pPr>
            <a:r>
              <a:rPr lang="en-US" sz="1050" dirty="0">
                <a:solidFill>
                  <a:srgbClr val="6B8590"/>
                </a:solidFill>
                <a:latin typeface="Meiryo" pitchFamily="34" charset="0"/>
                <a:ea typeface="Meiryo" pitchFamily="34" charset="-122"/>
                <a:cs typeface="Meiryo" pitchFamily="34" charset="-120"/>
              </a:rPr>
              <a:t>2026年8月版 v1.0　／　第3回　車と充電器が「握手」するまで</a:t>
            </a:r>
            <a:endParaRPr lang="en-US" sz="1050" dirty="0"/>
          </a:p>
        </p:txBody>
      </p:sp>
      <p:sp>
        <p:nvSpPr>
          <p:cNvPr id="38" name="Text 35"/>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第3回　車と充電器が「握手」するまで</a:t>
            </a:r>
            <a:endParaRPr lang="en-US" sz="900" dirty="0"/>
          </a:p>
        </p:txBody>
      </p:sp>
      <p:sp>
        <p:nvSpPr>
          <p:cNvPr id="39" name="Text 36"/>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15 / 15</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E0705A"/>
          </a:solidFill>
          <a:ln w="12700">
            <a:solidFill>
              <a:srgbClr val="E0705A"/>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3</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この講座の全体図</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全5回で、EVの充電通信をひととおり分かるようにします。今日は「第3回」です</a:t>
            </a:r>
            <a:endParaRPr lang="en-US" sz="1300" dirty="0"/>
          </a:p>
        </p:txBody>
      </p:sp>
      <p:sp>
        <p:nvSpPr>
          <p:cNvPr id="6" name="Shape 4"/>
          <p:cNvSpPr/>
          <p:nvPr/>
        </p:nvSpPr>
        <p:spPr>
          <a:xfrm>
            <a:off x="548640" y="1517904"/>
            <a:ext cx="11094415" cy="841248"/>
          </a:xfrm>
          <a:prstGeom prst="roundRect">
            <a:avLst>
              <a:gd name="adj" fmla="val 7609"/>
            </a:avLst>
          </a:prstGeom>
          <a:solidFill>
            <a:srgbClr val="FFFFFF"/>
          </a:solidFill>
          <a:ln w="12700">
            <a:solidFill>
              <a:srgbClr val="D5E0E4"/>
            </a:solidFill>
            <a:prstDash val="solid"/>
          </a:ln>
        </p:spPr>
      </p:sp>
      <p:sp>
        <p:nvSpPr>
          <p:cNvPr id="7" name="Shape 5"/>
          <p:cNvSpPr/>
          <p:nvPr/>
        </p:nvSpPr>
        <p:spPr>
          <a:xfrm>
            <a:off x="822960" y="1728216"/>
            <a:ext cx="420624" cy="420624"/>
          </a:xfrm>
          <a:prstGeom prst="ellipse">
            <a:avLst/>
          </a:prstGeom>
          <a:solidFill>
            <a:srgbClr val="EEF3F5"/>
          </a:solidFill>
          <a:ln w="12700">
            <a:solidFill>
              <a:srgbClr val="EEF3F5"/>
            </a:solidFill>
            <a:prstDash val="solid"/>
          </a:ln>
        </p:spPr>
      </p:sp>
      <p:sp>
        <p:nvSpPr>
          <p:cNvPr id="8" name="Text 6"/>
          <p:cNvSpPr/>
          <p:nvPr/>
        </p:nvSpPr>
        <p:spPr>
          <a:xfrm>
            <a:off x="822960" y="1728216"/>
            <a:ext cx="420624" cy="420624"/>
          </a:xfrm>
          <a:prstGeom prst="rect">
            <a:avLst/>
          </a:prstGeom>
          <a:noFill/>
          <a:ln/>
        </p:spPr>
        <p:txBody>
          <a:bodyPr wrap="square" lIns="0" tIns="0" rIns="0" bIns="0" rtlCol="0" anchor="ctr"/>
          <a:lstStyle/>
          <a:p>
            <a:pPr algn="ctr" indent="0" marL="0">
              <a:buNone/>
            </a:pPr>
            <a:r>
              <a:rPr lang="en-US" sz="1500" b="1" dirty="0">
                <a:solidFill>
                  <a:srgbClr val="6B8590"/>
                </a:solidFill>
                <a:latin typeface="Meiryo" pitchFamily="34" charset="0"/>
                <a:ea typeface="Meiryo" pitchFamily="34" charset="-122"/>
                <a:cs typeface="Meiryo" pitchFamily="34" charset="-120"/>
              </a:rPr>
              <a:t>1</a:t>
            </a:r>
            <a:endParaRPr lang="en-US" sz="1500" dirty="0"/>
          </a:p>
        </p:txBody>
      </p:sp>
      <p:sp>
        <p:nvSpPr>
          <p:cNvPr id="9" name="Text 7"/>
          <p:cNvSpPr/>
          <p:nvPr/>
        </p:nvSpPr>
        <p:spPr>
          <a:xfrm>
            <a:off x="1408176" y="1645920"/>
            <a:ext cx="5852160" cy="310896"/>
          </a:xfrm>
          <a:prstGeom prst="rect">
            <a:avLst/>
          </a:prstGeom>
          <a:noFill/>
          <a:ln/>
        </p:spPr>
        <p:txBody>
          <a:bodyPr wrap="square" lIns="0" tIns="0" rIns="0" bIns="0" rtlCol="0" anchor="ctr"/>
          <a:lstStyle/>
          <a:p>
            <a:pPr indent="0" marL="0">
              <a:buNone/>
            </a:pPr>
            <a:r>
              <a:rPr lang="en-US" sz="1350" b="1" dirty="0">
                <a:solidFill>
                  <a:srgbClr val="6B8590"/>
                </a:solidFill>
                <a:latin typeface="Meiryo" pitchFamily="34" charset="0"/>
                <a:ea typeface="Meiryo" pitchFamily="34" charset="-122"/>
                <a:cs typeface="Meiryo" pitchFamily="34" charset="-120"/>
              </a:rPr>
              <a:t>EVの充電で、車と充電器は何を話しているのか</a:t>
            </a:r>
            <a:endParaRPr lang="en-US" sz="1350" dirty="0"/>
          </a:p>
        </p:txBody>
      </p:sp>
      <p:sp>
        <p:nvSpPr>
          <p:cNvPr id="10" name="Text 8"/>
          <p:cNvSpPr/>
          <p:nvPr/>
        </p:nvSpPr>
        <p:spPr>
          <a:xfrm>
            <a:off x="1408176" y="1956816"/>
            <a:ext cx="5852160" cy="274320"/>
          </a:xfrm>
          <a:prstGeom prst="rect">
            <a:avLst/>
          </a:prstGeom>
          <a:noFill/>
          <a:ln/>
        </p:spPr>
        <p:txBody>
          <a:bodyPr wrap="square" lIns="0" tIns="0" rIns="0" bIns="0" rtlCol="0" anchor="ctr"/>
          <a:lstStyle/>
          <a:p>
            <a:pPr indent="0" marL="0">
              <a:buNone/>
            </a:pPr>
            <a:r>
              <a:rPr lang="en-US" sz="1100" dirty="0">
                <a:solidFill>
                  <a:srgbClr val="6B8590"/>
                </a:solidFill>
                <a:latin typeface="Meiryo" pitchFamily="34" charset="0"/>
                <a:ea typeface="Meiryo" pitchFamily="34" charset="-122"/>
                <a:cs typeface="Meiryo" pitchFamily="34" charset="-120"/>
              </a:rPr>
              <a:t>なぜ「線に信号を重ねる」ことになったのか</a:t>
            </a:r>
            <a:endParaRPr lang="en-US" sz="1100" dirty="0"/>
          </a:p>
        </p:txBody>
      </p:sp>
      <p:sp>
        <p:nvSpPr>
          <p:cNvPr id="11" name="Text 9"/>
          <p:cNvSpPr/>
          <p:nvPr/>
        </p:nvSpPr>
        <p:spPr>
          <a:xfrm>
            <a:off x="10515600" y="1773936"/>
            <a:ext cx="868680" cy="329184"/>
          </a:xfrm>
          <a:prstGeom prst="rect">
            <a:avLst/>
          </a:prstGeom>
          <a:noFill/>
          <a:ln/>
        </p:spPr>
        <p:txBody>
          <a:bodyPr wrap="square" lIns="0" tIns="0" rIns="0" bIns="0" rtlCol="0" anchor="ctr"/>
          <a:lstStyle/>
          <a:p>
            <a:pPr algn="ctr" indent="0" marL="0">
              <a:buNone/>
            </a:pPr>
            <a:r>
              <a:rPr lang="en-US" sz="1050" dirty="0">
                <a:solidFill>
                  <a:srgbClr val="6B8590"/>
                </a:solidFill>
                <a:latin typeface="Meiryo" pitchFamily="34" charset="0"/>
                <a:ea typeface="Meiryo" pitchFamily="34" charset="-122"/>
                <a:cs typeface="Meiryo" pitchFamily="34" charset="-120"/>
              </a:rPr>
              <a:t>済</a:t>
            </a:r>
            <a:endParaRPr lang="en-US" sz="1050" dirty="0"/>
          </a:p>
        </p:txBody>
      </p:sp>
      <p:sp>
        <p:nvSpPr>
          <p:cNvPr id="12" name="Shape 10"/>
          <p:cNvSpPr/>
          <p:nvPr/>
        </p:nvSpPr>
        <p:spPr>
          <a:xfrm>
            <a:off x="548640" y="2432304"/>
            <a:ext cx="11094415" cy="841248"/>
          </a:xfrm>
          <a:prstGeom prst="roundRect">
            <a:avLst>
              <a:gd name="adj" fmla="val 7609"/>
            </a:avLst>
          </a:prstGeom>
          <a:solidFill>
            <a:srgbClr val="FFFFFF"/>
          </a:solidFill>
          <a:ln w="12700">
            <a:solidFill>
              <a:srgbClr val="D5E0E4"/>
            </a:solidFill>
            <a:prstDash val="solid"/>
          </a:ln>
        </p:spPr>
      </p:sp>
      <p:sp>
        <p:nvSpPr>
          <p:cNvPr id="13" name="Shape 11"/>
          <p:cNvSpPr/>
          <p:nvPr/>
        </p:nvSpPr>
        <p:spPr>
          <a:xfrm>
            <a:off x="822960" y="2642616"/>
            <a:ext cx="420624" cy="420624"/>
          </a:xfrm>
          <a:prstGeom prst="ellipse">
            <a:avLst/>
          </a:prstGeom>
          <a:solidFill>
            <a:srgbClr val="EEF3F5"/>
          </a:solidFill>
          <a:ln w="12700">
            <a:solidFill>
              <a:srgbClr val="EEF3F5"/>
            </a:solidFill>
            <a:prstDash val="solid"/>
          </a:ln>
        </p:spPr>
      </p:sp>
      <p:sp>
        <p:nvSpPr>
          <p:cNvPr id="14" name="Text 12"/>
          <p:cNvSpPr/>
          <p:nvPr/>
        </p:nvSpPr>
        <p:spPr>
          <a:xfrm>
            <a:off x="822960" y="2642616"/>
            <a:ext cx="420624" cy="420624"/>
          </a:xfrm>
          <a:prstGeom prst="rect">
            <a:avLst/>
          </a:prstGeom>
          <a:noFill/>
          <a:ln/>
        </p:spPr>
        <p:txBody>
          <a:bodyPr wrap="square" lIns="0" tIns="0" rIns="0" bIns="0" rtlCol="0" anchor="ctr"/>
          <a:lstStyle/>
          <a:p>
            <a:pPr algn="ctr" indent="0" marL="0">
              <a:buNone/>
            </a:pPr>
            <a:r>
              <a:rPr lang="en-US" sz="1500" b="1" dirty="0">
                <a:solidFill>
                  <a:srgbClr val="6B8590"/>
                </a:solidFill>
                <a:latin typeface="Meiryo" pitchFamily="34" charset="0"/>
                <a:ea typeface="Meiryo" pitchFamily="34" charset="-122"/>
                <a:cs typeface="Meiryo" pitchFamily="34" charset="-120"/>
              </a:rPr>
              <a:t>2</a:t>
            </a:r>
            <a:endParaRPr lang="en-US" sz="1500" dirty="0"/>
          </a:p>
        </p:txBody>
      </p:sp>
      <p:sp>
        <p:nvSpPr>
          <p:cNvPr id="15" name="Text 13"/>
          <p:cNvSpPr/>
          <p:nvPr/>
        </p:nvSpPr>
        <p:spPr>
          <a:xfrm>
            <a:off x="1408176" y="2560320"/>
            <a:ext cx="5852160" cy="310896"/>
          </a:xfrm>
          <a:prstGeom prst="rect">
            <a:avLst/>
          </a:prstGeom>
          <a:noFill/>
          <a:ln/>
        </p:spPr>
        <p:txBody>
          <a:bodyPr wrap="square" lIns="0" tIns="0" rIns="0" bIns="0" rtlCol="0" anchor="ctr"/>
          <a:lstStyle/>
          <a:p>
            <a:pPr indent="0" marL="0">
              <a:buNone/>
            </a:pPr>
            <a:r>
              <a:rPr lang="en-US" sz="1350" b="1" dirty="0">
                <a:solidFill>
                  <a:srgbClr val="6B8590"/>
                </a:solidFill>
                <a:latin typeface="Meiryo" pitchFamily="34" charset="0"/>
                <a:ea typeface="Meiryo" pitchFamily="34" charset="-122"/>
                <a:cs typeface="Meiryo" pitchFamily="34" charset="-120"/>
              </a:rPr>
              <a:t>1本の線に、2つの信号が乗るしくみ</a:t>
            </a:r>
            <a:endParaRPr lang="en-US" sz="1350" dirty="0"/>
          </a:p>
        </p:txBody>
      </p:sp>
      <p:sp>
        <p:nvSpPr>
          <p:cNvPr id="16" name="Text 14"/>
          <p:cNvSpPr/>
          <p:nvPr/>
        </p:nvSpPr>
        <p:spPr>
          <a:xfrm>
            <a:off x="1408176" y="2871216"/>
            <a:ext cx="5852160" cy="274320"/>
          </a:xfrm>
          <a:prstGeom prst="rect">
            <a:avLst/>
          </a:prstGeom>
          <a:noFill/>
          <a:ln/>
        </p:spPr>
        <p:txBody>
          <a:bodyPr wrap="square" lIns="0" tIns="0" rIns="0" bIns="0" rtlCol="0" anchor="ctr"/>
          <a:lstStyle/>
          <a:p>
            <a:pPr indent="0" marL="0">
              <a:buNone/>
            </a:pPr>
            <a:r>
              <a:rPr lang="en-US" sz="1100" dirty="0">
                <a:solidFill>
                  <a:srgbClr val="6B8590"/>
                </a:solidFill>
                <a:latin typeface="Meiryo" pitchFamily="34" charset="0"/>
                <a:ea typeface="Meiryo" pitchFamily="34" charset="-122"/>
                <a:cs typeface="Meiryo" pitchFamily="34" charset="-120"/>
              </a:rPr>
              <a:t>周波数のはなしと HomePlug Green PHY</a:t>
            </a:r>
            <a:endParaRPr lang="en-US" sz="1100" dirty="0"/>
          </a:p>
        </p:txBody>
      </p:sp>
      <p:sp>
        <p:nvSpPr>
          <p:cNvPr id="17" name="Text 15"/>
          <p:cNvSpPr/>
          <p:nvPr/>
        </p:nvSpPr>
        <p:spPr>
          <a:xfrm>
            <a:off x="10515600" y="2688336"/>
            <a:ext cx="868680" cy="329184"/>
          </a:xfrm>
          <a:prstGeom prst="rect">
            <a:avLst/>
          </a:prstGeom>
          <a:noFill/>
          <a:ln/>
        </p:spPr>
        <p:txBody>
          <a:bodyPr wrap="square" lIns="0" tIns="0" rIns="0" bIns="0" rtlCol="0" anchor="ctr"/>
          <a:lstStyle/>
          <a:p>
            <a:pPr algn="ctr" indent="0" marL="0">
              <a:buNone/>
            </a:pPr>
            <a:r>
              <a:rPr lang="en-US" sz="1050" dirty="0">
                <a:solidFill>
                  <a:srgbClr val="6B8590"/>
                </a:solidFill>
                <a:latin typeface="Meiryo" pitchFamily="34" charset="0"/>
                <a:ea typeface="Meiryo" pitchFamily="34" charset="-122"/>
                <a:cs typeface="Meiryo" pitchFamily="34" charset="-120"/>
              </a:rPr>
              <a:t>済</a:t>
            </a:r>
            <a:endParaRPr lang="en-US" sz="1050" dirty="0"/>
          </a:p>
        </p:txBody>
      </p:sp>
      <p:sp>
        <p:nvSpPr>
          <p:cNvPr id="18" name="Shape 16"/>
          <p:cNvSpPr/>
          <p:nvPr/>
        </p:nvSpPr>
        <p:spPr>
          <a:xfrm>
            <a:off x="548640" y="3346704"/>
            <a:ext cx="11094415" cy="841248"/>
          </a:xfrm>
          <a:prstGeom prst="roundRect">
            <a:avLst>
              <a:gd name="adj" fmla="val 7609"/>
            </a:avLst>
          </a:prstGeom>
          <a:solidFill>
            <a:srgbClr val="FBE9E5"/>
          </a:solidFill>
          <a:ln w="12700">
            <a:solidFill>
              <a:srgbClr val="E0705A"/>
            </a:solidFill>
            <a:prstDash val="solid"/>
          </a:ln>
        </p:spPr>
      </p:sp>
      <p:sp>
        <p:nvSpPr>
          <p:cNvPr id="19" name="Shape 17"/>
          <p:cNvSpPr/>
          <p:nvPr/>
        </p:nvSpPr>
        <p:spPr>
          <a:xfrm>
            <a:off x="822960" y="3557016"/>
            <a:ext cx="420624" cy="420624"/>
          </a:xfrm>
          <a:prstGeom prst="ellipse">
            <a:avLst/>
          </a:prstGeom>
          <a:solidFill>
            <a:srgbClr val="E0705A"/>
          </a:solidFill>
          <a:ln w="12700">
            <a:solidFill>
              <a:srgbClr val="E0705A"/>
            </a:solidFill>
            <a:prstDash val="solid"/>
          </a:ln>
        </p:spPr>
      </p:sp>
      <p:sp>
        <p:nvSpPr>
          <p:cNvPr id="20" name="Text 18"/>
          <p:cNvSpPr/>
          <p:nvPr/>
        </p:nvSpPr>
        <p:spPr>
          <a:xfrm>
            <a:off x="822960" y="3557016"/>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3</a:t>
            </a:r>
            <a:endParaRPr lang="en-US" sz="1500" dirty="0"/>
          </a:p>
        </p:txBody>
      </p:sp>
      <p:sp>
        <p:nvSpPr>
          <p:cNvPr id="21" name="Text 19"/>
          <p:cNvSpPr/>
          <p:nvPr/>
        </p:nvSpPr>
        <p:spPr>
          <a:xfrm>
            <a:off x="1408176" y="3474720"/>
            <a:ext cx="5852160" cy="310896"/>
          </a:xfrm>
          <a:prstGeom prst="rect">
            <a:avLst/>
          </a:prstGeom>
          <a:noFill/>
          <a:ln/>
        </p:spPr>
        <p:txBody>
          <a:bodyPr wrap="square" lIns="0" tIns="0" rIns="0" bIns="0" rtlCol="0" anchor="ctr"/>
          <a:lstStyle/>
          <a:p>
            <a:pPr indent="0" marL="0">
              <a:buNone/>
            </a:pPr>
            <a:r>
              <a:rPr lang="en-US" sz="1350" b="1" dirty="0">
                <a:solidFill>
                  <a:srgbClr val="12313D"/>
                </a:solidFill>
                <a:latin typeface="Meiryo" pitchFamily="34" charset="0"/>
                <a:ea typeface="Meiryo" pitchFamily="34" charset="-122"/>
                <a:cs typeface="Meiryo" pitchFamily="34" charset="-120"/>
              </a:rPr>
              <a:t>車と充電器が「握手」するまで</a:t>
            </a:r>
            <a:endParaRPr lang="en-US" sz="1350" dirty="0"/>
          </a:p>
        </p:txBody>
      </p:sp>
      <p:sp>
        <p:nvSpPr>
          <p:cNvPr id="22" name="Text 20"/>
          <p:cNvSpPr/>
          <p:nvPr/>
        </p:nvSpPr>
        <p:spPr>
          <a:xfrm>
            <a:off x="1408176" y="3785616"/>
            <a:ext cx="5852160" cy="274320"/>
          </a:xfrm>
          <a:prstGeom prst="rect">
            <a:avLst/>
          </a:prstGeom>
          <a:noFill/>
          <a:ln/>
        </p:spPr>
        <p:txBody>
          <a:bodyPr wrap="square" lIns="0" tIns="0" rIns="0" bIns="0" rtlCol="0" anchor="ctr"/>
          <a:lstStyle/>
          <a:p>
            <a:pPr indent="0" marL="0">
              <a:buNone/>
            </a:pPr>
            <a:r>
              <a:rPr lang="en-US" sz="1100" dirty="0">
                <a:solidFill>
                  <a:srgbClr val="6B8590"/>
                </a:solidFill>
                <a:latin typeface="Meiryo" pitchFamily="34" charset="0"/>
                <a:ea typeface="Meiryo" pitchFamily="34" charset="-122"/>
                <a:cs typeface="Meiryo" pitchFamily="34" charset="-120"/>
              </a:rPr>
              <a:t>SLAC と、つながったあとの手順</a:t>
            </a:r>
            <a:endParaRPr lang="en-US" sz="1100" dirty="0"/>
          </a:p>
        </p:txBody>
      </p:sp>
      <p:sp>
        <p:nvSpPr>
          <p:cNvPr id="23" name="Shape 21"/>
          <p:cNvSpPr/>
          <p:nvPr/>
        </p:nvSpPr>
        <p:spPr>
          <a:xfrm>
            <a:off x="10515600" y="3602736"/>
            <a:ext cx="868680" cy="329184"/>
          </a:xfrm>
          <a:prstGeom prst="roundRect">
            <a:avLst>
              <a:gd name="adj" fmla="val 27778"/>
            </a:avLst>
          </a:prstGeom>
          <a:solidFill>
            <a:srgbClr val="E0705A"/>
          </a:solidFill>
          <a:ln w="12700">
            <a:solidFill>
              <a:srgbClr val="E0705A"/>
            </a:solidFill>
            <a:prstDash val="solid"/>
          </a:ln>
        </p:spPr>
      </p:sp>
      <p:sp>
        <p:nvSpPr>
          <p:cNvPr id="24" name="Text 22"/>
          <p:cNvSpPr/>
          <p:nvPr/>
        </p:nvSpPr>
        <p:spPr>
          <a:xfrm>
            <a:off x="10515600" y="3602736"/>
            <a:ext cx="868680" cy="329184"/>
          </a:xfrm>
          <a:prstGeom prst="rect">
            <a:avLst/>
          </a:prstGeom>
          <a:noFill/>
          <a:ln/>
        </p:spPr>
        <p:txBody>
          <a:bodyPr wrap="square" lIns="0" tIns="0" rIns="0" bIns="0" rtlCol="0" anchor="ctr"/>
          <a:lstStyle/>
          <a:p>
            <a:pPr algn="ctr" indent="0" marL="0">
              <a:buNone/>
            </a:pPr>
            <a:r>
              <a:rPr lang="en-US" sz="1050" b="1" dirty="0">
                <a:solidFill>
                  <a:srgbClr val="12313D"/>
                </a:solidFill>
                <a:latin typeface="Meiryo" pitchFamily="34" charset="0"/>
                <a:ea typeface="Meiryo" pitchFamily="34" charset="-122"/>
                <a:cs typeface="Meiryo" pitchFamily="34" charset="-120"/>
              </a:rPr>
              <a:t>今 回</a:t>
            </a:r>
            <a:endParaRPr lang="en-US" sz="1050" dirty="0"/>
          </a:p>
        </p:txBody>
      </p:sp>
      <p:sp>
        <p:nvSpPr>
          <p:cNvPr id="25" name="Shape 23"/>
          <p:cNvSpPr/>
          <p:nvPr/>
        </p:nvSpPr>
        <p:spPr>
          <a:xfrm>
            <a:off x="548640" y="4261104"/>
            <a:ext cx="11094415" cy="841248"/>
          </a:xfrm>
          <a:prstGeom prst="roundRect">
            <a:avLst>
              <a:gd name="adj" fmla="val 7609"/>
            </a:avLst>
          </a:prstGeom>
          <a:solidFill>
            <a:srgbClr val="FFFFFF"/>
          </a:solidFill>
          <a:ln w="12700">
            <a:solidFill>
              <a:srgbClr val="D5E0E4"/>
            </a:solidFill>
            <a:prstDash val="solid"/>
          </a:ln>
        </p:spPr>
      </p:sp>
      <p:sp>
        <p:nvSpPr>
          <p:cNvPr id="26" name="Shape 24"/>
          <p:cNvSpPr/>
          <p:nvPr/>
        </p:nvSpPr>
        <p:spPr>
          <a:xfrm>
            <a:off x="822960" y="4471416"/>
            <a:ext cx="420624" cy="420624"/>
          </a:xfrm>
          <a:prstGeom prst="ellipse">
            <a:avLst/>
          </a:prstGeom>
          <a:solidFill>
            <a:srgbClr val="EEF3F5"/>
          </a:solidFill>
          <a:ln w="12700">
            <a:solidFill>
              <a:srgbClr val="EEF3F5"/>
            </a:solidFill>
            <a:prstDash val="solid"/>
          </a:ln>
        </p:spPr>
      </p:sp>
      <p:sp>
        <p:nvSpPr>
          <p:cNvPr id="27" name="Text 25"/>
          <p:cNvSpPr/>
          <p:nvPr/>
        </p:nvSpPr>
        <p:spPr>
          <a:xfrm>
            <a:off x="822960" y="4471416"/>
            <a:ext cx="420624" cy="420624"/>
          </a:xfrm>
          <a:prstGeom prst="rect">
            <a:avLst/>
          </a:prstGeom>
          <a:noFill/>
          <a:ln/>
        </p:spPr>
        <p:txBody>
          <a:bodyPr wrap="square" lIns="0" tIns="0" rIns="0" bIns="0" rtlCol="0" anchor="ctr"/>
          <a:lstStyle/>
          <a:p>
            <a:pPr algn="ctr" indent="0" marL="0">
              <a:buNone/>
            </a:pPr>
            <a:r>
              <a:rPr lang="en-US" sz="1500" b="1" dirty="0">
                <a:solidFill>
                  <a:srgbClr val="6B8590"/>
                </a:solidFill>
                <a:latin typeface="Meiryo" pitchFamily="34" charset="0"/>
                <a:ea typeface="Meiryo" pitchFamily="34" charset="-122"/>
                <a:cs typeface="Meiryo" pitchFamily="34" charset="-120"/>
              </a:rPr>
              <a:t>4</a:t>
            </a:r>
            <a:endParaRPr lang="en-US" sz="1500" dirty="0"/>
          </a:p>
        </p:txBody>
      </p:sp>
      <p:sp>
        <p:nvSpPr>
          <p:cNvPr id="28" name="Text 26"/>
          <p:cNvSpPr/>
          <p:nvPr/>
        </p:nvSpPr>
        <p:spPr>
          <a:xfrm>
            <a:off x="1408176" y="4389120"/>
            <a:ext cx="5852160" cy="310896"/>
          </a:xfrm>
          <a:prstGeom prst="rect">
            <a:avLst/>
          </a:prstGeom>
          <a:noFill/>
          <a:ln/>
        </p:spPr>
        <p:txBody>
          <a:bodyPr wrap="square" lIns="0" tIns="0" rIns="0" bIns="0" rtlCol="0" anchor="ctr"/>
          <a:lstStyle/>
          <a:p>
            <a:pPr indent="0" marL="0">
              <a:buNone/>
            </a:pPr>
            <a:r>
              <a:rPr lang="en-US" sz="1350" b="1" dirty="0">
                <a:solidFill>
                  <a:srgbClr val="12313D"/>
                </a:solidFill>
                <a:latin typeface="Meiryo" pitchFamily="34" charset="0"/>
                <a:ea typeface="Meiryo" pitchFamily="34" charset="-122"/>
                <a:cs typeface="Meiryo" pitchFamily="34" charset="-120"/>
              </a:rPr>
              <a:t>通信チップと、そのまわりの回路</a:t>
            </a:r>
            <a:endParaRPr lang="en-US" sz="1350" dirty="0"/>
          </a:p>
        </p:txBody>
      </p:sp>
      <p:sp>
        <p:nvSpPr>
          <p:cNvPr id="29" name="Text 27"/>
          <p:cNvSpPr/>
          <p:nvPr/>
        </p:nvSpPr>
        <p:spPr>
          <a:xfrm>
            <a:off x="1408176" y="4700016"/>
            <a:ext cx="5852160" cy="274320"/>
          </a:xfrm>
          <a:prstGeom prst="rect">
            <a:avLst/>
          </a:prstGeom>
          <a:noFill/>
          <a:ln/>
        </p:spPr>
        <p:txBody>
          <a:bodyPr wrap="square" lIns="0" tIns="0" rIns="0" bIns="0" rtlCol="0" anchor="ctr"/>
          <a:lstStyle/>
          <a:p>
            <a:pPr indent="0" marL="0">
              <a:buNone/>
            </a:pPr>
            <a:r>
              <a:rPr lang="en-US" sz="1100" dirty="0">
                <a:solidFill>
                  <a:srgbClr val="6B8590"/>
                </a:solidFill>
                <a:latin typeface="Meiryo" pitchFamily="34" charset="0"/>
                <a:ea typeface="Meiryo" pitchFamily="34" charset="-122"/>
                <a:cs typeface="Meiryo" pitchFamily="34" charset="-120"/>
              </a:rPr>
              <a:t>PLC-IC の中身と、部品ひとつずつの役割</a:t>
            </a:r>
            <a:endParaRPr lang="en-US" sz="1100" dirty="0"/>
          </a:p>
        </p:txBody>
      </p:sp>
      <p:sp>
        <p:nvSpPr>
          <p:cNvPr id="30" name="Shape 28"/>
          <p:cNvSpPr/>
          <p:nvPr/>
        </p:nvSpPr>
        <p:spPr>
          <a:xfrm>
            <a:off x="548640" y="5175504"/>
            <a:ext cx="11094415" cy="841248"/>
          </a:xfrm>
          <a:prstGeom prst="roundRect">
            <a:avLst>
              <a:gd name="adj" fmla="val 7609"/>
            </a:avLst>
          </a:prstGeom>
          <a:solidFill>
            <a:srgbClr val="FFFFFF"/>
          </a:solidFill>
          <a:ln w="12700">
            <a:solidFill>
              <a:srgbClr val="D5E0E4"/>
            </a:solidFill>
            <a:prstDash val="solid"/>
          </a:ln>
        </p:spPr>
      </p:sp>
      <p:sp>
        <p:nvSpPr>
          <p:cNvPr id="31" name="Shape 29"/>
          <p:cNvSpPr/>
          <p:nvPr/>
        </p:nvSpPr>
        <p:spPr>
          <a:xfrm>
            <a:off x="822960" y="5385816"/>
            <a:ext cx="420624" cy="420624"/>
          </a:xfrm>
          <a:prstGeom prst="ellipse">
            <a:avLst/>
          </a:prstGeom>
          <a:solidFill>
            <a:srgbClr val="EEF3F5"/>
          </a:solidFill>
          <a:ln w="12700">
            <a:solidFill>
              <a:srgbClr val="EEF3F5"/>
            </a:solidFill>
            <a:prstDash val="solid"/>
          </a:ln>
        </p:spPr>
      </p:sp>
      <p:sp>
        <p:nvSpPr>
          <p:cNvPr id="32" name="Text 30"/>
          <p:cNvSpPr/>
          <p:nvPr/>
        </p:nvSpPr>
        <p:spPr>
          <a:xfrm>
            <a:off x="822960" y="5385816"/>
            <a:ext cx="420624" cy="420624"/>
          </a:xfrm>
          <a:prstGeom prst="rect">
            <a:avLst/>
          </a:prstGeom>
          <a:noFill/>
          <a:ln/>
        </p:spPr>
        <p:txBody>
          <a:bodyPr wrap="square" lIns="0" tIns="0" rIns="0" bIns="0" rtlCol="0" anchor="ctr"/>
          <a:lstStyle/>
          <a:p>
            <a:pPr algn="ctr" indent="0" marL="0">
              <a:buNone/>
            </a:pPr>
            <a:r>
              <a:rPr lang="en-US" sz="1500" b="1" dirty="0">
                <a:solidFill>
                  <a:srgbClr val="6B8590"/>
                </a:solidFill>
                <a:latin typeface="Meiryo" pitchFamily="34" charset="0"/>
                <a:ea typeface="Meiryo" pitchFamily="34" charset="-122"/>
                <a:cs typeface="Meiryo" pitchFamily="34" charset="-120"/>
              </a:rPr>
              <a:t>5</a:t>
            </a:r>
            <a:endParaRPr lang="en-US" sz="1500" dirty="0"/>
          </a:p>
        </p:txBody>
      </p:sp>
      <p:sp>
        <p:nvSpPr>
          <p:cNvPr id="33" name="Text 31"/>
          <p:cNvSpPr/>
          <p:nvPr/>
        </p:nvSpPr>
        <p:spPr>
          <a:xfrm>
            <a:off x="1408176" y="5303520"/>
            <a:ext cx="5852160" cy="310896"/>
          </a:xfrm>
          <a:prstGeom prst="rect">
            <a:avLst/>
          </a:prstGeom>
          <a:noFill/>
          <a:ln/>
        </p:spPr>
        <p:txBody>
          <a:bodyPr wrap="square" lIns="0" tIns="0" rIns="0" bIns="0" rtlCol="0" anchor="ctr"/>
          <a:lstStyle/>
          <a:p>
            <a:pPr indent="0" marL="0">
              <a:buNone/>
            </a:pPr>
            <a:r>
              <a:rPr lang="en-US" sz="1350" b="1" dirty="0">
                <a:solidFill>
                  <a:srgbClr val="12313D"/>
                </a:solidFill>
                <a:latin typeface="Meiryo" pitchFamily="34" charset="0"/>
                <a:ea typeface="Meiryo" pitchFamily="34" charset="-122"/>
                <a:cs typeface="Meiryo" pitchFamily="34" charset="-120"/>
              </a:rPr>
              <a:t>ソフトの作り・現場の落とし穴・これから</a:t>
            </a:r>
            <a:endParaRPr lang="en-US" sz="1350" dirty="0"/>
          </a:p>
        </p:txBody>
      </p:sp>
      <p:sp>
        <p:nvSpPr>
          <p:cNvPr id="34" name="Text 32"/>
          <p:cNvSpPr/>
          <p:nvPr/>
        </p:nvSpPr>
        <p:spPr>
          <a:xfrm>
            <a:off x="1408176" y="5614416"/>
            <a:ext cx="5852160" cy="274320"/>
          </a:xfrm>
          <a:prstGeom prst="rect">
            <a:avLst/>
          </a:prstGeom>
          <a:noFill/>
          <a:ln/>
        </p:spPr>
        <p:txBody>
          <a:bodyPr wrap="square" lIns="0" tIns="0" rIns="0" bIns="0" rtlCol="0" anchor="ctr"/>
          <a:lstStyle/>
          <a:p>
            <a:pPr indent="0" marL="0">
              <a:buNone/>
            </a:pPr>
            <a:r>
              <a:rPr lang="en-US" sz="1100" dirty="0">
                <a:solidFill>
                  <a:srgbClr val="6B8590"/>
                </a:solidFill>
                <a:latin typeface="Meiryo" pitchFamily="34" charset="0"/>
                <a:ea typeface="Meiryo" pitchFamily="34" charset="-122"/>
                <a:cs typeface="Meiryo" pitchFamily="34" charset="-120"/>
              </a:rPr>
              <a:t>実装、トラブル、そして次の規格</a:t>
            </a:r>
            <a:endParaRPr lang="en-US" sz="1100" dirty="0"/>
          </a:p>
        </p:txBody>
      </p:sp>
      <p:sp>
        <p:nvSpPr>
          <p:cNvPr id="36" name="Text 33"/>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第3回　車と充電器が「握手」するまで</a:t>
            </a:r>
            <a:endParaRPr lang="en-US" sz="900" dirty="0"/>
          </a:p>
        </p:txBody>
      </p:sp>
      <p:sp>
        <p:nvSpPr>
          <p:cNvPr id="37" name="Text 34"/>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2 / 15</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E0705A"/>
          </a:solidFill>
          <a:ln w="12700">
            <a:solidFill>
              <a:srgbClr val="E0705A"/>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3</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今日のゴール</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前回のおさらいから始めます</a:t>
            </a:r>
            <a:endParaRPr lang="en-US" sz="1300" dirty="0"/>
          </a:p>
        </p:txBody>
      </p:sp>
      <p:sp>
        <p:nvSpPr>
          <p:cNvPr id="6" name="Shape 4"/>
          <p:cNvSpPr/>
          <p:nvPr/>
        </p:nvSpPr>
        <p:spPr>
          <a:xfrm>
            <a:off x="548640" y="1517904"/>
            <a:ext cx="4206240" cy="4297680"/>
          </a:xfrm>
          <a:prstGeom prst="roundRect">
            <a:avLst>
              <a:gd name="adj" fmla="val 1522"/>
            </a:avLst>
          </a:prstGeom>
          <a:solidFill>
            <a:srgbClr val="EEF3F5"/>
          </a:solidFill>
          <a:ln w="12700">
            <a:solidFill>
              <a:srgbClr val="D5E0E4"/>
            </a:solidFill>
            <a:prstDash val="solid"/>
          </a:ln>
        </p:spPr>
      </p:sp>
      <p:sp>
        <p:nvSpPr>
          <p:cNvPr id="7" name="Text 5"/>
          <p:cNvSpPr/>
          <p:nvPr/>
        </p:nvSpPr>
        <p:spPr>
          <a:xfrm>
            <a:off x="804672" y="1700784"/>
            <a:ext cx="3694176" cy="310896"/>
          </a:xfrm>
          <a:prstGeom prst="rect">
            <a:avLst/>
          </a:prstGeom>
          <a:noFill/>
          <a:ln/>
        </p:spPr>
        <p:txBody>
          <a:bodyPr wrap="square" lIns="0" tIns="0" rIns="0" bIns="0" rtlCol="0" anchor="ctr"/>
          <a:lstStyle/>
          <a:p>
            <a:pPr indent="0" marL="0">
              <a:buNone/>
            </a:pPr>
            <a:r>
              <a:rPr lang="en-US" sz="1400" b="1" dirty="0">
                <a:solidFill>
                  <a:srgbClr val="12313D"/>
                </a:solidFill>
                <a:latin typeface="Meiryo" pitchFamily="34" charset="0"/>
                <a:ea typeface="Meiryo" pitchFamily="34" charset="-122"/>
                <a:cs typeface="Meiryo" pitchFamily="34" charset="-120"/>
              </a:rPr>
              <a:t>前回のおさらい</a:t>
            </a:r>
            <a:endParaRPr lang="en-US" sz="1400" dirty="0"/>
          </a:p>
        </p:txBody>
      </p:sp>
      <p:sp>
        <p:nvSpPr>
          <p:cNvPr id="8" name="Shape 6"/>
          <p:cNvSpPr/>
          <p:nvPr/>
        </p:nvSpPr>
        <p:spPr>
          <a:xfrm>
            <a:off x="822960" y="2176272"/>
            <a:ext cx="237744" cy="237744"/>
          </a:xfrm>
          <a:prstGeom prst="ellipse">
            <a:avLst/>
          </a:prstGeom>
          <a:solidFill>
            <a:srgbClr val="E0705A"/>
          </a:solidFill>
          <a:ln w="12700">
            <a:solidFill>
              <a:srgbClr val="E0705A"/>
            </a:solidFill>
            <a:prstDash val="solid"/>
          </a:ln>
        </p:spPr>
      </p:sp>
      <p:sp>
        <p:nvSpPr>
          <p:cNvPr id="9" name="Text 7"/>
          <p:cNvSpPr/>
          <p:nvPr/>
        </p:nvSpPr>
        <p:spPr>
          <a:xfrm>
            <a:off x="822960" y="2176272"/>
            <a:ext cx="237744" cy="237744"/>
          </a:xfrm>
          <a:prstGeom prst="rect">
            <a:avLst/>
          </a:prstGeom>
          <a:noFill/>
          <a:ln/>
        </p:spPr>
        <p:txBody>
          <a:bodyPr wrap="square" lIns="0" tIns="0" rIns="0" bIns="0" rtlCol="0" anchor="ctr"/>
          <a:lstStyle/>
          <a:p>
            <a:pPr algn="ctr" indent="0" marL="0">
              <a:buNone/>
            </a:pPr>
            <a:r>
              <a:rPr lang="en-US" sz="1000" b="1" dirty="0">
                <a:solidFill>
                  <a:srgbClr val="12313D"/>
                </a:solidFill>
                <a:latin typeface="Meiryo" pitchFamily="34" charset="0"/>
                <a:ea typeface="Meiryo" pitchFamily="34" charset="-122"/>
                <a:cs typeface="Meiryo" pitchFamily="34" charset="-120"/>
              </a:rPr>
              <a:t>✓</a:t>
            </a:r>
            <a:endParaRPr lang="en-US" sz="1000" dirty="0"/>
          </a:p>
        </p:txBody>
      </p:sp>
      <p:sp>
        <p:nvSpPr>
          <p:cNvPr id="10" name="Text 8"/>
          <p:cNvSpPr/>
          <p:nvPr/>
        </p:nvSpPr>
        <p:spPr>
          <a:xfrm>
            <a:off x="1170432" y="2139696"/>
            <a:ext cx="3310128" cy="822960"/>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2つの信号が混ざらないのは、速さがまるで違うから</a:t>
            </a:r>
            <a:endParaRPr lang="en-US" sz="1150" dirty="0"/>
          </a:p>
        </p:txBody>
      </p:sp>
      <p:sp>
        <p:nvSpPr>
          <p:cNvPr id="11" name="Shape 9"/>
          <p:cNvSpPr/>
          <p:nvPr/>
        </p:nvSpPr>
        <p:spPr>
          <a:xfrm>
            <a:off x="822960" y="3090672"/>
            <a:ext cx="237744" cy="237744"/>
          </a:xfrm>
          <a:prstGeom prst="ellipse">
            <a:avLst/>
          </a:prstGeom>
          <a:solidFill>
            <a:srgbClr val="E0705A"/>
          </a:solidFill>
          <a:ln w="12700">
            <a:solidFill>
              <a:srgbClr val="E0705A"/>
            </a:solidFill>
            <a:prstDash val="solid"/>
          </a:ln>
        </p:spPr>
      </p:sp>
      <p:sp>
        <p:nvSpPr>
          <p:cNvPr id="12" name="Text 10"/>
          <p:cNvSpPr/>
          <p:nvPr/>
        </p:nvSpPr>
        <p:spPr>
          <a:xfrm>
            <a:off x="822960" y="3090672"/>
            <a:ext cx="237744" cy="237744"/>
          </a:xfrm>
          <a:prstGeom prst="rect">
            <a:avLst/>
          </a:prstGeom>
          <a:noFill/>
          <a:ln/>
        </p:spPr>
        <p:txBody>
          <a:bodyPr wrap="square" lIns="0" tIns="0" rIns="0" bIns="0" rtlCol="0" anchor="ctr"/>
          <a:lstStyle/>
          <a:p>
            <a:pPr algn="ctr" indent="0" marL="0">
              <a:buNone/>
            </a:pPr>
            <a:r>
              <a:rPr lang="en-US" sz="1000" b="1" dirty="0">
                <a:solidFill>
                  <a:srgbClr val="12313D"/>
                </a:solidFill>
                <a:latin typeface="Meiryo" pitchFamily="34" charset="0"/>
                <a:ea typeface="Meiryo" pitchFamily="34" charset="-122"/>
                <a:cs typeface="Meiryo" pitchFamily="34" charset="-120"/>
              </a:rPr>
              <a:t>✓</a:t>
            </a:r>
            <a:endParaRPr lang="en-US" sz="1000" dirty="0"/>
          </a:p>
        </p:txBody>
      </p:sp>
      <p:sp>
        <p:nvSpPr>
          <p:cNvPr id="13" name="Text 11"/>
          <p:cNvSpPr/>
          <p:nvPr/>
        </p:nvSpPr>
        <p:spPr>
          <a:xfrm>
            <a:off x="1170432" y="3054096"/>
            <a:ext cx="3310128" cy="822960"/>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通信は「5% の合図」から始まる</a:t>
            </a:r>
            <a:endParaRPr lang="en-US" sz="1150" dirty="0"/>
          </a:p>
        </p:txBody>
      </p:sp>
      <p:sp>
        <p:nvSpPr>
          <p:cNvPr id="14" name="Shape 12"/>
          <p:cNvSpPr/>
          <p:nvPr/>
        </p:nvSpPr>
        <p:spPr>
          <a:xfrm>
            <a:off x="822960" y="4005072"/>
            <a:ext cx="237744" cy="237744"/>
          </a:xfrm>
          <a:prstGeom prst="ellipse">
            <a:avLst/>
          </a:prstGeom>
          <a:solidFill>
            <a:srgbClr val="E0705A"/>
          </a:solidFill>
          <a:ln w="12700">
            <a:solidFill>
              <a:srgbClr val="E0705A"/>
            </a:solidFill>
            <a:prstDash val="solid"/>
          </a:ln>
        </p:spPr>
      </p:sp>
      <p:sp>
        <p:nvSpPr>
          <p:cNvPr id="15" name="Text 13"/>
          <p:cNvSpPr/>
          <p:nvPr/>
        </p:nvSpPr>
        <p:spPr>
          <a:xfrm>
            <a:off x="822960" y="4005072"/>
            <a:ext cx="237744" cy="237744"/>
          </a:xfrm>
          <a:prstGeom prst="rect">
            <a:avLst/>
          </a:prstGeom>
          <a:noFill/>
          <a:ln/>
        </p:spPr>
        <p:txBody>
          <a:bodyPr wrap="square" lIns="0" tIns="0" rIns="0" bIns="0" rtlCol="0" anchor="ctr"/>
          <a:lstStyle/>
          <a:p>
            <a:pPr algn="ctr" indent="0" marL="0">
              <a:buNone/>
            </a:pPr>
            <a:r>
              <a:rPr lang="en-US" sz="1000" b="1" dirty="0">
                <a:solidFill>
                  <a:srgbClr val="12313D"/>
                </a:solidFill>
                <a:latin typeface="Meiryo" pitchFamily="34" charset="0"/>
                <a:ea typeface="Meiryo" pitchFamily="34" charset="-122"/>
                <a:cs typeface="Meiryo" pitchFamily="34" charset="-120"/>
              </a:rPr>
              <a:t>✓</a:t>
            </a:r>
            <a:endParaRPr lang="en-US" sz="1000" dirty="0"/>
          </a:p>
        </p:txBody>
      </p:sp>
      <p:sp>
        <p:nvSpPr>
          <p:cNvPr id="16" name="Text 14"/>
          <p:cNvSpPr/>
          <p:nvPr/>
        </p:nvSpPr>
        <p:spPr>
          <a:xfrm>
            <a:off x="1170432" y="3968496"/>
            <a:ext cx="3310128" cy="822960"/>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使っている方式は Green PHY。速さより確実さを選んでいる</a:t>
            </a:r>
            <a:endParaRPr lang="en-US" sz="1150" dirty="0"/>
          </a:p>
        </p:txBody>
      </p:sp>
      <p:sp>
        <p:nvSpPr>
          <p:cNvPr id="17" name="Text 15"/>
          <p:cNvSpPr/>
          <p:nvPr/>
        </p:nvSpPr>
        <p:spPr>
          <a:xfrm>
            <a:off x="5120640" y="1517904"/>
            <a:ext cx="6522415" cy="310896"/>
          </a:xfrm>
          <a:prstGeom prst="rect">
            <a:avLst/>
          </a:prstGeom>
          <a:noFill/>
          <a:ln/>
        </p:spPr>
        <p:txBody>
          <a:bodyPr wrap="square" lIns="0" tIns="0" rIns="0" bIns="0" rtlCol="0" anchor="ctr"/>
          <a:lstStyle/>
          <a:p>
            <a:pPr indent="0" marL="0">
              <a:buNone/>
            </a:pPr>
            <a:r>
              <a:rPr lang="en-US" sz="1400" b="1" dirty="0">
                <a:solidFill>
                  <a:srgbClr val="12313D"/>
                </a:solidFill>
                <a:latin typeface="Meiryo" pitchFamily="34" charset="0"/>
                <a:ea typeface="Meiryo" pitchFamily="34" charset="-122"/>
                <a:cs typeface="Meiryo" pitchFamily="34" charset="-120"/>
              </a:rPr>
              <a:t>今日ここまで分かれば OK</a:t>
            </a:r>
            <a:endParaRPr lang="en-US" sz="1400" dirty="0"/>
          </a:p>
        </p:txBody>
      </p:sp>
      <p:sp>
        <p:nvSpPr>
          <p:cNvPr id="18" name="Shape 16"/>
          <p:cNvSpPr/>
          <p:nvPr/>
        </p:nvSpPr>
        <p:spPr>
          <a:xfrm>
            <a:off x="5120640" y="1938528"/>
            <a:ext cx="6522415" cy="1243584"/>
          </a:xfrm>
          <a:prstGeom prst="roundRect">
            <a:avLst>
              <a:gd name="adj" fmla="val 5147"/>
            </a:avLst>
          </a:prstGeom>
          <a:solidFill>
            <a:srgbClr val="FFFFFF"/>
          </a:solidFill>
          <a:ln w="12700">
            <a:solidFill>
              <a:srgbClr val="D5E0E4"/>
            </a:solidFill>
            <a:prstDash val="solid"/>
          </a:ln>
        </p:spPr>
      </p:sp>
      <p:sp>
        <p:nvSpPr>
          <p:cNvPr id="19" name="Shape 17"/>
          <p:cNvSpPr/>
          <p:nvPr/>
        </p:nvSpPr>
        <p:spPr>
          <a:xfrm>
            <a:off x="5394960" y="2194560"/>
            <a:ext cx="420624" cy="420624"/>
          </a:xfrm>
          <a:prstGeom prst="ellipse">
            <a:avLst/>
          </a:prstGeom>
          <a:solidFill>
            <a:srgbClr val="E0705A"/>
          </a:solidFill>
          <a:ln w="12700">
            <a:solidFill>
              <a:srgbClr val="E0705A"/>
            </a:solidFill>
            <a:prstDash val="solid"/>
          </a:ln>
        </p:spPr>
      </p:sp>
      <p:sp>
        <p:nvSpPr>
          <p:cNvPr id="20" name="Text 18"/>
          <p:cNvSpPr/>
          <p:nvPr/>
        </p:nvSpPr>
        <p:spPr>
          <a:xfrm>
            <a:off x="5394960" y="2194560"/>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1</a:t>
            </a:r>
            <a:endParaRPr lang="en-US" sz="1500" dirty="0"/>
          </a:p>
        </p:txBody>
      </p:sp>
      <p:sp>
        <p:nvSpPr>
          <p:cNvPr id="21" name="Text 19"/>
          <p:cNvSpPr/>
          <p:nvPr/>
        </p:nvSpPr>
        <p:spPr>
          <a:xfrm>
            <a:off x="5961888" y="2157984"/>
            <a:ext cx="5425135" cy="310896"/>
          </a:xfrm>
          <a:prstGeom prst="rect">
            <a:avLst/>
          </a:prstGeom>
          <a:noFill/>
          <a:ln/>
        </p:spPr>
        <p:txBody>
          <a:bodyPr wrap="square" lIns="0" tIns="0" rIns="0" bIns="0" rtlCol="0" anchor="ctr"/>
          <a:lstStyle/>
          <a:p>
            <a:pPr indent="0" marL="0">
              <a:buNone/>
            </a:pPr>
            <a:r>
              <a:rPr lang="en-US" sz="1350" b="1" dirty="0">
                <a:solidFill>
                  <a:srgbClr val="B0432C"/>
                </a:solidFill>
                <a:latin typeface="Meiryo" pitchFamily="34" charset="0"/>
                <a:ea typeface="Meiryo" pitchFamily="34" charset="-122"/>
                <a:cs typeface="Meiryo" pitchFamily="34" charset="-120"/>
              </a:rPr>
              <a:t>隣の充電器と間違えない理由が分かる</a:t>
            </a:r>
            <a:endParaRPr lang="en-US" sz="1350" dirty="0"/>
          </a:p>
        </p:txBody>
      </p:sp>
      <p:sp>
        <p:nvSpPr>
          <p:cNvPr id="22" name="Text 20"/>
          <p:cNvSpPr/>
          <p:nvPr/>
        </p:nvSpPr>
        <p:spPr>
          <a:xfrm>
            <a:off x="5961888" y="2487168"/>
            <a:ext cx="5425135" cy="548640"/>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「信号がいちばん強く届く相手が本命」という、物理を使った解き方を理解する</a:t>
            </a:r>
            <a:endParaRPr lang="en-US" sz="1150" dirty="0"/>
          </a:p>
        </p:txBody>
      </p:sp>
      <p:sp>
        <p:nvSpPr>
          <p:cNvPr id="23" name="Shape 21"/>
          <p:cNvSpPr/>
          <p:nvPr/>
        </p:nvSpPr>
        <p:spPr>
          <a:xfrm>
            <a:off x="5120640" y="3291840"/>
            <a:ext cx="6522415" cy="1243584"/>
          </a:xfrm>
          <a:prstGeom prst="roundRect">
            <a:avLst>
              <a:gd name="adj" fmla="val 5147"/>
            </a:avLst>
          </a:prstGeom>
          <a:solidFill>
            <a:srgbClr val="FFFFFF"/>
          </a:solidFill>
          <a:ln w="12700">
            <a:solidFill>
              <a:srgbClr val="D5E0E4"/>
            </a:solidFill>
            <a:prstDash val="solid"/>
          </a:ln>
        </p:spPr>
      </p:sp>
      <p:sp>
        <p:nvSpPr>
          <p:cNvPr id="24" name="Shape 22"/>
          <p:cNvSpPr/>
          <p:nvPr/>
        </p:nvSpPr>
        <p:spPr>
          <a:xfrm>
            <a:off x="5394960" y="3547872"/>
            <a:ext cx="420624" cy="420624"/>
          </a:xfrm>
          <a:prstGeom prst="ellipse">
            <a:avLst/>
          </a:prstGeom>
          <a:solidFill>
            <a:srgbClr val="E0705A"/>
          </a:solidFill>
          <a:ln w="12700">
            <a:solidFill>
              <a:srgbClr val="E0705A"/>
            </a:solidFill>
            <a:prstDash val="solid"/>
          </a:ln>
        </p:spPr>
      </p:sp>
      <p:sp>
        <p:nvSpPr>
          <p:cNvPr id="25" name="Text 23"/>
          <p:cNvSpPr/>
          <p:nvPr/>
        </p:nvSpPr>
        <p:spPr>
          <a:xfrm>
            <a:off x="5394960" y="3547872"/>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2</a:t>
            </a:r>
            <a:endParaRPr lang="en-US" sz="1500" dirty="0"/>
          </a:p>
        </p:txBody>
      </p:sp>
      <p:sp>
        <p:nvSpPr>
          <p:cNvPr id="26" name="Text 24"/>
          <p:cNvSpPr/>
          <p:nvPr/>
        </p:nvSpPr>
        <p:spPr>
          <a:xfrm>
            <a:off x="5961888" y="3511296"/>
            <a:ext cx="5425135" cy="310896"/>
          </a:xfrm>
          <a:prstGeom prst="rect">
            <a:avLst/>
          </a:prstGeom>
          <a:noFill/>
          <a:ln/>
        </p:spPr>
        <p:txBody>
          <a:bodyPr wrap="square" lIns="0" tIns="0" rIns="0" bIns="0" rtlCol="0" anchor="ctr"/>
          <a:lstStyle/>
          <a:p>
            <a:pPr indent="0" marL="0">
              <a:buNone/>
            </a:pPr>
            <a:r>
              <a:rPr lang="en-US" sz="1350" b="1" dirty="0">
                <a:solidFill>
                  <a:srgbClr val="B0432C"/>
                </a:solidFill>
                <a:latin typeface="Meiryo" pitchFamily="34" charset="0"/>
                <a:ea typeface="Meiryo" pitchFamily="34" charset="-122"/>
                <a:cs typeface="Meiryo" pitchFamily="34" charset="-120"/>
              </a:rPr>
              <a:t>つながるまでの手順を追える</a:t>
            </a:r>
            <a:endParaRPr lang="en-US" sz="1350" dirty="0"/>
          </a:p>
        </p:txBody>
      </p:sp>
      <p:sp>
        <p:nvSpPr>
          <p:cNvPr id="27" name="Text 25"/>
          <p:cNvSpPr/>
          <p:nvPr/>
        </p:nvSpPr>
        <p:spPr>
          <a:xfrm>
            <a:off x="5961888" y="3840480"/>
            <a:ext cx="5425135" cy="548640"/>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SLAC という名前の、6ステップの手続きを大まかに説明できる</a:t>
            </a:r>
            <a:endParaRPr lang="en-US" sz="1150" dirty="0"/>
          </a:p>
        </p:txBody>
      </p:sp>
      <p:sp>
        <p:nvSpPr>
          <p:cNvPr id="28" name="Shape 26"/>
          <p:cNvSpPr/>
          <p:nvPr/>
        </p:nvSpPr>
        <p:spPr>
          <a:xfrm>
            <a:off x="5120640" y="4645152"/>
            <a:ext cx="6522415" cy="1243584"/>
          </a:xfrm>
          <a:prstGeom prst="roundRect">
            <a:avLst>
              <a:gd name="adj" fmla="val 5147"/>
            </a:avLst>
          </a:prstGeom>
          <a:solidFill>
            <a:srgbClr val="FFFFFF"/>
          </a:solidFill>
          <a:ln w="12700">
            <a:solidFill>
              <a:srgbClr val="D5E0E4"/>
            </a:solidFill>
            <a:prstDash val="solid"/>
          </a:ln>
        </p:spPr>
      </p:sp>
      <p:sp>
        <p:nvSpPr>
          <p:cNvPr id="29" name="Shape 27"/>
          <p:cNvSpPr/>
          <p:nvPr/>
        </p:nvSpPr>
        <p:spPr>
          <a:xfrm>
            <a:off x="5394960" y="4901184"/>
            <a:ext cx="420624" cy="420624"/>
          </a:xfrm>
          <a:prstGeom prst="ellipse">
            <a:avLst/>
          </a:prstGeom>
          <a:solidFill>
            <a:srgbClr val="E0705A"/>
          </a:solidFill>
          <a:ln w="12700">
            <a:solidFill>
              <a:srgbClr val="E0705A"/>
            </a:solidFill>
            <a:prstDash val="solid"/>
          </a:ln>
        </p:spPr>
      </p:sp>
      <p:sp>
        <p:nvSpPr>
          <p:cNvPr id="30" name="Text 28"/>
          <p:cNvSpPr/>
          <p:nvPr/>
        </p:nvSpPr>
        <p:spPr>
          <a:xfrm>
            <a:off x="5394960" y="4901184"/>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3</a:t>
            </a:r>
            <a:endParaRPr lang="en-US" sz="1500" dirty="0"/>
          </a:p>
        </p:txBody>
      </p:sp>
      <p:sp>
        <p:nvSpPr>
          <p:cNvPr id="31" name="Text 29"/>
          <p:cNvSpPr/>
          <p:nvPr/>
        </p:nvSpPr>
        <p:spPr>
          <a:xfrm>
            <a:off x="5961888" y="4864608"/>
            <a:ext cx="5425135" cy="310896"/>
          </a:xfrm>
          <a:prstGeom prst="rect">
            <a:avLst/>
          </a:prstGeom>
          <a:noFill/>
          <a:ln/>
        </p:spPr>
        <p:txBody>
          <a:bodyPr wrap="square" lIns="0" tIns="0" rIns="0" bIns="0" rtlCol="0" anchor="ctr"/>
          <a:lstStyle/>
          <a:p>
            <a:pPr indent="0" marL="0">
              <a:buNone/>
            </a:pPr>
            <a:r>
              <a:rPr lang="en-US" sz="1350" b="1" dirty="0">
                <a:solidFill>
                  <a:srgbClr val="B0432C"/>
                </a:solidFill>
                <a:latin typeface="Meiryo" pitchFamily="34" charset="0"/>
                <a:ea typeface="Meiryo" pitchFamily="34" charset="-122"/>
                <a:cs typeface="Meiryo" pitchFamily="34" charset="-120"/>
              </a:rPr>
              <a:t>つながった後は普通のネットだと知る</a:t>
            </a:r>
            <a:endParaRPr lang="en-US" sz="1350" dirty="0"/>
          </a:p>
        </p:txBody>
      </p:sp>
      <p:sp>
        <p:nvSpPr>
          <p:cNvPr id="32" name="Text 30"/>
          <p:cNvSpPr/>
          <p:nvPr/>
        </p:nvSpPr>
        <p:spPr>
          <a:xfrm>
            <a:off x="5961888" y="5193792"/>
            <a:ext cx="5425135" cy="548640"/>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Wi-Fi でホームページを見るのと、ほぼ同じしくみが動いていると分かる</a:t>
            </a:r>
            <a:endParaRPr lang="en-US" sz="1150" dirty="0"/>
          </a:p>
        </p:txBody>
      </p:sp>
      <p:sp>
        <p:nvSpPr>
          <p:cNvPr id="34" name="Text 31"/>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第3回　車と充電器が「握手」するまで</a:t>
            </a:r>
            <a:endParaRPr lang="en-US" sz="900" dirty="0"/>
          </a:p>
        </p:txBody>
      </p:sp>
      <p:sp>
        <p:nvSpPr>
          <p:cNvPr id="35" name="Text 32"/>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3 / 15</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E0705A"/>
          </a:solidFill>
          <a:ln w="12700">
            <a:solidFill>
              <a:srgbClr val="E0705A"/>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3</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困ったこと：どれが「自分の相手」か分からない</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充電器がずらりと並んでいる場所を思い浮かべてください</a:t>
            </a:r>
            <a:endParaRPr lang="en-US" sz="1300" dirty="0"/>
          </a:p>
        </p:txBody>
      </p:sp>
      <p:sp>
        <p:nvSpPr>
          <p:cNvPr id="6" name="Shape 4"/>
          <p:cNvSpPr/>
          <p:nvPr/>
        </p:nvSpPr>
        <p:spPr>
          <a:xfrm>
            <a:off x="548640" y="1517904"/>
            <a:ext cx="6583680" cy="4297680"/>
          </a:xfrm>
          <a:prstGeom prst="roundRect">
            <a:avLst>
              <a:gd name="adj" fmla="val 1489"/>
            </a:avLst>
          </a:prstGeom>
          <a:solidFill>
            <a:srgbClr val="EEF3F5"/>
          </a:solidFill>
          <a:ln w="12700">
            <a:solidFill>
              <a:srgbClr val="D5E0E4"/>
            </a:solidFill>
            <a:prstDash val="solid"/>
          </a:ln>
        </p:spPr>
      </p:sp>
      <p:sp>
        <p:nvSpPr>
          <p:cNvPr id="7" name="Shape 5"/>
          <p:cNvSpPr/>
          <p:nvPr/>
        </p:nvSpPr>
        <p:spPr>
          <a:xfrm>
            <a:off x="1234440" y="2011680"/>
            <a:ext cx="1188720" cy="822960"/>
          </a:xfrm>
          <a:prstGeom prst="roundRect">
            <a:avLst>
              <a:gd name="adj" fmla="val 7778"/>
            </a:avLst>
          </a:prstGeom>
          <a:solidFill>
            <a:srgbClr val="FFFFFF"/>
          </a:solidFill>
          <a:ln w="12700">
            <a:solidFill>
              <a:srgbClr val="D5E0E4"/>
            </a:solidFill>
            <a:prstDash val="solid"/>
          </a:ln>
        </p:spPr>
      </p:sp>
      <p:sp>
        <p:nvSpPr>
          <p:cNvPr id="8" name="Text 6"/>
          <p:cNvSpPr/>
          <p:nvPr/>
        </p:nvSpPr>
        <p:spPr>
          <a:xfrm>
            <a:off x="1234440" y="2011680"/>
            <a:ext cx="1188720" cy="822960"/>
          </a:xfrm>
          <a:prstGeom prst="rect">
            <a:avLst/>
          </a:prstGeom>
          <a:noFill/>
          <a:ln/>
        </p:spPr>
        <p:txBody>
          <a:bodyPr wrap="square" lIns="0" tIns="0" rIns="0" bIns="0" rtlCol="0" anchor="ctr"/>
          <a:lstStyle/>
          <a:p>
            <a:pPr algn="ctr" indent="0" marL="0">
              <a:buNone/>
            </a:pPr>
            <a:r>
              <a:rPr lang="en-US" sz="1250" b="1" dirty="0">
                <a:solidFill>
                  <a:srgbClr val="12313D"/>
                </a:solidFill>
                <a:latin typeface="Meiryo" pitchFamily="34" charset="0"/>
                <a:ea typeface="Meiryo" pitchFamily="34" charset="-122"/>
                <a:cs typeface="Meiryo" pitchFamily="34" charset="-120"/>
              </a:rPr>
              <a:t>1号機</a:t>
            </a:r>
            <a:endParaRPr lang="en-US" sz="1250" dirty="0"/>
          </a:p>
        </p:txBody>
      </p:sp>
      <p:sp>
        <p:nvSpPr>
          <p:cNvPr id="9" name="Shape 7"/>
          <p:cNvSpPr/>
          <p:nvPr/>
        </p:nvSpPr>
        <p:spPr>
          <a:xfrm>
            <a:off x="2880360" y="2011680"/>
            <a:ext cx="1188720" cy="822960"/>
          </a:xfrm>
          <a:prstGeom prst="roundRect">
            <a:avLst>
              <a:gd name="adj" fmla="val 7778"/>
            </a:avLst>
          </a:prstGeom>
          <a:solidFill>
            <a:srgbClr val="E0705A"/>
          </a:solidFill>
          <a:ln w="12700">
            <a:solidFill>
              <a:srgbClr val="E0705A"/>
            </a:solidFill>
            <a:prstDash val="solid"/>
          </a:ln>
        </p:spPr>
      </p:sp>
      <p:sp>
        <p:nvSpPr>
          <p:cNvPr id="10" name="Text 8"/>
          <p:cNvSpPr/>
          <p:nvPr/>
        </p:nvSpPr>
        <p:spPr>
          <a:xfrm>
            <a:off x="2880360" y="2011680"/>
            <a:ext cx="1188720" cy="822960"/>
          </a:xfrm>
          <a:prstGeom prst="rect">
            <a:avLst/>
          </a:prstGeom>
          <a:noFill/>
          <a:ln/>
        </p:spPr>
        <p:txBody>
          <a:bodyPr wrap="square" lIns="0" tIns="0" rIns="0" bIns="0" rtlCol="0" anchor="ctr"/>
          <a:lstStyle/>
          <a:p>
            <a:pPr algn="ctr" indent="0" marL="0">
              <a:buNone/>
            </a:pPr>
            <a:r>
              <a:rPr lang="en-US" sz="1250" b="1" dirty="0">
                <a:solidFill>
                  <a:srgbClr val="12313D"/>
                </a:solidFill>
                <a:latin typeface="Meiryo" pitchFamily="34" charset="0"/>
                <a:ea typeface="Meiryo" pitchFamily="34" charset="-122"/>
                <a:cs typeface="Meiryo" pitchFamily="34" charset="-120"/>
              </a:rPr>
              <a:t>2号機</a:t>
            </a:r>
            <a:endParaRPr lang="en-US" sz="1250" dirty="0"/>
          </a:p>
        </p:txBody>
      </p:sp>
      <p:sp>
        <p:nvSpPr>
          <p:cNvPr id="11" name="Shape 9"/>
          <p:cNvSpPr/>
          <p:nvPr/>
        </p:nvSpPr>
        <p:spPr>
          <a:xfrm>
            <a:off x="4526280" y="2011680"/>
            <a:ext cx="1188720" cy="822960"/>
          </a:xfrm>
          <a:prstGeom prst="roundRect">
            <a:avLst>
              <a:gd name="adj" fmla="val 7778"/>
            </a:avLst>
          </a:prstGeom>
          <a:solidFill>
            <a:srgbClr val="FFFFFF"/>
          </a:solidFill>
          <a:ln w="12700">
            <a:solidFill>
              <a:srgbClr val="D5E0E4"/>
            </a:solidFill>
            <a:prstDash val="solid"/>
          </a:ln>
        </p:spPr>
      </p:sp>
      <p:sp>
        <p:nvSpPr>
          <p:cNvPr id="12" name="Text 10"/>
          <p:cNvSpPr/>
          <p:nvPr/>
        </p:nvSpPr>
        <p:spPr>
          <a:xfrm>
            <a:off x="4526280" y="2011680"/>
            <a:ext cx="1188720" cy="822960"/>
          </a:xfrm>
          <a:prstGeom prst="rect">
            <a:avLst/>
          </a:prstGeom>
          <a:noFill/>
          <a:ln/>
        </p:spPr>
        <p:txBody>
          <a:bodyPr wrap="square" lIns="0" tIns="0" rIns="0" bIns="0" rtlCol="0" anchor="ctr"/>
          <a:lstStyle/>
          <a:p>
            <a:pPr algn="ctr" indent="0" marL="0">
              <a:buNone/>
            </a:pPr>
            <a:r>
              <a:rPr lang="en-US" sz="1250" b="1" dirty="0">
                <a:solidFill>
                  <a:srgbClr val="12313D"/>
                </a:solidFill>
                <a:latin typeface="Meiryo" pitchFamily="34" charset="0"/>
                <a:ea typeface="Meiryo" pitchFamily="34" charset="-122"/>
                <a:cs typeface="Meiryo" pitchFamily="34" charset="-120"/>
              </a:rPr>
              <a:t>3号機</a:t>
            </a:r>
            <a:endParaRPr lang="en-US" sz="1250" dirty="0"/>
          </a:p>
        </p:txBody>
      </p:sp>
      <p:sp>
        <p:nvSpPr>
          <p:cNvPr id="13" name="Shape 11"/>
          <p:cNvSpPr/>
          <p:nvPr/>
        </p:nvSpPr>
        <p:spPr>
          <a:xfrm>
            <a:off x="2880360" y="3931920"/>
            <a:ext cx="1188720" cy="822960"/>
          </a:xfrm>
          <a:prstGeom prst="roundRect">
            <a:avLst>
              <a:gd name="adj" fmla="val 7778"/>
            </a:avLst>
          </a:prstGeom>
          <a:solidFill>
            <a:srgbClr val="12313D"/>
          </a:solidFill>
          <a:ln w="12700">
            <a:solidFill>
              <a:srgbClr val="12313D"/>
            </a:solidFill>
            <a:prstDash val="solid"/>
          </a:ln>
        </p:spPr>
      </p:sp>
      <p:sp>
        <p:nvSpPr>
          <p:cNvPr id="14" name="Text 12"/>
          <p:cNvSpPr/>
          <p:nvPr/>
        </p:nvSpPr>
        <p:spPr>
          <a:xfrm>
            <a:off x="2880360" y="3931920"/>
            <a:ext cx="1188720" cy="822960"/>
          </a:xfrm>
          <a:prstGeom prst="rect">
            <a:avLst/>
          </a:prstGeom>
          <a:noFill/>
          <a:ln/>
        </p:spPr>
        <p:txBody>
          <a:bodyPr wrap="square" lIns="0" tIns="0" rIns="0" bIns="0" rtlCol="0" anchor="ctr"/>
          <a:lstStyle/>
          <a:p>
            <a:pPr algn="ctr" indent="0" marL="0">
              <a:buNone/>
            </a:pPr>
            <a:r>
              <a:rPr lang="en-US" sz="1250" b="1" dirty="0">
                <a:solidFill>
                  <a:srgbClr val="E0705A"/>
                </a:solidFill>
                <a:latin typeface="Meiryo" pitchFamily="34" charset="0"/>
                <a:ea typeface="Meiryo" pitchFamily="34" charset="-122"/>
                <a:cs typeface="Meiryo" pitchFamily="34" charset="-120"/>
              </a:rPr>
              <a:t>自分の車</a:t>
            </a:r>
            <a:endParaRPr lang="en-US" sz="1250" dirty="0"/>
          </a:p>
        </p:txBody>
      </p:sp>
      <p:sp>
        <p:nvSpPr>
          <p:cNvPr id="15" name="Shape 13"/>
          <p:cNvSpPr/>
          <p:nvPr/>
        </p:nvSpPr>
        <p:spPr>
          <a:xfrm>
            <a:off x="3474720" y="2834640"/>
            <a:ext cx="0" cy="1097280"/>
          </a:xfrm>
          <a:prstGeom prst="line">
            <a:avLst/>
          </a:prstGeom>
          <a:noFill/>
          <a:ln w="38100">
            <a:solidFill>
              <a:srgbClr val="B0432C"/>
            </a:solidFill>
            <a:prstDash val="solid"/>
          </a:ln>
        </p:spPr>
      </p:sp>
      <p:sp>
        <p:nvSpPr>
          <p:cNvPr id="16" name="Shape 14"/>
          <p:cNvSpPr/>
          <p:nvPr/>
        </p:nvSpPr>
        <p:spPr>
          <a:xfrm>
            <a:off x="1828800" y="2834640"/>
            <a:ext cx="1645920" cy="1097280"/>
          </a:xfrm>
          <a:prstGeom prst="line">
            <a:avLst/>
          </a:prstGeom>
          <a:noFill/>
          <a:ln w="15875">
            <a:solidFill>
              <a:srgbClr val="6B8590"/>
            </a:solidFill>
            <a:prstDash val="dash"/>
          </a:ln>
        </p:spPr>
      </p:sp>
      <p:sp>
        <p:nvSpPr>
          <p:cNvPr id="17" name="Shape 15"/>
          <p:cNvSpPr/>
          <p:nvPr/>
        </p:nvSpPr>
        <p:spPr>
          <a:xfrm flipH="1">
            <a:off x="3474720" y="2834640"/>
            <a:ext cx="1645920" cy="1097280"/>
          </a:xfrm>
          <a:prstGeom prst="line">
            <a:avLst/>
          </a:prstGeom>
          <a:noFill/>
          <a:ln w="15875">
            <a:solidFill>
              <a:srgbClr val="6B8590"/>
            </a:solidFill>
            <a:prstDash val="dash"/>
          </a:ln>
        </p:spPr>
      </p:sp>
      <p:sp>
        <p:nvSpPr>
          <p:cNvPr id="18" name="Text 16"/>
          <p:cNvSpPr/>
          <p:nvPr/>
        </p:nvSpPr>
        <p:spPr>
          <a:xfrm>
            <a:off x="4315968" y="4023360"/>
            <a:ext cx="2743200" cy="310896"/>
          </a:xfrm>
          <a:prstGeom prst="rect">
            <a:avLst/>
          </a:prstGeom>
          <a:noFill/>
          <a:ln/>
        </p:spPr>
        <p:txBody>
          <a:bodyPr wrap="square" lIns="0" tIns="0" rIns="0" bIns="0" rtlCol="0" anchor="ctr"/>
          <a:lstStyle/>
          <a:p>
            <a:pPr indent="0" marL="0">
              <a:buNone/>
            </a:pPr>
            <a:r>
              <a:rPr lang="en-US" sz="1100" b="1" dirty="0">
                <a:solidFill>
                  <a:srgbClr val="B0432C"/>
                </a:solidFill>
                <a:latin typeface="Meiryo" pitchFamily="34" charset="0"/>
                <a:ea typeface="Meiryo" pitchFamily="34" charset="-122"/>
                <a:cs typeface="Meiryo" pitchFamily="34" charset="-120"/>
              </a:rPr>
              <a:t>実線＝ケーブルで実際につながっている</a:t>
            </a:r>
            <a:endParaRPr lang="en-US" sz="1100" dirty="0"/>
          </a:p>
        </p:txBody>
      </p:sp>
      <p:sp>
        <p:nvSpPr>
          <p:cNvPr id="19" name="Text 17"/>
          <p:cNvSpPr/>
          <p:nvPr/>
        </p:nvSpPr>
        <p:spPr>
          <a:xfrm>
            <a:off x="4315968" y="4389120"/>
            <a:ext cx="2743200" cy="310896"/>
          </a:xfrm>
          <a:prstGeom prst="rect">
            <a:avLst/>
          </a:prstGeom>
          <a:noFill/>
          <a:ln/>
        </p:spPr>
        <p:txBody>
          <a:bodyPr wrap="square" lIns="0" tIns="0" rIns="0" bIns="0" rtlCol="0" anchor="ctr"/>
          <a:lstStyle/>
          <a:p>
            <a:pPr indent="0" marL="0">
              <a:buNone/>
            </a:pPr>
            <a:r>
              <a:rPr lang="en-US" sz="1100" dirty="0">
                <a:solidFill>
                  <a:srgbClr val="6B8590"/>
                </a:solidFill>
                <a:latin typeface="Meiryo" pitchFamily="34" charset="0"/>
                <a:ea typeface="Meiryo" pitchFamily="34" charset="-122"/>
                <a:cs typeface="Meiryo" pitchFamily="34" charset="-120"/>
              </a:rPr>
              <a:t>点線＝漏れて届いてしまう信号</a:t>
            </a:r>
            <a:endParaRPr lang="en-US" sz="1100" dirty="0"/>
          </a:p>
        </p:txBody>
      </p:sp>
      <p:sp>
        <p:nvSpPr>
          <p:cNvPr id="20" name="Text 18"/>
          <p:cNvSpPr/>
          <p:nvPr/>
        </p:nvSpPr>
        <p:spPr>
          <a:xfrm>
            <a:off x="914400" y="5029200"/>
            <a:ext cx="5852160" cy="365760"/>
          </a:xfrm>
          <a:prstGeom prst="rect">
            <a:avLst/>
          </a:prstGeom>
          <a:noFill/>
          <a:ln/>
        </p:spPr>
        <p:txBody>
          <a:bodyPr wrap="square" lIns="0" tIns="0" rIns="0" bIns="0" rtlCol="0" anchor="ctr"/>
          <a:lstStyle/>
          <a:p>
            <a:pPr indent="0" marL="0">
              <a:buNone/>
            </a:pPr>
            <a:r>
              <a:rPr lang="en-US" sz="1500" b="1" dirty="0">
                <a:solidFill>
                  <a:srgbClr val="12313D"/>
                </a:solidFill>
                <a:latin typeface="Meiryo" pitchFamily="34" charset="0"/>
                <a:ea typeface="Meiryo" pitchFamily="34" charset="-122"/>
                <a:cs typeface="Meiryo" pitchFamily="34" charset="-120"/>
              </a:rPr>
              <a:t>車には、3台ぜんぶの声が聞こえている。</a:t>
            </a:r>
            <a:endParaRPr lang="en-US" sz="1500" dirty="0"/>
          </a:p>
        </p:txBody>
      </p:sp>
      <p:sp>
        <p:nvSpPr>
          <p:cNvPr id="21" name="Text 19"/>
          <p:cNvSpPr/>
          <p:nvPr/>
        </p:nvSpPr>
        <p:spPr>
          <a:xfrm>
            <a:off x="914400" y="5358384"/>
            <a:ext cx="5852160" cy="457200"/>
          </a:xfrm>
          <a:prstGeom prst="rect">
            <a:avLst/>
          </a:prstGeom>
          <a:noFill/>
          <a:ln/>
        </p:spPr>
        <p:txBody>
          <a:bodyPr wrap="square" lIns="0" tIns="0" rIns="0" bIns="0" rtlCol="0" anchor="ctr"/>
          <a:lstStyle/>
          <a:p>
            <a:pPr indent="0" marL="0">
              <a:lnSpc>
                <a:spcPts val="1700"/>
              </a:lnSpc>
              <a:buNone/>
            </a:pPr>
            <a:r>
              <a:rPr lang="en-US" sz="1150" dirty="0">
                <a:solidFill>
                  <a:srgbClr val="1F3944"/>
                </a:solidFill>
                <a:latin typeface="Meiryo" pitchFamily="34" charset="0"/>
                <a:ea typeface="Meiryo" pitchFamily="34" charset="-122"/>
                <a:cs typeface="Meiryo" pitchFamily="34" charset="-120"/>
              </a:rPr>
              <a:t>しかも、どれもきちんと会話できてしまう。ここで相手を間違えると、隣の車の充電を勝手に始めてしまいます。</a:t>
            </a:r>
            <a:endParaRPr lang="en-US" sz="1150" dirty="0"/>
          </a:p>
        </p:txBody>
      </p:sp>
      <p:sp>
        <p:nvSpPr>
          <p:cNvPr id="22" name="Shape 20"/>
          <p:cNvSpPr/>
          <p:nvPr/>
        </p:nvSpPr>
        <p:spPr>
          <a:xfrm>
            <a:off x="7498080" y="1517904"/>
            <a:ext cx="4142232" cy="1335024"/>
          </a:xfrm>
          <a:prstGeom prst="roundRect">
            <a:avLst>
              <a:gd name="adj" fmla="val 4795"/>
            </a:avLst>
          </a:prstGeom>
          <a:solidFill>
            <a:srgbClr val="FFFFFF"/>
          </a:solidFill>
          <a:ln w="12700">
            <a:solidFill>
              <a:srgbClr val="D5E0E4"/>
            </a:solidFill>
            <a:prstDash val="solid"/>
          </a:ln>
        </p:spPr>
      </p:sp>
      <p:sp>
        <p:nvSpPr>
          <p:cNvPr id="23" name="Text 21"/>
          <p:cNvSpPr/>
          <p:nvPr/>
        </p:nvSpPr>
        <p:spPr>
          <a:xfrm>
            <a:off x="7735824" y="1682496"/>
            <a:ext cx="3666744" cy="310896"/>
          </a:xfrm>
          <a:prstGeom prst="rect">
            <a:avLst/>
          </a:prstGeom>
          <a:noFill/>
          <a:ln/>
        </p:spPr>
        <p:txBody>
          <a:bodyPr wrap="square" lIns="0" tIns="0" rIns="0" bIns="0" rtlCol="0" anchor="ctr"/>
          <a:lstStyle/>
          <a:p>
            <a:pPr indent="0" marL="0">
              <a:buNone/>
            </a:pPr>
            <a:r>
              <a:rPr lang="en-US" sz="1300" b="1" dirty="0">
                <a:solidFill>
                  <a:srgbClr val="12313D"/>
                </a:solidFill>
                <a:latin typeface="Meiryo" pitchFamily="34" charset="0"/>
                <a:ea typeface="Meiryo" pitchFamily="34" charset="-122"/>
                <a:cs typeface="Meiryo" pitchFamily="34" charset="-120"/>
              </a:rPr>
              <a:t>電気の信号は、少し漏れる</a:t>
            </a:r>
            <a:endParaRPr lang="en-US" sz="1300" dirty="0"/>
          </a:p>
        </p:txBody>
      </p:sp>
      <p:sp>
        <p:nvSpPr>
          <p:cNvPr id="24" name="Text 22"/>
          <p:cNvSpPr/>
          <p:nvPr/>
        </p:nvSpPr>
        <p:spPr>
          <a:xfrm>
            <a:off x="7735824" y="2029968"/>
            <a:ext cx="3666744" cy="694944"/>
          </a:xfrm>
          <a:prstGeom prst="rect">
            <a:avLst/>
          </a:prstGeom>
          <a:noFill/>
          <a:ln/>
        </p:spPr>
        <p:txBody>
          <a:bodyPr wrap="square" lIns="0" tIns="0" rIns="0" bIns="0" rtlCol="0" anchor="ctr"/>
          <a:lstStyle/>
          <a:p>
            <a:pPr indent="0" marL="0">
              <a:lnSpc>
                <a:spcPts val="1700"/>
              </a:lnSpc>
              <a:buNone/>
            </a:pPr>
            <a:r>
              <a:rPr lang="en-US" sz="1100" dirty="0">
                <a:solidFill>
                  <a:srgbClr val="1F3944"/>
                </a:solidFill>
                <a:latin typeface="Meiryo" pitchFamily="34" charset="0"/>
                <a:ea typeface="Meiryo" pitchFamily="34" charset="-122"/>
                <a:cs typeface="Meiryo" pitchFamily="34" charset="-120"/>
              </a:rPr>
              <a:t>ケーブルは電波を完全に閉じ込められません。隣の充電器の信号も、弱いながら届いてしまいます。</a:t>
            </a:r>
            <a:endParaRPr lang="en-US" sz="1100" dirty="0"/>
          </a:p>
        </p:txBody>
      </p:sp>
      <p:sp>
        <p:nvSpPr>
          <p:cNvPr id="25" name="Shape 23"/>
          <p:cNvSpPr/>
          <p:nvPr/>
        </p:nvSpPr>
        <p:spPr>
          <a:xfrm>
            <a:off x="7498080" y="2999232"/>
            <a:ext cx="4142232" cy="1335024"/>
          </a:xfrm>
          <a:prstGeom prst="roundRect">
            <a:avLst>
              <a:gd name="adj" fmla="val 4795"/>
            </a:avLst>
          </a:prstGeom>
          <a:solidFill>
            <a:srgbClr val="FFFFFF"/>
          </a:solidFill>
          <a:ln w="12700">
            <a:solidFill>
              <a:srgbClr val="D5E0E4"/>
            </a:solidFill>
            <a:prstDash val="solid"/>
          </a:ln>
        </p:spPr>
      </p:sp>
      <p:sp>
        <p:nvSpPr>
          <p:cNvPr id="26" name="Text 24"/>
          <p:cNvSpPr/>
          <p:nvPr/>
        </p:nvSpPr>
        <p:spPr>
          <a:xfrm>
            <a:off x="7735824" y="3163824"/>
            <a:ext cx="3666744" cy="310896"/>
          </a:xfrm>
          <a:prstGeom prst="rect">
            <a:avLst/>
          </a:prstGeom>
          <a:noFill/>
          <a:ln/>
        </p:spPr>
        <p:txBody>
          <a:bodyPr wrap="square" lIns="0" tIns="0" rIns="0" bIns="0" rtlCol="0" anchor="ctr"/>
          <a:lstStyle/>
          <a:p>
            <a:pPr indent="0" marL="0">
              <a:buNone/>
            </a:pPr>
            <a:r>
              <a:rPr lang="en-US" sz="1300" b="1" dirty="0">
                <a:solidFill>
                  <a:srgbClr val="12313D"/>
                </a:solidFill>
                <a:latin typeface="Meiryo" pitchFamily="34" charset="0"/>
                <a:ea typeface="Meiryo" pitchFamily="34" charset="-122"/>
                <a:cs typeface="Meiryo" pitchFamily="34" charset="-120"/>
              </a:rPr>
              <a:t>名前を聞いても解決しない</a:t>
            </a:r>
            <a:endParaRPr lang="en-US" sz="1300" dirty="0"/>
          </a:p>
        </p:txBody>
      </p:sp>
      <p:sp>
        <p:nvSpPr>
          <p:cNvPr id="27" name="Text 25"/>
          <p:cNvSpPr/>
          <p:nvPr/>
        </p:nvSpPr>
        <p:spPr>
          <a:xfrm>
            <a:off x="7735824" y="3511296"/>
            <a:ext cx="3666744" cy="694944"/>
          </a:xfrm>
          <a:prstGeom prst="rect">
            <a:avLst/>
          </a:prstGeom>
          <a:noFill/>
          <a:ln/>
        </p:spPr>
        <p:txBody>
          <a:bodyPr wrap="square" lIns="0" tIns="0" rIns="0" bIns="0" rtlCol="0" anchor="ctr"/>
          <a:lstStyle/>
          <a:p>
            <a:pPr indent="0" marL="0">
              <a:lnSpc>
                <a:spcPts val="1700"/>
              </a:lnSpc>
              <a:buNone/>
            </a:pPr>
            <a:r>
              <a:rPr lang="en-US" sz="1100" dirty="0">
                <a:solidFill>
                  <a:srgbClr val="1F3944"/>
                </a:solidFill>
                <a:latin typeface="Meiryo" pitchFamily="34" charset="0"/>
                <a:ea typeface="Meiryo" pitchFamily="34" charset="-122"/>
                <a:cs typeface="Meiryo" pitchFamily="34" charset="-120"/>
              </a:rPr>
              <a:t>「3号機です」と名乗ってもらっても、自分が挿しているのが何号機か、車の側は知りようがありません。</a:t>
            </a:r>
            <a:endParaRPr lang="en-US" sz="1100" dirty="0"/>
          </a:p>
        </p:txBody>
      </p:sp>
      <p:sp>
        <p:nvSpPr>
          <p:cNvPr id="28" name="Shape 26"/>
          <p:cNvSpPr/>
          <p:nvPr/>
        </p:nvSpPr>
        <p:spPr>
          <a:xfrm>
            <a:off x="7498080" y="4480560"/>
            <a:ext cx="4142232" cy="1335024"/>
          </a:xfrm>
          <a:prstGeom prst="roundRect">
            <a:avLst>
              <a:gd name="adj" fmla="val 4795"/>
            </a:avLst>
          </a:prstGeom>
          <a:solidFill>
            <a:srgbClr val="FFFFFF"/>
          </a:solidFill>
          <a:ln w="12700">
            <a:solidFill>
              <a:srgbClr val="D5E0E4"/>
            </a:solidFill>
            <a:prstDash val="solid"/>
          </a:ln>
        </p:spPr>
      </p:sp>
      <p:sp>
        <p:nvSpPr>
          <p:cNvPr id="29" name="Text 27"/>
          <p:cNvSpPr/>
          <p:nvPr/>
        </p:nvSpPr>
        <p:spPr>
          <a:xfrm>
            <a:off x="7735824" y="4645152"/>
            <a:ext cx="3666744" cy="310896"/>
          </a:xfrm>
          <a:prstGeom prst="rect">
            <a:avLst/>
          </a:prstGeom>
          <a:noFill/>
          <a:ln/>
        </p:spPr>
        <p:txBody>
          <a:bodyPr wrap="square" lIns="0" tIns="0" rIns="0" bIns="0" rtlCol="0" anchor="ctr"/>
          <a:lstStyle/>
          <a:p>
            <a:pPr indent="0" marL="0">
              <a:buNone/>
            </a:pPr>
            <a:r>
              <a:rPr lang="en-US" sz="1300" b="1" dirty="0">
                <a:solidFill>
                  <a:srgbClr val="12313D"/>
                </a:solidFill>
                <a:latin typeface="Meiryo" pitchFamily="34" charset="0"/>
                <a:ea typeface="Meiryo" pitchFamily="34" charset="-122"/>
                <a:cs typeface="Meiryo" pitchFamily="34" charset="-120"/>
              </a:rPr>
              <a:t>人には見えているのに</a:t>
            </a:r>
            <a:endParaRPr lang="en-US" sz="1300" dirty="0"/>
          </a:p>
        </p:txBody>
      </p:sp>
      <p:sp>
        <p:nvSpPr>
          <p:cNvPr id="30" name="Text 28"/>
          <p:cNvSpPr/>
          <p:nvPr/>
        </p:nvSpPr>
        <p:spPr>
          <a:xfrm>
            <a:off x="7735824" y="4992624"/>
            <a:ext cx="3666744" cy="694944"/>
          </a:xfrm>
          <a:prstGeom prst="rect">
            <a:avLst/>
          </a:prstGeom>
          <a:noFill/>
          <a:ln/>
        </p:spPr>
        <p:txBody>
          <a:bodyPr wrap="square" lIns="0" tIns="0" rIns="0" bIns="0" rtlCol="0" anchor="ctr"/>
          <a:lstStyle/>
          <a:p>
            <a:pPr indent="0" marL="0">
              <a:lnSpc>
                <a:spcPts val="1700"/>
              </a:lnSpc>
              <a:buNone/>
            </a:pPr>
            <a:r>
              <a:rPr lang="en-US" sz="1100" dirty="0">
                <a:solidFill>
                  <a:srgbClr val="1F3944"/>
                </a:solidFill>
                <a:latin typeface="Meiryo" pitchFamily="34" charset="0"/>
                <a:ea typeface="Meiryo" pitchFamily="34" charset="-122"/>
                <a:cs typeface="Meiryo" pitchFamily="34" charset="-120"/>
              </a:rPr>
              <a:t>人間なら、自分がどの充電器にケーブルを挿したか見れば分かります。でも機械にはその「目」がありません。</a:t>
            </a:r>
            <a:endParaRPr lang="en-US" sz="1100" dirty="0"/>
          </a:p>
        </p:txBody>
      </p:sp>
      <p:sp>
        <p:nvSpPr>
          <p:cNvPr id="32" name="Text 29"/>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第3回　車と充電器が「握手」するまで</a:t>
            </a:r>
            <a:endParaRPr lang="en-US" sz="900" dirty="0"/>
          </a:p>
        </p:txBody>
      </p:sp>
      <p:sp>
        <p:nvSpPr>
          <p:cNvPr id="33" name="Text 30"/>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4 / 15</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E0705A"/>
          </a:solidFill>
          <a:ln w="12700">
            <a:solidFill>
              <a:srgbClr val="E0705A"/>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3</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解き方：いちばん大きく聞こえる相手が本命</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名前ではなく「声の大きさ」で相手を決める、という発想です</a:t>
            </a:r>
            <a:endParaRPr lang="en-US" sz="1300" dirty="0"/>
          </a:p>
        </p:txBody>
      </p:sp>
      <p:sp>
        <p:nvSpPr>
          <p:cNvPr id="6" name="Shape 4"/>
          <p:cNvSpPr/>
          <p:nvPr/>
        </p:nvSpPr>
        <p:spPr>
          <a:xfrm>
            <a:off x="548640" y="1481328"/>
            <a:ext cx="11094415" cy="1371600"/>
          </a:xfrm>
          <a:prstGeom prst="roundRect">
            <a:avLst>
              <a:gd name="adj" fmla="val 4667"/>
            </a:avLst>
          </a:prstGeom>
          <a:solidFill>
            <a:srgbClr val="FBE9E5"/>
          </a:solidFill>
          <a:ln w="12700">
            <a:solidFill>
              <a:srgbClr val="FBE9E5"/>
            </a:solidFill>
            <a:prstDash val="solid"/>
          </a:ln>
        </p:spPr>
      </p:sp>
      <p:sp>
        <p:nvSpPr>
          <p:cNvPr id="7" name="Text 5"/>
          <p:cNvSpPr/>
          <p:nvPr/>
        </p:nvSpPr>
        <p:spPr>
          <a:xfrm>
            <a:off x="804672" y="1645920"/>
            <a:ext cx="1463040" cy="274320"/>
          </a:xfrm>
          <a:prstGeom prst="rect">
            <a:avLst/>
          </a:prstGeom>
          <a:noFill/>
          <a:ln/>
        </p:spPr>
        <p:txBody>
          <a:bodyPr wrap="square" lIns="0" tIns="0" rIns="0" bIns="0" rtlCol="0" anchor="ctr"/>
          <a:lstStyle/>
          <a:p>
            <a:pPr indent="0" marL="0">
              <a:buNone/>
            </a:pPr>
            <a:r>
              <a:rPr lang="en-US" sz="1100" b="1" dirty="0">
                <a:solidFill>
                  <a:srgbClr val="B0432C"/>
                </a:solidFill>
                <a:latin typeface="Meiryo" pitchFamily="34" charset="0"/>
                <a:ea typeface="Meiryo" pitchFamily="34" charset="-122"/>
                <a:cs typeface="Meiryo" pitchFamily="34" charset="-120"/>
              </a:rPr>
              <a:t>たとえると</a:t>
            </a:r>
            <a:endParaRPr lang="en-US" sz="1100" dirty="0"/>
          </a:p>
        </p:txBody>
      </p:sp>
      <p:sp>
        <p:nvSpPr>
          <p:cNvPr id="8" name="Text 6"/>
          <p:cNvSpPr/>
          <p:nvPr/>
        </p:nvSpPr>
        <p:spPr>
          <a:xfrm>
            <a:off x="804672" y="1975104"/>
            <a:ext cx="10582351" cy="694944"/>
          </a:xfrm>
          <a:prstGeom prst="rect">
            <a:avLst/>
          </a:prstGeom>
          <a:noFill/>
          <a:ln/>
        </p:spPr>
        <p:txBody>
          <a:bodyPr wrap="square" lIns="0" tIns="0" rIns="0" bIns="0" rtlCol="0" anchor="ctr"/>
          <a:lstStyle/>
          <a:p>
            <a:pPr indent="0" marL="0">
              <a:lnSpc>
                <a:spcPts val="2200"/>
              </a:lnSpc>
              <a:buNone/>
            </a:pPr>
            <a:r>
              <a:rPr lang="en-US" sz="1300" dirty="0">
                <a:solidFill>
                  <a:srgbClr val="1F3944"/>
                </a:solidFill>
                <a:latin typeface="Meiryo" pitchFamily="34" charset="0"/>
                <a:ea typeface="Meiryo" pitchFamily="34" charset="-122"/>
                <a:cs typeface="Meiryo" pitchFamily="34" charset="-120"/>
              </a:rPr>
              <a:t>隣の部屋から聞こえてくる声と、目の前にいる人の声。内容は同じでも、目の前の人のほうが大きく聞こえます。</a:t>
            </a:r>
            <a:endParaRPr lang="en-US" sz="1300" dirty="0"/>
          </a:p>
          <a:p>
            <a:pPr indent="0" marL="0">
              <a:lnSpc>
                <a:spcPts val="2200"/>
              </a:lnSpc>
              <a:buNone/>
            </a:pPr>
            <a:r>
              <a:rPr lang="en-US" sz="1300" dirty="0">
                <a:solidFill>
                  <a:srgbClr val="1F3944"/>
                </a:solidFill>
                <a:latin typeface="Meiryo" pitchFamily="34" charset="0"/>
                <a:ea typeface="Meiryo" pitchFamily="34" charset="-122"/>
                <a:cs typeface="Meiryo" pitchFamily="34" charset="-120"/>
              </a:rPr>
              <a:t>電気の信号も同じで、実際にケーブルでつながっている相手からの信号がいちばん強く届きます。</a:t>
            </a:r>
            <a:endParaRPr lang="en-US" sz="1300" dirty="0"/>
          </a:p>
        </p:txBody>
      </p:sp>
      <p:sp>
        <p:nvSpPr>
          <p:cNvPr id="9" name="Shape 7"/>
          <p:cNvSpPr/>
          <p:nvPr/>
        </p:nvSpPr>
        <p:spPr>
          <a:xfrm>
            <a:off x="548640" y="3072384"/>
            <a:ext cx="3515258" cy="1828800"/>
          </a:xfrm>
          <a:prstGeom prst="roundRect">
            <a:avLst>
              <a:gd name="adj" fmla="val 3500"/>
            </a:avLst>
          </a:prstGeom>
          <a:solidFill>
            <a:srgbClr val="FFFFFF"/>
          </a:solidFill>
          <a:ln w="12700">
            <a:solidFill>
              <a:srgbClr val="D5E0E4"/>
            </a:solidFill>
            <a:prstDash val="solid"/>
          </a:ln>
        </p:spPr>
      </p:sp>
      <p:sp>
        <p:nvSpPr>
          <p:cNvPr id="10" name="Shape 8"/>
          <p:cNvSpPr/>
          <p:nvPr/>
        </p:nvSpPr>
        <p:spPr>
          <a:xfrm>
            <a:off x="786384" y="3291840"/>
            <a:ext cx="384048" cy="384048"/>
          </a:xfrm>
          <a:prstGeom prst="ellipse">
            <a:avLst/>
          </a:prstGeom>
          <a:solidFill>
            <a:srgbClr val="12313D"/>
          </a:solidFill>
          <a:ln w="12700">
            <a:solidFill>
              <a:srgbClr val="12313D"/>
            </a:solidFill>
            <a:prstDash val="solid"/>
          </a:ln>
        </p:spPr>
      </p:sp>
      <p:sp>
        <p:nvSpPr>
          <p:cNvPr id="11" name="Text 9"/>
          <p:cNvSpPr/>
          <p:nvPr/>
        </p:nvSpPr>
        <p:spPr>
          <a:xfrm>
            <a:off x="786384" y="3291840"/>
            <a:ext cx="384048" cy="384048"/>
          </a:xfrm>
          <a:prstGeom prst="rect">
            <a:avLst/>
          </a:prstGeom>
          <a:noFill/>
          <a:ln/>
        </p:spPr>
        <p:txBody>
          <a:bodyPr wrap="square" lIns="0" tIns="0" rIns="0" bIns="0" rtlCol="0" anchor="ctr"/>
          <a:lstStyle/>
          <a:p>
            <a:pPr algn="ctr" indent="0" marL="0">
              <a:buNone/>
            </a:pPr>
            <a:r>
              <a:rPr lang="en-US" sz="1400" b="1" dirty="0">
                <a:solidFill>
                  <a:srgbClr val="E0705A"/>
                </a:solidFill>
                <a:latin typeface="Meiryo" pitchFamily="34" charset="0"/>
                <a:ea typeface="Meiryo" pitchFamily="34" charset="-122"/>
                <a:cs typeface="Meiryo" pitchFamily="34" charset="-120"/>
              </a:rPr>
              <a:t>1</a:t>
            </a:r>
            <a:endParaRPr lang="en-US" sz="1400" dirty="0"/>
          </a:p>
        </p:txBody>
      </p:sp>
      <p:sp>
        <p:nvSpPr>
          <p:cNvPr id="12" name="Text 10"/>
          <p:cNvSpPr/>
          <p:nvPr/>
        </p:nvSpPr>
        <p:spPr>
          <a:xfrm>
            <a:off x="1280160" y="3291840"/>
            <a:ext cx="2545994" cy="384048"/>
          </a:xfrm>
          <a:prstGeom prst="rect">
            <a:avLst/>
          </a:prstGeom>
          <a:noFill/>
          <a:ln/>
        </p:spPr>
        <p:txBody>
          <a:bodyPr wrap="square" lIns="0" tIns="0" rIns="0" bIns="0" rtlCol="0" anchor="ctr"/>
          <a:lstStyle/>
          <a:p>
            <a:pPr indent="0" marL="0">
              <a:lnSpc>
                <a:spcPts val="1800"/>
              </a:lnSpc>
              <a:buNone/>
            </a:pPr>
            <a:r>
              <a:rPr lang="en-US" sz="1450" b="1" dirty="0">
                <a:solidFill>
                  <a:srgbClr val="12313D"/>
                </a:solidFill>
                <a:latin typeface="Meiryo" pitchFamily="34" charset="0"/>
                <a:ea typeface="Meiryo" pitchFamily="34" charset="-122"/>
                <a:cs typeface="Meiryo" pitchFamily="34" charset="-120"/>
              </a:rPr>
              <a:t>まず「声の大きさ」を測る</a:t>
            </a:r>
            <a:endParaRPr lang="en-US" sz="1450" dirty="0"/>
          </a:p>
        </p:txBody>
      </p:sp>
      <p:sp>
        <p:nvSpPr>
          <p:cNvPr id="13" name="Text 11"/>
          <p:cNvSpPr/>
          <p:nvPr/>
        </p:nvSpPr>
        <p:spPr>
          <a:xfrm>
            <a:off x="804672" y="3858768"/>
            <a:ext cx="3003194" cy="841248"/>
          </a:xfrm>
          <a:prstGeom prst="rect">
            <a:avLst/>
          </a:prstGeom>
          <a:noFill/>
          <a:ln/>
        </p:spPr>
        <p:txBody>
          <a:bodyPr wrap="square" lIns="0" tIns="0" rIns="0" bIns="0" rtlCol="0" anchor="ctr"/>
          <a:lstStyle/>
          <a:p>
            <a:pPr indent="0" marL="0">
              <a:lnSpc>
                <a:spcPts val="1900"/>
              </a:lnSpc>
              <a:buNone/>
            </a:pPr>
            <a:r>
              <a:rPr lang="en-US" sz="1200" dirty="0">
                <a:solidFill>
                  <a:srgbClr val="1F3944"/>
                </a:solidFill>
                <a:latin typeface="Meiryo" pitchFamily="34" charset="0"/>
                <a:ea typeface="Meiryo" pitchFamily="34" charset="-122"/>
                <a:cs typeface="Meiryo" pitchFamily="34" charset="-120"/>
              </a:rPr>
              <a:t>車が測定用の信号を送り、それぞれの充電器が「これくらいの強さで届きました」と報告する。</a:t>
            </a:r>
            <a:endParaRPr lang="en-US" sz="1200" dirty="0"/>
          </a:p>
        </p:txBody>
      </p:sp>
      <p:sp>
        <p:nvSpPr>
          <p:cNvPr id="14" name="Shape 12"/>
          <p:cNvSpPr/>
          <p:nvPr/>
        </p:nvSpPr>
        <p:spPr>
          <a:xfrm>
            <a:off x="4338218" y="3072384"/>
            <a:ext cx="3515258" cy="1828800"/>
          </a:xfrm>
          <a:prstGeom prst="roundRect">
            <a:avLst>
              <a:gd name="adj" fmla="val 3500"/>
            </a:avLst>
          </a:prstGeom>
          <a:solidFill>
            <a:srgbClr val="FBE9E5"/>
          </a:solidFill>
          <a:ln w="12700">
            <a:solidFill>
              <a:srgbClr val="E0705A"/>
            </a:solidFill>
            <a:prstDash val="solid"/>
          </a:ln>
        </p:spPr>
      </p:sp>
      <p:sp>
        <p:nvSpPr>
          <p:cNvPr id="15" name="Shape 13"/>
          <p:cNvSpPr/>
          <p:nvPr/>
        </p:nvSpPr>
        <p:spPr>
          <a:xfrm>
            <a:off x="4575962" y="3291840"/>
            <a:ext cx="384048" cy="384048"/>
          </a:xfrm>
          <a:prstGeom prst="ellipse">
            <a:avLst/>
          </a:prstGeom>
          <a:solidFill>
            <a:srgbClr val="E0705A"/>
          </a:solidFill>
          <a:ln w="12700">
            <a:solidFill>
              <a:srgbClr val="E0705A"/>
            </a:solidFill>
            <a:prstDash val="solid"/>
          </a:ln>
        </p:spPr>
      </p:sp>
      <p:sp>
        <p:nvSpPr>
          <p:cNvPr id="16" name="Text 14"/>
          <p:cNvSpPr/>
          <p:nvPr/>
        </p:nvSpPr>
        <p:spPr>
          <a:xfrm>
            <a:off x="4575962" y="3291840"/>
            <a:ext cx="384048" cy="384048"/>
          </a:xfrm>
          <a:prstGeom prst="rect">
            <a:avLst/>
          </a:prstGeom>
          <a:noFill/>
          <a:ln/>
        </p:spPr>
        <p:txBody>
          <a:bodyPr wrap="square" lIns="0" tIns="0" rIns="0" bIns="0" rtlCol="0" anchor="ctr"/>
          <a:lstStyle/>
          <a:p>
            <a:pPr algn="ctr" indent="0" marL="0">
              <a:buNone/>
            </a:pPr>
            <a:r>
              <a:rPr lang="en-US" sz="1400" b="1" dirty="0">
                <a:solidFill>
                  <a:srgbClr val="12313D"/>
                </a:solidFill>
                <a:latin typeface="Meiryo" pitchFamily="34" charset="0"/>
                <a:ea typeface="Meiryo" pitchFamily="34" charset="-122"/>
                <a:cs typeface="Meiryo" pitchFamily="34" charset="-120"/>
              </a:rPr>
              <a:t>2</a:t>
            </a:r>
            <a:endParaRPr lang="en-US" sz="1400" dirty="0"/>
          </a:p>
        </p:txBody>
      </p:sp>
      <p:sp>
        <p:nvSpPr>
          <p:cNvPr id="17" name="Text 15"/>
          <p:cNvSpPr/>
          <p:nvPr/>
        </p:nvSpPr>
        <p:spPr>
          <a:xfrm>
            <a:off x="5069738" y="3291840"/>
            <a:ext cx="2545994" cy="384048"/>
          </a:xfrm>
          <a:prstGeom prst="rect">
            <a:avLst/>
          </a:prstGeom>
          <a:noFill/>
          <a:ln/>
        </p:spPr>
        <p:txBody>
          <a:bodyPr wrap="square" lIns="0" tIns="0" rIns="0" bIns="0" rtlCol="0" anchor="ctr"/>
          <a:lstStyle/>
          <a:p>
            <a:pPr indent="0" marL="0">
              <a:lnSpc>
                <a:spcPts val="1800"/>
              </a:lnSpc>
              <a:buNone/>
            </a:pPr>
            <a:r>
              <a:rPr lang="en-US" sz="1450" b="1" dirty="0">
                <a:solidFill>
                  <a:srgbClr val="B0432C"/>
                </a:solidFill>
                <a:latin typeface="Meiryo" pitchFamily="34" charset="0"/>
                <a:ea typeface="Meiryo" pitchFamily="34" charset="-122"/>
                <a:cs typeface="Meiryo" pitchFamily="34" charset="-120"/>
              </a:rPr>
              <a:t>いちばん強かった相手を選ぶ</a:t>
            </a:r>
            <a:endParaRPr lang="en-US" sz="1450" dirty="0"/>
          </a:p>
        </p:txBody>
      </p:sp>
      <p:sp>
        <p:nvSpPr>
          <p:cNvPr id="18" name="Text 16"/>
          <p:cNvSpPr/>
          <p:nvPr/>
        </p:nvSpPr>
        <p:spPr>
          <a:xfrm>
            <a:off x="4594250" y="3858768"/>
            <a:ext cx="3003194" cy="841248"/>
          </a:xfrm>
          <a:prstGeom prst="rect">
            <a:avLst/>
          </a:prstGeom>
          <a:noFill/>
          <a:ln/>
        </p:spPr>
        <p:txBody>
          <a:bodyPr wrap="square" lIns="0" tIns="0" rIns="0" bIns="0" rtlCol="0" anchor="ctr"/>
          <a:lstStyle/>
          <a:p>
            <a:pPr indent="0" marL="0">
              <a:lnSpc>
                <a:spcPts val="1900"/>
              </a:lnSpc>
              <a:buNone/>
            </a:pPr>
            <a:r>
              <a:rPr lang="en-US" sz="1200" dirty="0">
                <a:solidFill>
                  <a:srgbClr val="1F3944"/>
                </a:solidFill>
                <a:latin typeface="Meiryo" pitchFamily="34" charset="0"/>
                <a:ea typeface="Meiryo" pitchFamily="34" charset="-122"/>
                <a:cs typeface="Meiryo" pitchFamily="34" charset="-120"/>
              </a:rPr>
              <a:t>報告を見比べて、いちばん強く届いていた充電器を「本命」と決める。それが物理的につながっている相手。</a:t>
            </a:r>
            <a:endParaRPr lang="en-US" sz="1200" dirty="0"/>
          </a:p>
        </p:txBody>
      </p:sp>
      <p:sp>
        <p:nvSpPr>
          <p:cNvPr id="19" name="Shape 17"/>
          <p:cNvSpPr/>
          <p:nvPr/>
        </p:nvSpPr>
        <p:spPr>
          <a:xfrm>
            <a:off x="8127797" y="3072384"/>
            <a:ext cx="3515258" cy="1828800"/>
          </a:xfrm>
          <a:prstGeom prst="roundRect">
            <a:avLst>
              <a:gd name="adj" fmla="val 3500"/>
            </a:avLst>
          </a:prstGeom>
          <a:solidFill>
            <a:srgbClr val="FFFFFF"/>
          </a:solidFill>
          <a:ln w="12700">
            <a:solidFill>
              <a:srgbClr val="D5E0E4"/>
            </a:solidFill>
            <a:prstDash val="solid"/>
          </a:ln>
        </p:spPr>
      </p:sp>
      <p:sp>
        <p:nvSpPr>
          <p:cNvPr id="20" name="Shape 18"/>
          <p:cNvSpPr/>
          <p:nvPr/>
        </p:nvSpPr>
        <p:spPr>
          <a:xfrm>
            <a:off x="8365541" y="3291840"/>
            <a:ext cx="384048" cy="384048"/>
          </a:xfrm>
          <a:prstGeom prst="ellipse">
            <a:avLst/>
          </a:prstGeom>
          <a:solidFill>
            <a:srgbClr val="12313D"/>
          </a:solidFill>
          <a:ln w="12700">
            <a:solidFill>
              <a:srgbClr val="12313D"/>
            </a:solidFill>
            <a:prstDash val="solid"/>
          </a:ln>
        </p:spPr>
      </p:sp>
      <p:sp>
        <p:nvSpPr>
          <p:cNvPr id="21" name="Text 19"/>
          <p:cNvSpPr/>
          <p:nvPr/>
        </p:nvSpPr>
        <p:spPr>
          <a:xfrm>
            <a:off x="8365541" y="3291840"/>
            <a:ext cx="384048" cy="384048"/>
          </a:xfrm>
          <a:prstGeom prst="rect">
            <a:avLst/>
          </a:prstGeom>
          <a:noFill/>
          <a:ln/>
        </p:spPr>
        <p:txBody>
          <a:bodyPr wrap="square" lIns="0" tIns="0" rIns="0" bIns="0" rtlCol="0" anchor="ctr"/>
          <a:lstStyle/>
          <a:p>
            <a:pPr algn="ctr" indent="0" marL="0">
              <a:buNone/>
            </a:pPr>
            <a:r>
              <a:rPr lang="en-US" sz="1400" b="1" dirty="0">
                <a:solidFill>
                  <a:srgbClr val="E0705A"/>
                </a:solidFill>
                <a:latin typeface="Meiryo" pitchFamily="34" charset="0"/>
                <a:ea typeface="Meiryo" pitchFamily="34" charset="-122"/>
                <a:cs typeface="Meiryo" pitchFamily="34" charset="-120"/>
              </a:rPr>
              <a:t>3</a:t>
            </a:r>
            <a:endParaRPr lang="en-US" sz="1400" dirty="0"/>
          </a:p>
        </p:txBody>
      </p:sp>
      <p:sp>
        <p:nvSpPr>
          <p:cNvPr id="22" name="Text 20"/>
          <p:cNvSpPr/>
          <p:nvPr/>
        </p:nvSpPr>
        <p:spPr>
          <a:xfrm>
            <a:off x="8859317" y="3291840"/>
            <a:ext cx="2545994" cy="384048"/>
          </a:xfrm>
          <a:prstGeom prst="rect">
            <a:avLst/>
          </a:prstGeom>
          <a:noFill/>
          <a:ln/>
        </p:spPr>
        <p:txBody>
          <a:bodyPr wrap="square" lIns="0" tIns="0" rIns="0" bIns="0" rtlCol="0" anchor="ctr"/>
          <a:lstStyle/>
          <a:p>
            <a:pPr indent="0" marL="0">
              <a:lnSpc>
                <a:spcPts val="1800"/>
              </a:lnSpc>
              <a:buNone/>
            </a:pPr>
            <a:r>
              <a:rPr lang="en-US" sz="1450" b="1" dirty="0">
                <a:solidFill>
                  <a:srgbClr val="12313D"/>
                </a:solidFill>
                <a:latin typeface="Meiryo" pitchFamily="34" charset="0"/>
                <a:ea typeface="Meiryo" pitchFamily="34" charset="-122"/>
                <a:cs typeface="Meiryo" pitchFamily="34" charset="-120"/>
              </a:rPr>
              <a:t>ふたりだけの合言葉を交わす</a:t>
            </a:r>
            <a:endParaRPr lang="en-US" sz="1450" dirty="0"/>
          </a:p>
        </p:txBody>
      </p:sp>
      <p:sp>
        <p:nvSpPr>
          <p:cNvPr id="23" name="Text 21"/>
          <p:cNvSpPr/>
          <p:nvPr/>
        </p:nvSpPr>
        <p:spPr>
          <a:xfrm>
            <a:off x="8383829" y="3858768"/>
            <a:ext cx="3003194" cy="841248"/>
          </a:xfrm>
          <a:prstGeom prst="rect">
            <a:avLst/>
          </a:prstGeom>
          <a:noFill/>
          <a:ln/>
        </p:spPr>
        <p:txBody>
          <a:bodyPr wrap="square" lIns="0" tIns="0" rIns="0" bIns="0" rtlCol="0" anchor="ctr"/>
          <a:lstStyle/>
          <a:p>
            <a:pPr indent="0" marL="0">
              <a:lnSpc>
                <a:spcPts val="1900"/>
              </a:lnSpc>
              <a:buNone/>
            </a:pPr>
            <a:r>
              <a:rPr lang="en-US" sz="1200" dirty="0">
                <a:solidFill>
                  <a:srgbClr val="1F3944"/>
                </a:solidFill>
                <a:latin typeface="Meiryo" pitchFamily="34" charset="0"/>
                <a:ea typeface="Meiryo" pitchFamily="34" charset="-122"/>
                <a:cs typeface="Meiryo" pitchFamily="34" charset="-120"/>
              </a:rPr>
              <a:t>選んだ相手と合言葉（暗号のカギ）を交換し、その2台だけの閉じた通信路を作る。他の充電器は入れない。</a:t>
            </a:r>
            <a:endParaRPr lang="en-US" sz="1200" dirty="0"/>
          </a:p>
        </p:txBody>
      </p:sp>
      <p:sp>
        <p:nvSpPr>
          <p:cNvPr id="24" name="Shape 22"/>
          <p:cNvSpPr/>
          <p:nvPr/>
        </p:nvSpPr>
        <p:spPr>
          <a:xfrm>
            <a:off x="548640" y="5102352"/>
            <a:ext cx="11094415" cy="768096"/>
          </a:xfrm>
          <a:prstGeom prst="roundRect">
            <a:avLst>
              <a:gd name="adj" fmla="val 8333"/>
            </a:avLst>
          </a:prstGeom>
          <a:solidFill>
            <a:srgbClr val="12313D"/>
          </a:solidFill>
          <a:ln w="12700">
            <a:solidFill>
              <a:srgbClr val="12313D"/>
            </a:solidFill>
            <a:prstDash val="solid"/>
          </a:ln>
        </p:spPr>
      </p:sp>
      <p:sp>
        <p:nvSpPr>
          <p:cNvPr id="25" name="Text 23"/>
          <p:cNvSpPr/>
          <p:nvPr/>
        </p:nvSpPr>
        <p:spPr>
          <a:xfrm>
            <a:off x="877824" y="5102352"/>
            <a:ext cx="10436047" cy="768096"/>
          </a:xfrm>
          <a:prstGeom prst="rect">
            <a:avLst/>
          </a:prstGeom>
          <a:noFill/>
          <a:ln/>
        </p:spPr>
        <p:txBody>
          <a:bodyPr wrap="square" lIns="0" tIns="0" rIns="0" bIns="0" rtlCol="0" anchor="ctr"/>
          <a:lstStyle/>
          <a:p>
            <a:pPr indent="0" marL="0">
              <a:buNone/>
            </a:pPr>
            <a:r>
              <a:rPr lang="en-US" sz="1350" b="1" dirty="0">
                <a:solidFill>
                  <a:srgbClr val="E0705A"/>
                </a:solidFill>
                <a:latin typeface="Meiryo" pitchFamily="34" charset="0"/>
                <a:ea typeface="Meiryo" pitchFamily="34" charset="-122"/>
                <a:cs typeface="Meiryo" pitchFamily="34" charset="-120"/>
              </a:rPr>
              <a:t>この一連の手続きに付いている名前が SLAC（スラック）です。今日いちばんの用語です。</a:t>
            </a:r>
            <a:endParaRPr lang="en-US" sz="1350" dirty="0"/>
          </a:p>
        </p:txBody>
      </p:sp>
      <p:sp>
        <p:nvSpPr>
          <p:cNvPr id="27" name="Text 24"/>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第3回　車と充電器が「握手」するまで</a:t>
            </a:r>
            <a:endParaRPr lang="en-US" sz="900" dirty="0"/>
          </a:p>
        </p:txBody>
      </p:sp>
      <p:sp>
        <p:nvSpPr>
          <p:cNvPr id="28" name="Text 25"/>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5 / 15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E0705A"/>
          </a:solidFill>
          <a:ln w="12700">
            <a:solidFill>
              <a:srgbClr val="E0705A"/>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3</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SLAC の手順（前半）</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ケーブルを挿してから、測定用の信号を送るまで</a:t>
            </a:r>
            <a:endParaRPr lang="en-US" sz="1300" dirty="0"/>
          </a:p>
        </p:txBody>
      </p:sp>
      <p:sp>
        <p:nvSpPr>
          <p:cNvPr id="6" name="Shape 4"/>
          <p:cNvSpPr/>
          <p:nvPr/>
        </p:nvSpPr>
        <p:spPr>
          <a:xfrm>
            <a:off x="548640" y="1517904"/>
            <a:ext cx="7223760" cy="1371600"/>
          </a:xfrm>
          <a:prstGeom prst="roundRect">
            <a:avLst>
              <a:gd name="adj" fmla="val 4667"/>
            </a:avLst>
          </a:prstGeom>
          <a:solidFill>
            <a:srgbClr val="FFFFFF"/>
          </a:solidFill>
          <a:ln w="12700">
            <a:solidFill>
              <a:srgbClr val="D5E0E4"/>
            </a:solidFill>
            <a:prstDash val="solid"/>
          </a:ln>
        </p:spPr>
      </p:sp>
      <p:sp>
        <p:nvSpPr>
          <p:cNvPr id="7" name="Shape 5"/>
          <p:cNvSpPr/>
          <p:nvPr/>
        </p:nvSpPr>
        <p:spPr>
          <a:xfrm>
            <a:off x="786384" y="1993392"/>
            <a:ext cx="420624" cy="420624"/>
          </a:xfrm>
          <a:prstGeom prst="ellipse">
            <a:avLst/>
          </a:prstGeom>
          <a:solidFill>
            <a:srgbClr val="E0705A"/>
          </a:solidFill>
          <a:ln w="12700">
            <a:solidFill>
              <a:srgbClr val="E0705A"/>
            </a:solidFill>
            <a:prstDash val="solid"/>
          </a:ln>
        </p:spPr>
      </p:sp>
      <p:sp>
        <p:nvSpPr>
          <p:cNvPr id="8" name="Text 6"/>
          <p:cNvSpPr/>
          <p:nvPr/>
        </p:nvSpPr>
        <p:spPr>
          <a:xfrm>
            <a:off x="786384" y="1993392"/>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1</a:t>
            </a:r>
            <a:endParaRPr lang="en-US" sz="1500" dirty="0"/>
          </a:p>
        </p:txBody>
      </p:sp>
      <p:sp>
        <p:nvSpPr>
          <p:cNvPr id="9" name="Text 7"/>
          <p:cNvSpPr/>
          <p:nvPr/>
        </p:nvSpPr>
        <p:spPr>
          <a:xfrm>
            <a:off x="1335024" y="1682496"/>
            <a:ext cx="6199632" cy="310896"/>
          </a:xfrm>
          <a:prstGeom prst="rect">
            <a:avLst/>
          </a:prstGeom>
          <a:noFill/>
          <a:ln/>
        </p:spPr>
        <p:txBody>
          <a:bodyPr wrap="square" lIns="0" tIns="0" rIns="0" bIns="0" rtlCol="0" anchor="ctr"/>
          <a:lstStyle/>
          <a:p>
            <a:pPr indent="0" marL="0">
              <a:buNone/>
            </a:pPr>
            <a:r>
              <a:rPr lang="en-US" sz="1350" b="1" dirty="0">
                <a:solidFill>
                  <a:srgbClr val="12313D"/>
                </a:solidFill>
                <a:latin typeface="Meiryo" pitchFamily="34" charset="0"/>
                <a:ea typeface="Meiryo" pitchFamily="34" charset="-122"/>
                <a:cs typeface="Meiryo" pitchFamily="34" charset="-120"/>
              </a:rPr>
              <a:t>充電器が「5% の合図」を出す</a:t>
            </a:r>
            <a:endParaRPr lang="en-US" sz="1350" dirty="0"/>
          </a:p>
        </p:txBody>
      </p:sp>
      <p:sp>
        <p:nvSpPr>
          <p:cNvPr id="10" name="Text 8"/>
          <p:cNvSpPr/>
          <p:nvPr/>
        </p:nvSpPr>
        <p:spPr>
          <a:xfrm>
            <a:off x="1335024" y="2011680"/>
            <a:ext cx="6199632" cy="713232"/>
          </a:xfrm>
          <a:prstGeom prst="rect">
            <a:avLst/>
          </a:prstGeom>
          <a:noFill/>
          <a:ln/>
        </p:spPr>
        <p:txBody>
          <a:bodyPr wrap="square" lIns="0" tIns="0" rIns="0" bIns="0" rtlCol="0" anchor="ctr"/>
          <a:lstStyle/>
          <a:p>
            <a:pPr indent="0" marL="0">
              <a:lnSpc>
                <a:spcPts val="1700"/>
              </a:lnSpc>
              <a:buNone/>
            </a:pPr>
            <a:r>
              <a:rPr lang="en-US" sz="1150" dirty="0">
                <a:solidFill>
                  <a:srgbClr val="1F3944"/>
                </a:solidFill>
                <a:latin typeface="Meiryo" pitchFamily="34" charset="0"/>
                <a:ea typeface="Meiryo" pitchFamily="34" charset="-122"/>
                <a:cs typeface="Meiryo" pitchFamily="34" charset="-120"/>
              </a:rPr>
              <a:t>前回やった、点滅の割合を 5% にするあれです。「うちは細かい相談ができますよ」という宣言。車はこれを見つけて、通信を始める準備をします。</a:t>
            </a:r>
            <a:endParaRPr lang="en-US" sz="1150" dirty="0"/>
          </a:p>
        </p:txBody>
      </p:sp>
      <p:sp>
        <p:nvSpPr>
          <p:cNvPr id="11" name="Shape 9"/>
          <p:cNvSpPr/>
          <p:nvPr/>
        </p:nvSpPr>
        <p:spPr>
          <a:xfrm>
            <a:off x="548640" y="3035808"/>
            <a:ext cx="7223760" cy="1371600"/>
          </a:xfrm>
          <a:prstGeom prst="roundRect">
            <a:avLst>
              <a:gd name="adj" fmla="val 4667"/>
            </a:avLst>
          </a:prstGeom>
          <a:solidFill>
            <a:srgbClr val="FFFFFF"/>
          </a:solidFill>
          <a:ln w="12700">
            <a:solidFill>
              <a:srgbClr val="D5E0E4"/>
            </a:solidFill>
            <a:prstDash val="solid"/>
          </a:ln>
        </p:spPr>
      </p:sp>
      <p:sp>
        <p:nvSpPr>
          <p:cNvPr id="12" name="Shape 10"/>
          <p:cNvSpPr/>
          <p:nvPr/>
        </p:nvSpPr>
        <p:spPr>
          <a:xfrm>
            <a:off x="786384" y="3511296"/>
            <a:ext cx="420624" cy="420624"/>
          </a:xfrm>
          <a:prstGeom prst="ellipse">
            <a:avLst/>
          </a:prstGeom>
          <a:solidFill>
            <a:srgbClr val="E0705A"/>
          </a:solidFill>
          <a:ln w="12700">
            <a:solidFill>
              <a:srgbClr val="E0705A"/>
            </a:solidFill>
            <a:prstDash val="solid"/>
          </a:ln>
        </p:spPr>
      </p:sp>
      <p:sp>
        <p:nvSpPr>
          <p:cNvPr id="13" name="Text 11"/>
          <p:cNvSpPr/>
          <p:nvPr/>
        </p:nvSpPr>
        <p:spPr>
          <a:xfrm>
            <a:off x="786384" y="3511296"/>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2</a:t>
            </a:r>
            <a:endParaRPr lang="en-US" sz="1500" dirty="0"/>
          </a:p>
        </p:txBody>
      </p:sp>
      <p:sp>
        <p:nvSpPr>
          <p:cNvPr id="14" name="Text 12"/>
          <p:cNvSpPr/>
          <p:nvPr/>
        </p:nvSpPr>
        <p:spPr>
          <a:xfrm>
            <a:off x="1335024" y="3200400"/>
            <a:ext cx="6199632" cy="310896"/>
          </a:xfrm>
          <a:prstGeom prst="rect">
            <a:avLst/>
          </a:prstGeom>
          <a:noFill/>
          <a:ln/>
        </p:spPr>
        <p:txBody>
          <a:bodyPr wrap="square" lIns="0" tIns="0" rIns="0" bIns="0" rtlCol="0" anchor="ctr"/>
          <a:lstStyle/>
          <a:p>
            <a:pPr indent="0" marL="0">
              <a:buNone/>
            </a:pPr>
            <a:r>
              <a:rPr lang="en-US" sz="1350" b="1" dirty="0">
                <a:solidFill>
                  <a:srgbClr val="12313D"/>
                </a:solidFill>
                <a:latin typeface="Meiryo" pitchFamily="34" charset="0"/>
                <a:ea typeface="Meiryo" pitchFamily="34" charset="-122"/>
                <a:cs typeface="Meiryo" pitchFamily="34" charset="-120"/>
              </a:rPr>
              <a:t>車が「どなたかいますか」と呼びかける</a:t>
            </a:r>
            <a:endParaRPr lang="en-US" sz="1350" dirty="0"/>
          </a:p>
        </p:txBody>
      </p:sp>
      <p:sp>
        <p:nvSpPr>
          <p:cNvPr id="15" name="Text 13"/>
          <p:cNvSpPr/>
          <p:nvPr/>
        </p:nvSpPr>
        <p:spPr>
          <a:xfrm>
            <a:off x="1335024" y="3529584"/>
            <a:ext cx="6199632" cy="713232"/>
          </a:xfrm>
          <a:prstGeom prst="rect">
            <a:avLst/>
          </a:prstGeom>
          <a:noFill/>
          <a:ln/>
        </p:spPr>
        <p:txBody>
          <a:bodyPr wrap="square" lIns="0" tIns="0" rIns="0" bIns="0" rtlCol="0" anchor="ctr"/>
          <a:lstStyle/>
          <a:p>
            <a:pPr indent="0" marL="0">
              <a:lnSpc>
                <a:spcPts val="1700"/>
              </a:lnSpc>
              <a:buNone/>
            </a:pPr>
            <a:r>
              <a:rPr lang="en-US" sz="1150" dirty="0">
                <a:solidFill>
                  <a:srgbClr val="1F3944"/>
                </a:solidFill>
                <a:latin typeface="Meiryo" pitchFamily="34" charset="0"/>
                <a:ea typeface="Meiryo" pitchFamily="34" charset="-122"/>
                <a:cs typeface="Meiryo" pitchFamily="34" charset="-120"/>
              </a:rPr>
              <a:t>重ねた信号のほうで、周囲に向かって呼びかけます。相手を特定していないので、届いた範囲の充電器がすべて反応します。ここでは何台返事が来ても構いません。</a:t>
            </a:r>
            <a:endParaRPr lang="en-US" sz="1150" dirty="0"/>
          </a:p>
        </p:txBody>
      </p:sp>
      <p:sp>
        <p:nvSpPr>
          <p:cNvPr id="16" name="Shape 14"/>
          <p:cNvSpPr/>
          <p:nvPr/>
        </p:nvSpPr>
        <p:spPr>
          <a:xfrm>
            <a:off x="548640" y="4553712"/>
            <a:ext cx="7223760" cy="1371600"/>
          </a:xfrm>
          <a:prstGeom prst="roundRect">
            <a:avLst>
              <a:gd name="adj" fmla="val 4667"/>
            </a:avLst>
          </a:prstGeom>
          <a:solidFill>
            <a:srgbClr val="FFFFFF"/>
          </a:solidFill>
          <a:ln w="12700">
            <a:solidFill>
              <a:srgbClr val="D5E0E4"/>
            </a:solidFill>
            <a:prstDash val="solid"/>
          </a:ln>
        </p:spPr>
      </p:sp>
      <p:sp>
        <p:nvSpPr>
          <p:cNvPr id="17" name="Shape 15"/>
          <p:cNvSpPr/>
          <p:nvPr/>
        </p:nvSpPr>
        <p:spPr>
          <a:xfrm>
            <a:off x="786384" y="5029200"/>
            <a:ext cx="420624" cy="420624"/>
          </a:xfrm>
          <a:prstGeom prst="ellipse">
            <a:avLst/>
          </a:prstGeom>
          <a:solidFill>
            <a:srgbClr val="E0705A"/>
          </a:solidFill>
          <a:ln w="12700">
            <a:solidFill>
              <a:srgbClr val="E0705A"/>
            </a:solidFill>
            <a:prstDash val="solid"/>
          </a:ln>
        </p:spPr>
      </p:sp>
      <p:sp>
        <p:nvSpPr>
          <p:cNvPr id="18" name="Text 16"/>
          <p:cNvSpPr/>
          <p:nvPr/>
        </p:nvSpPr>
        <p:spPr>
          <a:xfrm>
            <a:off x="786384" y="5029200"/>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3</a:t>
            </a:r>
            <a:endParaRPr lang="en-US" sz="1500" dirty="0"/>
          </a:p>
        </p:txBody>
      </p:sp>
      <p:sp>
        <p:nvSpPr>
          <p:cNvPr id="19" name="Text 17"/>
          <p:cNvSpPr/>
          <p:nvPr/>
        </p:nvSpPr>
        <p:spPr>
          <a:xfrm>
            <a:off x="1335024" y="4718304"/>
            <a:ext cx="6199632" cy="310896"/>
          </a:xfrm>
          <a:prstGeom prst="rect">
            <a:avLst/>
          </a:prstGeom>
          <a:noFill/>
          <a:ln/>
        </p:spPr>
        <p:txBody>
          <a:bodyPr wrap="square" lIns="0" tIns="0" rIns="0" bIns="0" rtlCol="0" anchor="ctr"/>
          <a:lstStyle/>
          <a:p>
            <a:pPr indent="0" marL="0">
              <a:buNone/>
            </a:pPr>
            <a:r>
              <a:rPr lang="en-US" sz="1350" b="1" dirty="0">
                <a:solidFill>
                  <a:srgbClr val="12313D"/>
                </a:solidFill>
                <a:latin typeface="Meiryo" pitchFamily="34" charset="0"/>
                <a:ea typeface="Meiryo" pitchFamily="34" charset="-122"/>
                <a:cs typeface="Meiryo" pitchFamily="34" charset="-120"/>
              </a:rPr>
              <a:t>車が「測定用の音」を10回送る</a:t>
            </a:r>
            <a:endParaRPr lang="en-US" sz="1350" dirty="0"/>
          </a:p>
        </p:txBody>
      </p:sp>
      <p:sp>
        <p:nvSpPr>
          <p:cNvPr id="20" name="Text 18"/>
          <p:cNvSpPr/>
          <p:nvPr/>
        </p:nvSpPr>
        <p:spPr>
          <a:xfrm>
            <a:off x="1335024" y="5047488"/>
            <a:ext cx="6199632" cy="713232"/>
          </a:xfrm>
          <a:prstGeom prst="rect">
            <a:avLst/>
          </a:prstGeom>
          <a:noFill/>
          <a:ln/>
        </p:spPr>
        <p:txBody>
          <a:bodyPr wrap="square" lIns="0" tIns="0" rIns="0" bIns="0" rtlCol="0" anchor="ctr"/>
          <a:lstStyle/>
          <a:p>
            <a:pPr indent="0" marL="0">
              <a:lnSpc>
                <a:spcPts val="1700"/>
              </a:lnSpc>
              <a:buNone/>
            </a:pPr>
            <a:r>
              <a:rPr lang="en-US" sz="1150" dirty="0">
                <a:solidFill>
                  <a:srgbClr val="1F3944"/>
                </a:solidFill>
                <a:latin typeface="Meiryo" pitchFamily="34" charset="0"/>
                <a:ea typeface="Meiryo" pitchFamily="34" charset="-122"/>
                <a:cs typeface="Meiryo" pitchFamily="34" charset="-120"/>
              </a:rPr>
              <a:t>声の大きさを測ってもらうための、決まった形の信号を送ります。1回だと誤差が出るので、規格で10回と決まっています。受け取った充電器は、それぞれ強さを測ります。</a:t>
            </a:r>
            <a:endParaRPr lang="en-US" sz="1150" dirty="0"/>
          </a:p>
        </p:txBody>
      </p:sp>
      <p:sp>
        <p:nvSpPr>
          <p:cNvPr id="21" name="Shape 19"/>
          <p:cNvSpPr/>
          <p:nvPr/>
        </p:nvSpPr>
        <p:spPr>
          <a:xfrm>
            <a:off x="8138160" y="1517904"/>
            <a:ext cx="3502152" cy="2340864"/>
          </a:xfrm>
          <a:prstGeom prst="roundRect">
            <a:avLst>
              <a:gd name="adj" fmla="val 2734"/>
            </a:avLst>
          </a:prstGeom>
          <a:solidFill>
            <a:srgbClr val="FBE9E5"/>
          </a:solidFill>
          <a:ln w="12700">
            <a:solidFill>
              <a:srgbClr val="E0705A"/>
            </a:solidFill>
            <a:prstDash val="solid"/>
          </a:ln>
        </p:spPr>
      </p:sp>
      <p:sp>
        <p:nvSpPr>
          <p:cNvPr id="22" name="Text 20"/>
          <p:cNvSpPr/>
          <p:nvPr/>
        </p:nvSpPr>
        <p:spPr>
          <a:xfrm>
            <a:off x="8375904" y="1719072"/>
            <a:ext cx="3026664" cy="310896"/>
          </a:xfrm>
          <a:prstGeom prst="rect">
            <a:avLst/>
          </a:prstGeom>
          <a:noFill/>
          <a:ln/>
        </p:spPr>
        <p:txBody>
          <a:bodyPr wrap="square" lIns="0" tIns="0" rIns="0" bIns="0" rtlCol="0" anchor="ctr"/>
          <a:lstStyle/>
          <a:p>
            <a:pPr indent="0" marL="0">
              <a:buNone/>
            </a:pPr>
            <a:r>
              <a:rPr lang="en-US" sz="1300" b="1" dirty="0">
                <a:solidFill>
                  <a:srgbClr val="B0432C"/>
                </a:solidFill>
                <a:latin typeface="Meiryo" pitchFamily="34" charset="0"/>
                <a:ea typeface="Meiryo" pitchFamily="34" charset="-122"/>
                <a:cs typeface="Meiryo" pitchFamily="34" charset="-120"/>
              </a:rPr>
              <a:t>「測定用の音」とは</a:t>
            </a:r>
            <a:endParaRPr lang="en-US" sz="1300" dirty="0"/>
          </a:p>
        </p:txBody>
      </p:sp>
      <p:sp>
        <p:nvSpPr>
          <p:cNvPr id="23" name="Text 21"/>
          <p:cNvSpPr/>
          <p:nvPr/>
        </p:nvSpPr>
        <p:spPr>
          <a:xfrm>
            <a:off x="8375904" y="2103120"/>
            <a:ext cx="3026664" cy="1627632"/>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中身に意味はありません。</a:t>
            </a:r>
            <a:endParaRPr lang="en-US" sz="1150" dirty="0"/>
          </a:p>
          <a:p>
            <a:pPr indent="0" marL="0">
              <a:lnSpc>
                <a:spcPts val="1800"/>
              </a:lnSpc>
              <a:buNone/>
            </a:pPr>
            <a:r>
              <a:rPr lang="en-US" sz="1150" dirty="0">
                <a:solidFill>
                  <a:srgbClr val="1F3944"/>
                </a:solidFill>
                <a:latin typeface="Meiryo" pitchFamily="34" charset="0"/>
                <a:ea typeface="Meiryo" pitchFamily="34" charset="-122"/>
                <a:cs typeface="Meiryo" pitchFamily="34" charset="-120"/>
              </a:rPr>
              <a:t>「もしもし、聞こえますか」と同じで、どれくらいの強さで届くかを測るためだけの信号です。</a:t>
            </a:r>
            <a:endParaRPr lang="en-US" sz="1150" dirty="0"/>
          </a:p>
          <a:p>
            <a:pPr indent="0" marL="0">
              <a:lnSpc>
                <a:spcPts val="1800"/>
              </a:lnSpc>
              <a:buNone/>
            </a:pPr>
            <a:endParaRPr lang="en-US" sz="1150" dirty="0"/>
          </a:p>
          <a:p>
            <a:pPr indent="0" marL="0">
              <a:lnSpc>
                <a:spcPts val="1800"/>
              </a:lnSpc>
              <a:buNone/>
            </a:pPr>
            <a:r>
              <a:rPr lang="en-US" sz="1150" dirty="0">
                <a:solidFill>
                  <a:srgbClr val="1F3944"/>
                </a:solidFill>
                <a:latin typeface="Meiryo" pitchFamily="34" charset="0"/>
                <a:ea typeface="Meiryo" pitchFamily="34" charset="-122"/>
                <a:cs typeface="Meiryo" pitchFamily="34" charset="-120"/>
              </a:rPr>
              <a:t>英語の資料では sound（サウンド）と書かれています。</a:t>
            </a:r>
            <a:endParaRPr lang="en-US" sz="1150" dirty="0"/>
          </a:p>
        </p:txBody>
      </p:sp>
      <p:sp>
        <p:nvSpPr>
          <p:cNvPr id="24" name="Shape 22"/>
          <p:cNvSpPr/>
          <p:nvPr/>
        </p:nvSpPr>
        <p:spPr>
          <a:xfrm>
            <a:off x="8138160" y="4023360"/>
            <a:ext cx="3502152" cy="1792224"/>
          </a:xfrm>
          <a:prstGeom prst="roundRect">
            <a:avLst>
              <a:gd name="adj" fmla="val 3571"/>
            </a:avLst>
          </a:prstGeom>
          <a:solidFill>
            <a:srgbClr val="EEF3F5"/>
          </a:solidFill>
          <a:ln w="12700">
            <a:solidFill>
              <a:srgbClr val="D5E0E4"/>
            </a:solidFill>
            <a:prstDash val="solid"/>
          </a:ln>
        </p:spPr>
      </p:sp>
      <p:sp>
        <p:nvSpPr>
          <p:cNvPr id="25" name="Text 23"/>
          <p:cNvSpPr/>
          <p:nvPr/>
        </p:nvSpPr>
        <p:spPr>
          <a:xfrm>
            <a:off x="8375904" y="4206240"/>
            <a:ext cx="3026664" cy="310896"/>
          </a:xfrm>
          <a:prstGeom prst="rect">
            <a:avLst/>
          </a:prstGeom>
          <a:noFill/>
          <a:ln/>
        </p:spPr>
        <p:txBody>
          <a:bodyPr wrap="square" lIns="0" tIns="0" rIns="0" bIns="0" rtlCol="0" anchor="ctr"/>
          <a:lstStyle/>
          <a:p>
            <a:pPr indent="0" marL="0">
              <a:buNone/>
            </a:pPr>
            <a:r>
              <a:rPr lang="en-US" sz="1300" b="1" dirty="0">
                <a:solidFill>
                  <a:srgbClr val="12313D"/>
                </a:solidFill>
                <a:latin typeface="Meiryo" pitchFamily="34" charset="0"/>
                <a:ea typeface="Meiryo" pitchFamily="34" charset="-122"/>
                <a:cs typeface="Meiryo" pitchFamily="34" charset="-120"/>
              </a:rPr>
              <a:t>ここまでは全員に聞こえている</a:t>
            </a:r>
            <a:endParaRPr lang="en-US" sz="1300" dirty="0"/>
          </a:p>
        </p:txBody>
      </p:sp>
      <p:sp>
        <p:nvSpPr>
          <p:cNvPr id="26" name="Text 24"/>
          <p:cNvSpPr/>
          <p:nvPr/>
        </p:nvSpPr>
        <p:spPr>
          <a:xfrm>
            <a:off x="8375904" y="4572000"/>
            <a:ext cx="3026664" cy="1060704"/>
          </a:xfrm>
          <a:prstGeom prst="rect">
            <a:avLst/>
          </a:prstGeom>
          <a:noFill/>
          <a:ln/>
        </p:spPr>
        <p:txBody>
          <a:bodyPr wrap="square" lIns="0" tIns="0" rIns="0" bIns="0" rtlCol="0" anchor="ctr"/>
          <a:lstStyle/>
          <a:p>
            <a:pPr indent="0" marL="0">
              <a:lnSpc>
                <a:spcPts val="1700"/>
              </a:lnSpc>
              <a:buNone/>
            </a:pPr>
            <a:r>
              <a:rPr lang="en-US" sz="1100" dirty="0">
                <a:solidFill>
                  <a:srgbClr val="1F3944"/>
                </a:solidFill>
                <a:latin typeface="Meiryo" pitchFamily="34" charset="0"/>
                <a:ea typeface="Meiryo" pitchFamily="34" charset="-122"/>
                <a:cs typeface="Meiryo" pitchFamily="34" charset="-120"/>
              </a:rPr>
              <a:t>1〜3 の段階では、まだ相手を絞っていません。近くの充電器はぜんぶ、この車の呼びかけを聞いています。</a:t>
            </a:r>
            <a:endParaRPr lang="en-US" sz="1100" dirty="0"/>
          </a:p>
          <a:p>
            <a:pPr indent="0" marL="0">
              <a:lnSpc>
                <a:spcPts val="1700"/>
              </a:lnSpc>
              <a:buNone/>
            </a:pPr>
            <a:endParaRPr lang="en-US" sz="1100" dirty="0"/>
          </a:p>
          <a:p>
            <a:pPr indent="0" marL="0">
              <a:lnSpc>
                <a:spcPts val="1700"/>
              </a:lnSpc>
              <a:buNone/>
            </a:pPr>
            <a:r>
              <a:rPr lang="en-US" sz="1100" dirty="0">
                <a:solidFill>
                  <a:srgbClr val="1F3944"/>
                </a:solidFill>
                <a:latin typeface="Meiryo" pitchFamily="34" charset="0"/>
                <a:ea typeface="Meiryo" pitchFamily="34" charset="-122"/>
                <a:cs typeface="Meiryo" pitchFamily="34" charset="-120"/>
              </a:rPr>
              <a:t>絞り込みは、次のページの後半で行われます。</a:t>
            </a:r>
            <a:endParaRPr lang="en-US" sz="1100" dirty="0"/>
          </a:p>
        </p:txBody>
      </p:sp>
      <p:sp>
        <p:nvSpPr>
          <p:cNvPr id="28" name="Text 25"/>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第3回　車と充電器が「握手」するまで</a:t>
            </a:r>
            <a:endParaRPr lang="en-US" sz="900" dirty="0"/>
          </a:p>
        </p:txBody>
      </p:sp>
      <p:sp>
        <p:nvSpPr>
          <p:cNvPr id="29" name="Text 26"/>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6 / 15</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E0705A"/>
          </a:solidFill>
          <a:ln w="12700">
            <a:solidFill>
              <a:srgbClr val="E0705A"/>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3</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SLAC の手順（後半）</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測った結果を持ち寄って、相手を1台に決めます</a:t>
            </a:r>
            <a:endParaRPr lang="en-US" sz="1300" dirty="0"/>
          </a:p>
        </p:txBody>
      </p:sp>
      <p:sp>
        <p:nvSpPr>
          <p:cNvPr id="6" name="Shape 4"/>
          <p:cNvSpPr/>
          <p:nvPr/>
        </p:nvSpPr>
        <p:spPr>
          <a:xfrm>
            <a:off x="548640" y="1517904"/>
            <a:ext cx="7223760" cy="1371600"/>
          </a:xfrm>
          <a:prstGeom prst="roundRect">
            <a:avLst>
              <a:gd name="adj" fmla="val 4667"/>
            </a:avLst>
          </a:prstGeom>
          <a:solidFill>
            <a:srgbClr val="FFFFFF"/>
          </a:solidFill>
          <a:ln w="12700">
            <a:solidFill>
              <a:srgbClr val="D5E0E4"/>
            </a:solidFill>
            <a:prstDash val="solid"/>
          </a:ln>
        </p:spPr>
      </p:sp>
      <p:sp>
        <p:nvSpPr>
          <p:cNvPr id="7" name="Shape 5"/>
          <p:cNvSpPr/>
          <p:nvPr/>
        </p:nvSpPr>
        <p:spPr>
          <a:xfrm>
            <a:off x="786384" y="1993392"/>
            <a:ext cx="420624" cy="420624"/>
          </a:xfrm>
          <a:prstGeom prst="ellipse">
            <a:avLst/>
          </a:prstGeom>
          <a:solidFill>
            <a:srgbClr val="E0705A"/>
          </a:solidFill>
          <a:ln w="12700">
            <a:solidFill>
              <a:srgbClr val="E0705A"/>
            </a:solidFill>
            <a:prstDash val="solid"/>
          </a:ln>
        </p:spPr>
      </p:sp>
      <p:sp>
        <p:nvSpPr>
          <p:cNvPr id="8" name="Text 6"/>
          <p:cNvSpPr/>
          <p:nvPr/>
        </p:nvSpPr>
        <p:spPr>
          <a:xfrm>
            <a:off x="786384" y="1993392"/>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4</a:t>
            </a:r>
            <a:endParaRPr lang="en-US" sz="1500" dirty="0"/>
          </a:p>
        </p:txBody>
      </p:sp>
      <p:sp>
        <p:nvSpPr>
          <p:cNvPr id="9" name="Text 7"/>
          <p:cNvSpPr/>
          <p:nvPr/>
        </p:nvSpPr>
        <p:spPr>
          <a:xfrm>
            <a:off x="1335024" y="1682496"/>
            <a:ext cx="6199632" cy="310896"/>
          </a:xfrm>
          <a:prstGeom prst="rect">
            <a:avLst/>
          </a:prstGeom>
          <a:noFill/>
          <a:ln/>
        </p:spPr>
        <p:txBody>
          <a:bodyPr wrap="square" lIns="0" tIns="0" rIns="0" bIns="0" rtlCol="0" anchor="ctr"/>
          <a:lstStyle/>
          <a:p>
            <a:pPr indent="0" marL="0">
              <a:buNone/>
            </a:pPr>
            <a:r>
              <a:rPr lang="en-US" sz="1350" b="1" dirty="0">
                <a:solidFill>
                  <a:srgbClr val="12313D"/>
                </a:solidFill>
                <a:latin typeface="Meiryo" pitchFamily="34" charset="0"/>
                <a:ea typeface="Meiryo" pitchFamily="34" charset="-122"/>
                <a:cs typeface="Meiryo" pitchFamily="34" charset="-120"/>
              </a:rPr>
              <a:t>各充電器が「これくらいの強さでした」と報告</a:t>
            </a:r>
            <a:endParaRPr lang="en-US" sz="1350" dirty="0"/>
          </a:p>
        </p:txBody>
      </p:sp>
      <p:sp>
        <p:nvSpPr>
          <p:cNvPr id="10" name="Text 8"/>
          <p:cNvSpPr/>
          <p:nvPr/>
        </p:nvSpPr>
        <p:spPr>
          <a:xfrm>
            <a:off x="1335024" y="2011680"/>
            <a:ext cx="6199632" cy="713232"/>
          </a:xfrm>
          <a:prstGeom prst="rect">
            <a:avLst/>
          </a:prstGeom>
          <a:noFill/>
          <a:ln/>
        </p:spPr>
        <p:txBody>
          <a:bodyPr wrap="square" lIns="0" tIns="0" rIns="0" bIns="0" rtlCol="0" anchor="ctr"/>
          <a:lstStyle/>
          <a:p>
            <a:pPr indent="0" marL="0">
              <a:lnSpc>
                <a:spcPts val="1700"/>
              </a:lnSpc>
              <a:buNone/>
            </a:pPr>
            <a:r>
              <a:rPr lang="en-US" sz="1150" dirty="0">
                <a:solidFill>
                  <a:srgbClr val="1F3944"/>
                </a:solidFill>
                <a:latin typeface="Meiryo" pitchFamily="34" charset="0"/>
                <a:ea typeface="Meiryo" pitchFamily="34" charset="-122"/>
                <a:cs typeface="Meiryo" pitchFamily="34" charset="-120"/>
              </a:rPr>
              <a:t>10回ぶんの平均を計算して、車に返します。数字は「どれくらい弱まったか」という形で表されます（次のページで説明）。</a:t>
            </a:r>
            <a:endParaRPr lang="en-US" sz="1150" dirty="0"/>
          </a:p>
        </p:txBody>
      </p:sp>
      <p:sp>
        <p:nvSpPr>
          <p:cNvPr id="11" name="Shape 9"/>
          <p:cNvSpPr/>
          <p:nvPr/>
        </p:nvSpPr>
        <p:spPr>
          <a:xfrm>
            <a:off x="548640" y="3035808"/>
            <a:ext cx="7223760" cy="1371600"/>
          </a:xfrm>
          <a:prstGeom prst="roundRect">
            <a:avLst>
              <a:gd name="adj" fmla="val 4667"/>
            </a:avLst>
          </a:prstGeom>
          <a:solidFill>
            <a:srgbClr val="FFFFFF"/>
          </a:solidFill>
          <a:ln w="12700">
            <a:solidFill>
              <a:srgbClr val="D5E0E4"/>
            </a:solidFill>
            <a:prstDash val="solid"/>
          </a:ln>
        </p:spPr>
      </p:sp>
      <p:sp>
        <p:nvSpPr>
          <p:cNvPr id="12" name="Shape 10"/>
          <p:cNvSpPr/>
          <p:nvPr/>
        </p:nvSpPr>
        <p:spPr>
          <a:xfrm>
            <a:off x="786384" y="3511296"/>
            <a:ext cx="420624" cy="420624"/>
          </a:xfrm>
          <a:prstGeom prst="ellipse">
            <a:avLst/>
          </a:prstGeom>
          <a:solidFill>
            <a:srgbClr val="E0705A"/>
          </a:solidFill>
          <a:ln w="12700">
            <a:solidFill>
              <a:srgbClr val="E0705A"/>
            </a:solidFill>
            <a:prstDash val="solid"/>
          </a:ln>
        </p:spPr>
      </p:sp>
      <p:sp>
        <p:nvSpPr>
          <p:cNvPr id="13" name="Text 11"/>
          <p:cNvSpPr/>
          <p:nvPr/>
        </p:nvSpPr>
        <p:spPr>
          <a:xfrm>
            <a:off x="786384" y="3511296"/>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5</a:t>
            </a:r>
            <a:endParaRPr lang="en-US" sz="1500" dirty="0"/>
          </a:p>
        </p:txBody>
      </p:sp>
      <p:sp>
        <p:nvSpPr>
          <p:cNvPr id="14" name="Text 12"/>
          <p:cNvSpPr/>
          <p:nvPr/>
        </p:nvSpPr>
        <p:spPr>
          <a:xfrm>
            <a:off x="1335024" y="3200400"/>
            <a:ext cx="6199632" cy="310896"/>
          </a:xfrm>
          <a:prstGeom prst="rect">
            <a:avLst/>
          </a:prstGeom>
          <a:noFill/>
          <a:ln/>
        </p:spPr>
        <p:txBody>
          <a:bodyPr wrap="square" lIns="0" tIns="0" rIns="0" bIns="0" rtlCol="0" anchor="ctr"/>
          <a:lstStyle/>
          <a:p>
            <a:pPr indent="0" marL="0">
              <a:buNone/>
            </a:pPr>
            <a:r>
              <a:rPr lang="en-US" sz="1350" b="1" dirty="0">
                <a:solidFill>
                  <a:srgbClr val="12313D"/>
                </a:solidFill>
                <a:latin typeface="Meiryo" pitchFamily="34" charset="0"/>
                <a:ea typeface="Meiryo" pitchFamily="34" charset="-122"/>
                <a:cs typeface="Meiryo" pitchFamily="34" charset="-120"/>
              </a:rPr>
              <a:t>車が、いちばん強かった1台を選ぶ</a:t>
            </a:r>
            <a:endParaRPr lang="en-US" sz="1350" dirty="0"/>
          </a:p>
        </p:txBody>
      </p:sp>
      <p:sp>
        <p:nvSpPr>
          <p:cNvPr id="15" name="Text 13"/>
          <p:cNvSpPr/>
          <p:nvPr/>
        </p:nvSpPr>
        <p:spPr>
          <a:xfrm>
            <a:off x="1335024" y="3529584"/>
            <a:ext cx="6199632" cy="713232"/>
          </a:xfrm>
          <a:prstGeom prst="rect">
            <a:avLst/>
          </a:prstGeom>
          <a:noFill/>
          <a:ln/>
        </p:spPr>
        <p:txBody>
          <a:bodyPr wrap="square" lIns="0" tIns="0" rIns="0" bIns="0" rtlCol="0" anchor="ctr"/>
          <a:lstStyle/>
          <a:p>
            <a:pPr indent="0" marL="0">
              <a:lnSpc>
                <a:spcPts val="1700"/>
              </a:lnSpc>
              <a:buNone/>
            </a:pPr>
            <a:r>
              <a:rPr lang="en-US" sz="1150" dirty="0">
                <a:solidFill>
                  <a:srgbClr val="1F3944"/>
                </a:solidFill>
                <a:latin typeface="Meiryo" pitchFamily="34" charset="0"/>
                <a:ea typeface="Meiryo" pitchFamily="34" charset="-122"/>
                <a:cs typeface="Meiryo" pitchFamily="34" charset="-120"/>
              </a:rPr>
              <a:t>報告を見比べて「あなたが本命です」と宣言します。ケーブルで直接つながっている相手が選ばれるはずです。</a:t>
            </a:r>
            <a:endParaRPr lang="en-US" sz="1150" dirty="0"/>
          </a:p>
        </p:txBody>
      </p:sp>
      <p:sp>
        <p:nvSpPr>
          <p:cNvPr id="16" name="Shape 14"/>
          <p:cNvSpPr/>
          <p:nvPr/>
        </p:nvSpPr>
        <p:spPr>
          <a:xfrm>
            <a:off x="548640" y="4553712"/>
            <a:ext cx="7223760" cy="1371600"/>
          </a:xfrm>
          <a:prstGeom prst="roundRect">
            <a:avLst>
              <a:gd name="adj" fmla="val 4667"/>
            </a:avLst>
          </a:prstGeom>
          <a:solidFill>
            <a:srgbClr val="FFFFFF"/>
          </a:solidFill>
          <a:ln w="12700">
            <a:solidFill>
              <a:srgbClr val="D5E0E4"/>
            </a:solidFill>
            <a:prstDash val="solid"/>
          </a:ln>
        </p:spPr>
      </p:sp>
      <p:sp>
        <p:nvSpPr>
          <p:cNvPr id="17" name="Shape 15"/>
          <p:cNvSpPr/>
          <p:nvPr/>
        </p:nvSpPr>
        <p:spPr>
          <a:xfrm>
            <a:off x="786384" y="5029200"/>
            <a:ext cx="420624" cy="420624"/>
          </a:xfrm>
          <a:prstGeom prst="ellipse">
            <a:avLst/>
          </a:prstGeom>
          <a:solidFill>
            <a:srgbClr val="E0705A"/>
          </a:solidFill>
          <a:ln w="12700">
            <a:solidFill>
              <a:srgbClr val="E0705A"/>
            </a:solidFill>
            <a:prstDash val="solid"/>
          </a:ln>
        </p:spPr>
      </p:sp>
      <p:sp>
        <p:nvSpPr>
          <p:cNvPr id="18" name="Text 16"/>
          <p:cNvSpPr/>
          <p:nvPr/>
        </p:nvSpPr>
        <p:spPr>
          <a:xfrm>
            <a:off x="786384" y="5029200"/>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6</a:t>
            </a:r>
            <a:endParaRPr lang="en-US" sz="1500" dirty="0"/>
          </a:p>
        </p:txBody>
      </p:sp>
      <p:sp>
        <p:nvSpPr>
          <p:cNvPr id="19" name="Text 17"/>
          <p:cNvSpPr/>
          <p:nvPr/>
        </p:nvSpPr>
        <p:spPr>
          <a:xfrm>
            <a:off x="1335024" y="4718304"/>
            <a:ext cx="6199632" cy="310896"/>
          </a:xfrm>
          <a:prstGeom prst="rect">
            <a:avLst/>
          </a:prstGeom>
          <a:noFill/>
          <a:ln/>
        </p:spPr>
        <p:txBody>
          <a:bodyPr wrap="square" lIns="0" tIns="0" rIns="0" bIns="0" rtlCol="0" anchor="ctr"/>
          <a:lstStyle/>
          <a:p>
            <a:pPr indent="0" marL="0">
              <a:buNone/>
            </a:pPr>
            <a:r>
              <a:rPr lang="en-US" sz="1350" b="1" dirty="0">
                <a:solidFill>
                  <a:srgbClr val="12313D"/>
                </a:solidFill>
                <a:latin typeface="Meiryo" pitchFamily="34" charset="0"/>
                <a:ea typeface="Meiryo" pitchFamily="34" charset="-122"/>
                <a:cs typeface="Meiryo" pitchFamily="34" charset="-120"/>
              </a:rPr>
              <a:t>合言葉を受け取り、2台だけの通信路ができる</a:t>
            </a:r>
            <a:endParaRPr lang="en-US" sz="1350" dirty="0"/>
          </a:p>
        </p:txBody>
      </p:sp>
      <p:sp>
        <p:nvSpPr>
          <p:cNvPr id="20" name="Text 18"/>
          <p:cNvSpPr/>
          <p:nvPr/>
        </p:nvSpPr>
        <p:spPr>
          <a:xfrm>
            <a:off x="1335024" y="5047488"/>
            <a:ext cx="6199632" cy="713232"/>
          </a:xfrm>
          <a:prstGeom prst="rect">
            <a:avLst/>
          </a:prstGeom>
          <a:noFill/>
          <a:ln/>
        </p:spPr>
        <p:txBody>
          <a:bodyPr wrap="square" lIns="0" tIns="0" rIns="0" bIns="0" rtlCol="0" anchor="ctr"/>
          <a:lstStyle/>
          <a:p>
            <a:pPr indent="0" marL="0">
              <a:lnSpc>
                <a:spcPts val="1700"/>
              </a:lnSpc>
              <a:buNone/>
            </a:pPr>
            <a:r>
              <a:rPr lang="en-US" sz="1150" dirty="0">
                <a:solidFill>
                  <a:srgbClr val="1F3944"/>
                </a:solidFill>
                <a:latin typeface="Meiryo" pitchFamily="34" charset="0"/>
                <a:ea typeface="Meiryo" pitchFamily="34" charset="-122"/>
                <a:cs typeface="Meiryo" pitchFamily="34" charset="-120"/>
              </a:rPr>
              <a:t>選ばれた充電器が、暗号のカギとネットワークの名前を車に渡します。ここから先のやり取りは、この2台だけのものになります。</a:t>
            </a:r>
            <a:endParaRPr lang="en-US" sz="1150" dirty="0"/>
          </a:p>
        </p:txBody>
      </p:sp>
      <p:sp>
        <p:nvSpPr>
          <p:cNvPr id="21" name="Shape 19"/>
          <p:cNvSpPr/>
          <p:nvPr/>
        </p:nvSpPr>
        <p:spPr>
          <a:xfrm>
            <a:off x="8138160" y="1517904"/>
            <a:ext cx="3502152" cy="2615184"/>
          </a:xfrm>
          <a:prstGeom prst="roundRect">
            <a:avLst>
              <a:gd name="adj" fmla="val 2448"/>
            </a:avLst>
          </a:prstGeom>
          <a:solidFill>
            <a:srgbClr val="12313D"/>
          </a:solidFill>
          <a:ln w="12700">
            <a:solidFill>
              <a:srgbClr val="12313D"/>
            </a:solidFill>
            <a:prstDash val="solid"/>
          </a:ln>
        </p:spPr>
      </p:sp>
      <p:sp>
        <p:nvSpPr>
          <p:cNvPr id="22" name="Text 20"/>
          <p:cNvSpPr/>
          <p:nvPr/>
        </p:nvSpPr>
        <p:spPr>
          <a:xfrm>
            <a:off x="8375904" y="1737360"/>
            <a:ext cx="3026664" cy="292608"/>
          </a:xfrm>
          <a:prstGeom prst="rect">
            <a:avLst/>
          </a:prstGeom>
          <a:noFill/>
          <a:ln/>
        </p:spPr>
        <p:txBody>
          <a:bodyPr wrap="square" lIns="0" tIns="0" rIns="0" bIns="0" rtlCol="0" anchor="ctr"/>
          <a:lstStyle/>
          <a:p>
            <a:pPr indent="0" marL="0">
              <a:buNone/>
            </a:pPr>
            <a:r>
              <a:rPr lang="en-US" sz="1200" dirty="0">
                <a:solidFill>
                  <a:srgbClr val="E0705A"/>
                </a:solidFill>
                <a:latin typeface="Meiryo" pitchFamily="34" charset="0"/>
                <a:ea typeface="Meiryo" pitchFamily="34" charset="-122"/>
                <a:cs typeface="Meiryo" pitchFamily="34" charset="-120"/>
              </a:rPr>
              <a:t>ここまでで、所要時間は</a:t>
            </a:r>
            <a:endParaRPr lang="en-US" sz="1200" dirty="0"/>
          </a:p>
        </p:txBody>
      </p:sp>
      <p:sp>
        <p:nvSpPr>
          <p:cNvPr id="23" name="Text 21"/>
          <p:cNvSpPr/>
          <p:nvPr/>
        </p:nvSpPr>
        <p:spPr>
          <a:xfrm>
            <a:off x="8375904" y="2066544"/>
            <a:ext cx="3026664" cy="731520"/>
          </a:xfrm>
          <a:prstGeom prst="rect">
            <a:avLst/>
          </a:prstGeom>
          <a:noFill/>
          <a:ln/>
        </p:spPr>
        <p:txBody>
          <a:bodyPr wrap="square" lIns="0" tIns="0" rIns="0" bIns="0" rtlCol="0" anchor="ctr"/>
          <a:lstStyle/>
          <a:p>
            <a:pPr indent="0" marL="0">
              <a:buNone/>
            </a:pPr>
            <a:r>
              <a:rPr lang="en-US" sz="3200" b="1" dirty="0">
                <a:solidFill>
                  <a:srgbClr val="FFFFFF"/>
                </a:solidFill>
                <a:latin typeface="Meiryo" pitchFamily="34" charset="0"/>
                <a:ea typeface="Meiryo" pitchFamily="34" charset="-122"/>
                <a:cs typeface="Meiryo" pitchFamily="34" charset="-120"/>
              </a:rPr>
              <a:t>1秒 以下</a:t>
            </a:r>
            <a:endParaRPr lang="en-US" sz="3200" dirty="0"/>
          </a:p>
        </p:txBody>
      </p:sp>
      <p:sp>
        <p:nvSpPr>
          <p:cNvPr id="24" name="Text 22"/>
          <p:cNvSpPr/>
          <p:nvPr/>
        </p:nvSpPr>
        <p:spPr>
          <a:xfrm>
            <a:off x="8375904" y="2871216"/>
            <a:ext cx="3026664" cy="1097280"/>
          </a:xfrm>
          <a:prstGeom prst="rect">
            <a:avLst/>
          </a:prstGeom>
          <a:noFill/>
          <a:ln/>
        </p:spPr>
        <p:txBody>
          <a:bodyPr wrap="square" lIns="0" tIns="0" rIns="0" bIns="0" rtlCol="0" anchor="ctr"/>
          <a:lstStyle/>
          <a:p>
            <a:pPr indent="0" marL="0">
              <a:lnSpc>
                <a:spcPts val="1800"/>
              </a:lnSpc>
              <a:buNone/>
            </a:pPr>
            <a:r>
              <a:rPr lang="en-US" sz="1150" dirty="0">
                <a:solidFill>
                  <a:srgbClr val="AFC3CC"/>
                </a:solidFill>
                <a:latin typeface="Meiryo" pitchFamily="34" charset="0"/>
                <a:ea typeface="Meiryo" pitchFamily="34" charset="-122"/>
                <a:cs typeface="Meiryo" pitchFamily="34" charset="-120"/>
              </a:rPr>
              <a:t>6つの手順は、ぜんぶ合わせても1秒かかりません。人がケーブルを挿して手を離すまでのあいだに、静かに終わっています。</a:t>
            </a:r>
            <a:endParaRPr lang="en-US" sz="1150" dirty="0"/>
          </a:p>
        </p:txBody>
      </p:sp>
      <p:sp>
        <p:nvSpPr>
          <p:cNvPr id="25" name="Shape 23"/>
          <p:cNvSpPr/>
          <p:nvPr/>
        </p:nvSpPr>
        <p:spPr>
          <a:xfrm>
            <a:off x="8138160" y="4297680"/>
            <a:ext cx="3502152" cy="1517904"/>
          </a:xfrm>
          <a:prstGeom prst="roundRect">
            <a:avLst>
              <a:gd name="adj" fmla="val 4217"/>
            </a:avLst>
          </a:prstGeom>
          <a:solidFill>
            <a:srgbClr val="FBE9E5"/>
          </a:solidFill>
          <a:ln w="12700">
            <a:solidFill>
              <a:srgbClr val="FBE9E5"/>
            </a:solidFill>
            <a:prstDash val="solid"/>
          </a:ln>
        </p:spPr>
      </p:sp>
      <p:sp>
        <p:nvSpPr>
          <p:cNvPr id="26" name="Text 24"/>
          <p:cNvSpPr/>
          <p:nvPr/>
        </p:nvSpPr>
        <p:spPr>
          <a:xfrm>
            <a:off x="8394192" y="4462272"/>
            <a:ext cx="1463040" cy="274320"/>
          </a:xfrm>
          <a:prstGeom prst="rect">
            <a:avLst/>
          </a:prstGeom>
          <a:noFill/>
          <a:ln/>
        </p:spPr>
        <p:txBody>
          <a:bodyPr wrap="square" lIns="0" tIns="0" rIns="0" bIns="0" rtlCol="0" anchor="ctr"/>
          <a:lstStyle/>
          <a:p>
            <a:pPr indent="0" marL="0">
              <a:buNone/>
            </a:pPr>
            <a:r>
              <a:rPr lang="en-US" sz="1100" b="1" dirty="0">
                <a:solidFill>
                  <a:srgbClr val="B0432C"/>
                </a:solidFill>
                <a:latin typeface="Meiryo" pitchFamily="34" charset="0"/>
                <a:ea typeface="Meiryo" pitchFamily="34" charset="-122"/>
                <a:cs typeface="Meiryo" pitchFamily="34" charset="-120"/>
              </a:rPr>
              <a:t>たとえると</a:t>
            </a:r>
            <a:endParaRPr lang="en-US" sz="1100" dirty="0"/>
          </a:p>
        </p:txBody>
      </p:sp>
      <p:sp>
        <p:nvSpPr>
          <p:cNvPr id="27" name="Text 25"/>
          <p:cNvSpPr/>
          <p:nvPr/>
        </p:nvSpPr>
        <p:spPr>
          <a:xfrm>
            <a:off x="8394192" y="4791456"/>
            <a:ext cx="2990088" cy="841248"/>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全体としては、暗い部屋で握手する相手を、声の大きさだけで探し当てるようなもの。見つけたら、名前を教え合って会話を始めます。</a:t>
            </a:r>
            <a:endParaRPr lang="en-US" sz="1150" dirty="0"/>
          </a:p>
        </p:txBody>
      </p:sp>
      <p:sp>
        <p:nvSpPr>
          <p:cNvPr id="29" name="Text 26"/>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第3回　車と充電器が「握手」するまで</a:t>
            </a:r>
            <a:endParaRPr lang="en-US" sz="900" dirty="0"/>
          </a:p>
        </p:txBody>
      </p:sp>
      <p:sp>
        <p:nvSpPr>
          <p:cNvPr id="30" name="Text 27"/>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7 / 15</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E0705A"/>
          </a:solidFill>
          <a:ln w="12700">
            <a:solidFill>
              <a:srgbClr val="E0705A"/>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3</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「どれくらい弱まったか」で測る</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強さそのものではなく、弱まりぐあいを数字にします。これを減衰（げんすい）といいます</a:t>
            </a:r>
            <a:endParaRPr lang="en-US" sz="1300" dirty="0"/>
          </a:p>
        </p:txBody>
      </p:sp>
      <p:sp>
        <p:nvSpPr>
          <p:cNvPr id="6" name="Shape 4"/>
          <p:cNvSpPr/>
          <p:nvPr/>
        </p:nvSpPr>
        <p:spPr>
          <a:xfrm>
            <a:off x="548640" y="1481328"/>
            <a:ext cx="5486400" cy="1975104"/>
          </a:xfrm>
          <a:prstGeom prst="roundRect">
            <a:avLst>
              <a:gd name="adj" fmla="val 3241"/>
            </a:avLst>
          </a:prstGeom>
          <a:solidFill>
            <a:srgbClr val="FBE9E5"/>
          </a:solidFill>
          <a:ln w="12700">
            <a:solidFill>
              <a:srgbClr val="FBE9E5"/>
            </a:solidFill>
            <a:prstDash val="solid"/>
          </a:ln>
        </p:spPr>
      </p:sp>
      <p:sp>
        <p:nvSpPr>
          <p:cNvPr id="7" name="Text 5"/>
          <p:cNvSpPr/>
          <p:nvPr/>
        </p:nvSpPr>
        <p:spPr>
          <a:xfrm>
            <a:off x="804672" y="1645920"/>
            <a:ext cx="1463040" cy="274320"/>
          </a:xfrm>
          <a:prstGeom prst="rect">
            <a:avLst/>
          </a:prstGeom>
          <a:noFill/>
          <a:ln/>
        </p:spPr>
        <p:txBody>
          <a:bodyPr wrap="square" lIns="0" tIns="0" rIns="0" bIns="0" rtlCol="0" anchor="ctr"/>
          <a:lstStyle/>
          <a:p>
            <a:pPr indent="0" marL="0">
              <a:buNone/>
            </a:pPr>
            <a:r>
              <a:rPr lang="en-US" sz="1100" b="1" dirty="0">
                <a:solidFill>
                  <a:srgbClr val="B0432C"/>
                </a:solidFill>
                <a:latin typeface="Meiryo" pitchFamily="34" charset="0"/>
                <a:ea typeface="Meiryo" pitchFamily="34" charset="-122"/>
                <a:cs typeface="Meiryo" pitchFamily="34" charset="-120"/>
              </a:rPr>
              <a:t>たとえると</a:t>
            </a:r>
            <a:endParaRPr lang="en-US" sz="1100" dirty="0"/>
          </a:p>
        </p:txBody>
      </p:sp>
      <p:sp>
        <p:nvSpPr>
          <p:cNvPr id="8" name="Text 6"/>
          <p:cNvSpPr/>
          <p:nvPr/>
        </p:nvSpPr>
        <p:spPr>
          <a:xfrm>
            <a:off x="804672" y="1975104"/>
            <a:ext cx="4974336" cy="1298448"/>
          </a:xfrm>
          <a:prstGeom prst="rect">
            <a:avLst/>
          </a:prstGeom>
          <a:noFill/>
          <a:ln/>
        </p:spPr>
        <p:txBody>
          <a:bodyPr wrap="square" lIns="0" tIns="0" rIns="0" bIns="0" rtlCol="0" anchor="ctr"/>
          <a:lstStyle/>
          <a:p>
            <a:pPr indent="0" marL="0">
              <a:lnSpc>
                <a:spcPts val="1900"/>
              </a:lnSpc>
              <a:buNone/>
            </a:pPr>
            <a:r>
              <a:rPr lang="en-US" sz="1250" dirty="0">
                <a:solidFill>
                  <a:srgbClr val="1F3944"/>
                </a:solidFill>
                <a:latin typeface="Meiryo" pitchFamily="34" charset="0"/>
                <a:ea typeface="Meiryo" pitchFamily="34" charset="-122"/>
                <a:cs typeface="Meiryo" pitchFamily="34" charset="-120"/>
              </a:rPr>
              <a:t>声を出しながら壁の向こうに行くと、だんだん小さく聞こえます。</a:t>
            </a:r>
            <a:endParaRPr lang="en-US" sz="1250" dirty="0"/>
          </a:p>
          <a:p>
            <a:pPr indent="0" marL="0">
              <a:lnSpc>
                <a:spcPts val="1900"/>
              </a:lnSpc>
              <a:buNone/>
            </a:pPr>
            <a:endParaRPr lang="en-US" sz="1250" dirty="0"/>
          </a:p>
          <a:p>
            <a:pPr indent="0" marL="0">
              <a:lnSpc>
                <a:spcPts val="1900"/>
              </a:lnSpc>
              <a:buNone/>
            </a:pPr>
            <a:r>
              <a:rPr lang="en-US" sz="1250" dirty="0">
                <a:solidFill>
                  <a:srgbClr val="1F3944"/>
                </a:solidFill>
                <a:latin typeface="Meiryo" pitchFamily="34" charset="0"/>
                <a:ea typeface="Meiryo" pitchFamily="34" charset="-122"/>
                <a:cs typeface="Meiryo" pitchFamily="34" charset="-120"/>
              </a:rPr>
              <a:t>「もとの大きさから、どれだけ小さくなったか」を数字にしたものが減衰です。数字が小さいほど、近い（＝よく届いている）ことになります。</a:t>
            </a:r>
            <a:endParaRPr lang="en-US" sz="1250" dirty="0"/>
          </a:p>
        </p:txBody>
      </p:sp>
      <p:sp>
        <p:nvSpPr>
          <p:cNvPr id="9" name="Shape 7"/>
          <p:cNvSpPr/>
          <p:nvPr/>
        </p:nvSpPr>
        <p:spPr>
          <a:xfrm>
            <a:off x="548640" y="3602736"/>
            <a:ext cx="5486400" cy="2212848"/>
          </a:xfrm>
          <a:prstGeom prst="roundRect">
            <a:avLst>
              <a:gd name="adj" fmla="val 2893"/>
            </a:avLst>
          </a:prstGeom>
          <a:solidFill>
            <a:srgbClr val="12313D"/>
          </a:solidFill>
          <a:ln w="12700">
            <a:solidFill>
              <a:srgbClr val="12313D"/>
            </a:solidFill>
            <a:prstDash val="solid"/>
          </a:ln>
        </p:spPr>
      </p:sp>
      <p:sp>
        <p:nvSpPr>
          <p:cNvPr id="10" name="Text 8"/>
          <p:cNvSpPr/>
          <p:nvPr/>
        </p:nvSpPr>
        <p:spPr>
          <a:xfrm>
            <a:off x="822960" y="3767328"/>
            <a:ext cx="4937760" cy="310896"/>
          </a:xfrm>
          <a:prstGeom prst="rect">
            <a:avLst/>
          </a:prstGeom>
          <a:noFill/>
          <a:ln/>
        </p:spPr>
        <p:txBody>
          <a:bodyPr wrap="square" lIns="0" tIns="0" rIns="0" bIns="0" rtlCol="0" anchor="ctr"/>
          <a:lstStyle/>
          <a:p>
            <a:pPr indent="0" marL="0">
              <a:buNone/>
            </a:pPr>
            <a:r>
              <a:rPr lang="en-US" sz="1300" b="1" dirty="0">
                <a:solidFill>
                  <a:srgbClr val="E0705A"/>
                </a:solidFill>
                <a:latin typeface="Meiryo" pitchFamily="34" charset="0"/>
                <a:ea typeface="Meiryo" pitchFamily="34" charset="-122"/>
                <a:cs typeface="Meiryo" pitchFamily="34" charset="-120"/>
              </a:rPr>
              <a:t>報告される数字のイメージ</a:t>
            </a:r>
            <a:endParaRPr lang="en-US" sz="1300" dirty="0"/>
          </a:p>
        </p:txBody>
      </p:sp>
      <p:sp>
        <p:nvSpPr>
          <p:cNvPr id="11" name="Text 9"/>
          <p:cNvSpPr/>
          <p:nvPr/>
        </p:nvSpPr>
        <p:spPr>
          <a:xfrm>
            <a:off x="859536" y="4169664"/>
            <a:ext cx="1005840" cy="457200"/>
          </a:xfrm>
          <a:prstGeom prst="rect">
            <a:avLst/>
          </a:prstGeom>
          <a:noFill/>
          <a:ln/>
        </p:spPr>
        <p:txBody>
          <a:bodyPr wrap="square" lIns="0" tIns="0" rIns="0" bIns="0" rtlCol="0" anchor="ctr"/>
          <a:lstStyle/>
          <a:p>
            <a:pPr indent="0" marL="0">
              <a:buNone/>
            </a:pPr>
            <a:r>
              <a:rPr lang="en-US" sz="1300" b="1" dirty="0">
                <a:solidFill>
                  <a:srgbClr val="E0705A"/>
                </a:solidFill>
                <a:latin typeface="Meiryo" pitchFamily="34" charset="0"/>
                <a:ea typeface="Meiryo" pitchFamily="34" charset="-122"/>
                <a:cs typeface="Meiryo" pitchFamily="34" charset="-120"/>
              </a:rPr>
              <a:t>2号機</a:t>
            </a:r>
            <a:endParaRPr lang="en-US" sz="1300" dirty="0"/>
          </a:p>
        </p:txBody>
      </p:sp>
      <p:sp>
        <p:nvSpPr>
          <p:cNvPr id="12" name="Text 10"/>
          <p:cNvSpPr/>
          <p:nvPr/>
        </p:nvSpPr>
        <p:spPr>
          <a:xfrm>
            <a:off x="1920240" y="4169664"/>
            <a:ext cx="1371600" cy="457200"/>
          </a:xfrm>
          <a:prstGeom prst="rect">
            <a:avLst/>
          </a:prstGeom>
          <a:noFill/>
          <a:ln/>
        </p:spPr>
        <p:txBody>
          <a:bodyPr wrap="square" lIns="0" tIns="0" rIns="0" bIns="0" rtlCol="0" anchor="ctr"/>
          <a:lstStyle/>
          <a:p>
            <a:pPr indent="0" marL="0">
              <a:buNone/>
            </a:pPr>
            <a:r>
              <a:rPr lang="en-US" sz="1250" b="1" dirty="0">
                <a:solidFill>
                  <a:srgbClr val="FFFFFF"/>
                </a:solidFill>
                <a:latin typeface="Meiryo" pitchFamily="34" charset="0"/>
                <a:ea typeface="Meiryo" pitchFamily="34" charset="-122"/>
                <a:cs typeface="Meiryo" pitchFamily="34" charset="-120"/>
              </a:rPr>
              <a:t>小さい数字</a:t>
            </a:r>
            <a:endParaRPr lang="en-US" sz="1250" dirty="0"/>
          </a:p>
        </p:txBody>
      </p:sp>
      <p:sp>
        <p:nvSpPr>
          <p:cNvPr id="13" name="Text 11"/>
          <p:cNvSpPr/>
          <p:nvPr/>
        </p:nvSpPr>
        <p:spPr>
          <a:xfrm>
            <a:off x="3383280" y="4169664"/>
            <a:ext cx="2468880" cy="457200"/>
          </a:xfrm>
          <a:prstGeom prst="rect">
            <a:avLst/>
          </a:prstGeom>
          <a:noFill/>
          <a:ln/>
        </p:spPr>
        <p:txBody>
          <a:bodyPr wrap="square" lIns="0" tIns="0" rIns="0" bIns="0" rtlCol="0" anchor="ctr"/>
          <a:lstStyle/>
          <a:p>
            <a:pPr indent="0" marL="0">
              <a:buNone/>
            </a:pPr>
            <a:r>
              <a:rPr lang="en-US" sz="1100" dirty="0">
                <a:solidFill>
                  <a:srgbClr val="FFFFFF"/>
                </a:solidFill>
                <a:latin typeface="Meiryo" pitchFamily="34" charset="0"/>
                <a:ea typeface="Meiryo" pitchFamily="34" charset="-122"/>
                <a:cs typeface="Meiryo" pitchFamily="34" charset="-120"/>
              </a:rPr>
              <a:t>ケーブルで直接つながっている</a:t>
            </a:r>
            <a:endParaRPr lang="en-US" sz="1100" dirty="0"/>
          </a:p>
        </p:txBody>
      </p:sp>
      <p:sp>
        <p:nvSpPr>
          <p:cNvPr id="14" name="Text 12"/>
          <p:cNvSpPr/>
          <p:nvPr/>
        </p:nvSpPr>
        <p:spPr>
          <a:xfrm>
            <a:off x="859536" y="4718304"/>
            <a:ext cx="1005840" cy="457200"/>
          </a:xfrm>
          <a:prstGeom prst="rect">
            <a:avLst/>
          </a:prstGeom>
          <a:noFill/>
          <a:ln/>
        </p:spPr>
        <p:txBody>
          <a:bodyPr wrap="square" lIns="0" tIns="0" rIns="0" bIns="0" rtlCol="0" anchor="ctr"/>
          <a:lstStyle/>
          <a:p>
            <a:pPr indent="0" marL="0">
              <a:buNone/>
            </a:pPr>
            <a:r>
              <a:rPr lang="en-US" sz="1300" b="1" dirty="0">
                <a:solidFill>
                  <a:srgbClr val="9FB4BE"/>
                </a:solidFill>
                <a:latin typeface="Meiryo" pitchFamily="34" charset="0"/>
                <a:ea typeface="Meiryo" pitchFamily="34" charset="-122"/>
                <a:cs typeface="Meiryo" pitchFamily="34" charset="-120"/>
              </a:rPr>
              <a:t>1号機</a:t>
            </a:r>
            <a:endParaRPr lang="en-US" sz="1300" dirty="0"/>
          </a:p>
        </p:txBody>
      </p:sp>
      <p:sp>
        <p:nvSpPr>
          <p:cNvPr id="15" name="Text 13"/>
          <p:cNvSpPr/>
          <p:nvPr/>
        </p:nvSpPr>
        <p:spPr>
          <a:xfrm>
            <a:off x="1920240" y="4718304"/>
            <a:ext cx="1371600" cy="457200"/>
          </a:xfrm>
          <a:prstGeom prst="rect">
            <a:avLst/>
          </a:prstGeom>
          <a:noFill/>
          <a:ln/>
        </p:spPr>
        <p:txBody>
          <a:bodyPr wrap="square" lIns="0" tIns="0" rIns="0" bIns="0" rtlCol="0" anchor="ctr"/>
          <a:lstStyle/>
          <a:p>
            <a:pPr indent="0" marL="0">
              <a:buNone/>
            </a:pPr>
            <a:r>
              <a:rPr lang="en-US" sz="1250" dirty="0">
                <a:solidFill>
                  <a:srgbClr val="9FB4BE"/>
                </a:solidFill>
                <a:latin typeface="Meiryo" pitchFamily="34" charset="0"/>
                <a:ea typeface="Meiryo" pitchFamily="34" charset="-122"/>
                <a:cs typeface="Meiryo" pitchFamily="34" charset="-120"/>
              </a:rPr>
              <a:t>大きい数字</a:t>
            </a:r>
            <a:endParaRPr lang="en-US" sz="1250" dirty="0"/>
          </a:p>
        </p:txBody>
      </p:sp>
      <p:sp>
        <p:nvSpPr>
          <p:cNvPr id="16" name="Text 14"/>
          <p:cNvSpPr/>
          <p:nvPr/>
        </p:nvSpPr>
        <p:spPr>
          <a:xfrm>
            <a:off x="3383280" y="4718304"/>
            <a:ext cx="2468880" cy="457200"/>
          </a:xfrm>
          <a:prstGeom prst="rect">
            <a:avLst/>
          </a:prstGeom>
          <a:noFill/>
          <a:ln/>
        </p:spPr>
        <p:txBody>
          <a:bodyPr wrap="square" lIns="0" tIns="0" rIns="0" bIns="0" rtlCol="0" anchor="ctr"/>
          <a:lstStyle/>
          <a:p>
            <a:pPr indent="0" marL="0">
              <a:buNone/>
            </a:pPr>
            <a:r>
              <a:rPr lang="en-US" sz="1100" dirty="0">
                <a:solidFill>
                  <a:srgbClr val="8FA7B2"/>
                </a:solidFill>
                <a:latin typeface="Meiryo" pitchFamily="34" charset="0"/>
                <a:ea typeface="Meiryo" pitchFamily="34" charset="-122"/>
                <a:cs typeface="Meiryo" pitchFamily="34" charset="-120"/>
              </a:rPr>
              <a:t>漏れて届いただけ</a:t>
            </a:r>
            <a:endParaRPr lang="en-US" sz="1100" dirty="0"/>
          </a:p>
        </p:txBody>
      </p:sp>
      <p:sp>
        <p:nvSpPr>
          <p:cNvPr id="17" name="Text 15"/>
          <p:cNvSpPr/>
          <p:nvPr/>
        </p:nvSpPr>
        <p:spPr>
          <a:xfrm>
            <a:off x="859536" y="5266944"/>
            <a:ext cx="1005840" cy="457200"/>
          </a:xfrm>
          <a:prstGeom prst="rect">
            <a:avLst/>
          </a:prstGeom>
          <a:noFill/>
          <a:ln/>
        </p:spPr>
        <p:txBody>
          <a:bodyPr wrap="square" lIns="0" tIns="0" rIns="0" bIns="0" rtlCol="0" anchor="ctr"/>
          <a:lstStyle/>
          <a:p>
            <a:pPr indent="0" marL="0">
              <a:buNone/>
            </a:pPr>
            <a:r>
              <a:rPr lang="en-US" sz="1300" b="1" dirty="0">
                <a:solidFill>
                  <a:srgbClr val="9FB4BE"/>
                </a:solidFill>
                <a:latin typeface="Meiryo" pitchFamily="34" charset="0"/>
                <a:ea typeface="Meiryo" pitchFamily="34" charset="-122"/>
                <a:cs typeface="Meiryo" pitchFamily="34" charset="-120"/>
              </a:rPr>
              <a:t>3号機</a:t>
            </a:r>
            <a:endParaRPr lang="en-US" sz="1300" dirty="0"/>
          </a:p>
        </p:txBody>
      </p:sp>
      <p:sp>
        <p:nvSpPr>
          <p:cNvPr id="18" name="Text 16"/>
          <p:cNvSpPr/>
          <p:nvPr/>
        </p:nvSpPr>
        <p:spPr>
          <a:xfrm>
            <a:off x="1920240" y="5266944"/>
            <a:ext cx="1371600" cy="457200"/>
          </a:xfrm>
          <a:prstGeom prst="rect">
            <a:avLst/>
          </a:prstGeom>
          <a:noFill/>
          <a:ln/>
        </p:spPr>
        <p:txBody>
          <a:bodyPr wrap="square" lIns="0" tIns="0" rIns="0" bIns="0" rtlCol="0" anchor="ctr"/>
          <a:lstStyle/>
          <a:p>
            <a:pPr indent="0" marL="0">
              <a:buNone/>
            </a:pPr>
            <a:r>
              <a:rPr lang="en-US" sz="1250" dirty="0">
                <a:solidFill>
                  <a:srgbClr val="9FB4BE"/>
                </a:solidFill>
                <a:latin typeface="Meiryo" pitchFamily="34" charset="0"/>
                <a:ea typeface="Meiryo" pitchFamily="34" charset="-122"/>
                <a:cs typeface="Meiryo" pitchFamily="34" charset="-120"/>
              </a:rPr>
              <a:t>大きい数字</a:t>
            </a:r>
            <a:endParaRPr lang="en-US" sz="1250" dirty="0"/>
          </a:p>
        </p:txBody>
      </p:sp>
      <p:sp>
        <p:nvSpPr>
          <p:cNvPr id="19" name="Text 17"/>
          <p:cNvSpPr/>
          <p:nvPr/>
        </p:nvSpPr>
        <p:spPr>
          <a:xfrm>
            <a:off x="3383280" y="5266944"/>
            <a:ext cx="2468880" cy="457200"/>
          </a:xfrm>
          <a:prstGeom prst="rect">
            <a:avLst/>
          </a:prstGeom>
          <a:noFill/>
          <a:ln/>
        </p:spPr>
        <p:txBody>
          <a:bodyPr wrap="square" lIns="0" tIns="0" rIns="0" bIns="0" rtlCol="0" anchor="ctr"/>
          <a:lstStyle/>
          <a:p>
            <a:pPr indent="0" marL="0">
              <a:buNone/>
            </a:pPr>
            <a:r>
              <a:rPr lang="en-US" sz="1100" dirty="0">
                <a:solidFill>
                  <a:srgbClr val="8FA7B2"/>
                </a:solidFill>
                <a:latin typeface="Meiryo" pitchFamily="34" charset="0"/>
                <a:ea typeface="Meiryo" pitchFamily="34" charset="-122"/>
                <a:cs typeface="Meiryo" pitchFamily="34" charset="-120"/>
              </a:rPr>
              <a:t>漏れて届いただけ</a:t>
            </a:r>
            <a:endParaRPr lang="en-US" sz="1100" dirty="0"/>
          </a:p>
        </p:txBody>
      </p:sp>
      <p:sp>
        <p:nvSpPr>
          <p:cNvPr id="20" name="Text 18"/>
          <p:cNvSpPr/>
          <p:nvPr/>
        </p:nvSpPr>
        <p:spPr>
          <a:xfrm>
            <a:off x="859536" y="5522976"/>
            <a:ext cx="4937760" cy="274320"/>
          </a:xfrm>
          <a:prstGeom prst="rect">
            <a:avLst/>
          </a:prstGeom>
          <a:noFill/>
          <a:ln/>
        </p:spPr>
        <p:txBody>
          <a:bodyPr wrap="square" lIns="0" tIns="0" rIns="0" bIns="0" rtlCol="0" anchor="ctr"/>
          <a:lstStyle/>
          <a:p>
            <a:pPr indent="0" marL="0">
              <a:buNone/>
            </a:pPr>
            <a:r>
              <a:rPr lang="en-US" sz="1200" b="1" dirty="0">
                <a:solidFill>
                  <a:srgbClr val="E0705A"/>
                </a:solidFill>
                <a:latin typeface="Meiryo" pitchFamily="34" charset="0"/>
                <a:ea typeface="Meiryo" pitchFamily="34" charset="-122"/>
                <a:cs typeface="Meiryo" pitchFamily="34" charset="-120"/>
              </a:rPr>
              <a:t>→ 数字がいちばん小さい 2号機 が選ばれる</a:t>
            </a:r>
            <a:endParaRPr lang="en-US" sz="1200" dirty="0"/>
          </a:p>
        </p:txBody>
      </p:sp>
      <p:sp>
        <p:nvSpPr>
          <p:cNvPr id="21" name="Shape 19"/>
          <p:cNvSpPr/>
          <p:nvPr/>
        </p:nvSpPr>
        <p:spPr>
          <a:xfrm>
            <a:off x="6309360" y="1481328"/>
            <a:ext cx="5330952" cy="1371600"/>
          </a:xfrm>
          <a:prstGeom prst="roundRect">
            <a:avLst>
              <a:gd name="adj" fmla="val 4667"/>
            </a:avLst>
          </a:prstGeom>
          <a:solidFill>
            <a:srgbClr val="FFFFFF"/>
          </a:solidFill>
          <a:ln w="12700">
            <a:solidFill>
              <a:srgbClr val="D5E0E4"/>
            </a:solidFill>
            <a:prstDash val="solid"/>
          </a:ln>
        </p:spPr>
      </p:sp>
      <p:sp>
        <p:nvSpPr>
          <p:cNvPr id="22" name="Text 20"/>
          <p:cNvSpPr/>
          <p:nvPr/>
        </p:nvSpPr>
        <p:spPr>
          <a:xfrm>
            <a:off x="6547104" y="1645920"/>
            <a:ext cx="4855464" cy="310896"/>
          </a:xfrm>
          <a:prstGeom prst="rect">
            <a:avLst/>
          </a:prstGeom>
          <a:noFill/>
          <a:ln/>
        </p:spPr>
        <p:txBody>
          <a:bodyPr wrap="square" lIns="0" tIns="0" rIns="0" bIns="0" rtlCol="0" anchor="ctr"/>
          <a:lstStyle/>
          <a:p>
            <a:pPr indent="0" marL="0">
              <a:buNone/>
            </a:pPr>
            <a:r>
              <a:rPr lang="en-US" sz="1300" b="1" dirty="0">
                <a:solidFill>
                  <a:srgbClr val="12313D"/>
                </a:solidFill>
                <a:latin typeface="Meiryo" pitchFamily="34" charset="0"/>
                <a:ea typeface="Meiryo" pitchFamily="34" charset="-122"/>
                <a:cs typeface="Meiryo" pitchFamily="34" charset="-120"/>
              </a:rPr>
              <a:t>単位は dB（デシベル）</a:t>
            </a:r>
            <a:endParaRPr lang="en-US" sz="1300" dirty="0"/>
          </a:p>
        </p:txBody>
      </p:sp>
      <p:sp>
        <p:nvSpPr>
          <p:cNvPr id="23" name="Text 21"/>
          <p:cNvSpPr/>
          <p:nvPr/>
        </p:nvSpPr>
        <p:spPr>
          <a:xfrm>
            <a:off x="6547104" y="1993392"/>
            <a:ext cx="4855464" cy="731520"/>
          </a:xfrm>
          <a:prstGeom prst="rect">
            <a:avLst/>
          </a:prstGeom>
          <a:noFill/>
          <a:ln/>
        </p:spPr>
        <p:txBody>
          <a:bodyPr wrap="square" lIns="0" tIns="0" rIns="0" bIns="0" rtlCol="0" anchor="ctr"/>
          <a:lstStyle/>
          <a:p>
            <a:pPr indent="0" marL="0">
              <a:lnSpc>
                <a:spcPts val="1700"/>
              </a:lnSpc>
              <a:buNone/>
            </a:pPr>
            <a:r>
              <a:rPr lang="en-US" sz="1100" dirty="0">
                <a:solidFill>
                  <a:srgbClr val="1F3944"/>
                </a:solidFill>
                <a:latin typeface="Meiryo" pitchFamily="34" charset="0"/>
                <a:ea typeface="Meiryo" pitchFamily="34" charset="-122"/>
                <a:cs typeface="Meiryo" pitchFamily="34" charset="-120"/>
              </a:rPr>
              <a:t>音の大きさでも使われる単位です。ここでは「どれくらい弱まったか」を表しています。数字が大きいほど弱まっている、と覚えてください。</a:t>
            </a:r>
            <a:endParaRPr lang="en-US" sz="1100" dirty="0"/>
          </a:p>
        </p:txBody>
      </p:sp>
      <p:sp>
        <p:nvSpPr>
          <p:cNvPr id="24" name="Shape 22"/>
          <p:cNvSpPr/>
          <p:nvPr/>
        </p:nvSpPr>
        <p:spPr>
          <a:xfrm>
            <a:off x="6309360" y="2962656"/>
            <a:ext cx="5330952" cy="1371600"/>
          </a:xfrm>
          <a:prstGeom prst="roundRect">
            <a:avLst>
              <a:gd name="adj" fmla="val 4667"/>
            </a:avLst>
          </a:prstGeom>
          <a:solidFill>
            <a:srgbClr val="FFFFFF"/>
          </a:solidFill>
          <a:ln w="12700">
            <a:solidFill>
              <a:srgbClr val="D5E0E4"/>
            </a:solidFill>
            <a:prstDash val="solid"/>
          </a:ln>
        </p:spPr>
      </p:sp>
      <p:sp>
        <p:nvSpPr>
          <p:cNvPr id="25" name="Text 23"/>
          <p:cNvSpPr/>
          <p:nvPr/>
        </p:nvSpPr>
        <p:spPr>
          <a:xfrm>
            <a:off x="6547104" y="3127248"/>
            <a:ext cx="4855464" cy="310896"/>
          </a:xfrm>
          <a:prstGeom prst="rect">
            <a:avLst/>
          </a:prstGeom>
          <a:noFill/>
          <a:ln/>
        </p:spPr>
        <p:txBody>
          <a:bodyPr wrap="square" lIns="0" tIns="0" rIns="0" bIns="0" rtlCol="0" anchor="ctr"/>
          <a:lstStyle/>
          <a:p>
            <a:pPr indent="0" marL="0">
              <a:buNone/>
            </a:pPr>
            <a:r>
              <a:rPr lang="en-US" sz="1300" b="1" dirty="0">
                <a:solidFill>
                  <a:srgbClr val="12313D"/>
                </a:solidFill>
                <a:latin typeface="Meiryo" pitchFamily="34" charset="0"/>
                <a:ea typeface="Meiryo" pitchFamily="34" charset="-122"/>
                <a:cs typeface="Meiryo" pitchFamily="34" charset="-120"/>
              </a:rPr>
              <a:t>この数字は、あとで役に立つ</a:t>
            </a:r>
            <a:endParaRPr lang="en-US" sz="1300" dirty="0"/>
          </a:p>
        </p:txBody>
      </p:sp>
      <p:sp>
        <p:nvSpPr>
          <p:cNvPr id="26" name="Text 24"/>
          <p:cNvSpPr/>
          <p:nvPr/>
        </p:nvSpPr>
        <p:spPr>
          <a:xfrm>
            <a:off x="6547104" y="3474720"/>
            <a:ext cx="4855464" cy="731520"/>
          </a:xfrm>
          <a:prstGeom prst="rect">
            <a:avLst/>
          </a:prstGeom>
          <a:noFill/>
          <a:ln/>
        </p:spPr>
        <p:txBody>
          <a:bodyPr wrap="square" lIns="0" tIns="0" rIns="0" bIns="0" rtlCol="0" anchor="ctr"/>
          <a:lstStyle/>
          <a:p>
            <a:pPr indent="0" marL="0">
              <a:lnSpc>
                <a:spcPts val="1700"/>
              </a:lnSpc>
              <a:buNone/>
            </a:pPr>
            <a:r>
              <a:rPr lang="en-US" sz="1100" dirty="0">
                <a:solidFill>
                  <a:srgbClr val="1F3944"/>
                </a:solidFill>
                <a:latin typeface="Meiryo" pitchFamily="34" charset="0"/>
                <a:ea typeface="Meiryo" pitchFamily="34" charset="-122"/>
                <a:cs typeface="Meiryo" pitchFamily="34" charset="-120"/>
              </a:rPr>
              <a:t>実はこの数字、部品の不具合を見つけるのにも使えます。いつもと違う値が出ていたら、コネクタの接触や、はんだ付けを疑う手がかりになります。</a:t>
            </a:r>
            <a:endParaRPr lang="en-US" sz="1100" dirty="0"/>
          </a:p>
        </p:txBody>
      </p:sp>
      <p:sp>
        <p:nvSpPr>
          <p:cNvPr id="27" name="Shape 25"/>
          <p:cNvSpPr/>
          <p:nvPr/>
        </p:nvSpPr>
        <p:spPr>
          <a:xfrm>
            <a:off x="6309360" y="4443984"/>
            <a:ext cx="5330952" cy="1371600"/>
          </a:xfrm>
          <a:prstGeom prst="roundRect">
            <a:avLst>
              <a:gd name="adj" fmla="val 4667"/>
            </a:avLst>
          </a:prstGeom>
          <a:solidFill>
            <a:srgbClr val="FBE9E5"/>
          </a:solidFill>
          <a:ln w="12700">
            <a:solidFill>
              <a:srgbClr val="E0705A"/>
            </a:solidFill>
            <a:prstDash val="solid"/>
          </a:ln>
        </p:spPr>
      </p:sp>
      <p:sp>
        <p:nvSpPr>
          <p:cNvPr id="28" name="Text 26"/>
          <p:cNvSpPr/>
          <p:nvPr/>
        </p:nvSpPr>
        <p:spPr>
          <a:xfrm>
            <a:off x="6547104" y="4608576"/>
            <a:ext cx="4855464" cy="310896"/>
          </a:xfrm>
          <a:prstGeom prst="rect">
            <a:avLst/>
          </a:prstGeom>
          <a:noFill/>
          <a:ln/>
        </p:spPr>
        <p:txBody>
          <a:bodyPr wrap="square" lIns="0" tIns="0" rIns="0" bIns="0" rtlCol="0" anchor="ctr"/>
          <a:lstStyle/>
          <a:p>
            <a:pPr indent="0" marL="0">
              <a:buNone/>
            </a:pPr>
            <a:r>
              <a:rPr lang="en-US" sz="1300" b="1" dirty="0">
                <a:solidFill>
                  <a:srgbClr val="B0432C"/>
                </a:solidFill>
                <a:latin typeface="Meiryo" pitchFamily="34" charset="0"/>
                <a:ea typeface="Meiryo" pitchFamily="34" charset="-122"/>
                <a:cs typeface="Meiryo" pitchFamily="34" charset="-120"/>
              </a:rPr>
              <a:t>弱すぎても、強すぎても困る</a:t>
            </a:r>
            <a:endParaRPr lang="en-US" sz="1300" dirty="0"/>
          </a:p>
        </p:txBody>
      </p:sp>
      <p:sp>
        <p:nvSpPr>
          <p:cNvPr id="29" name="Text 27"/>
          <p:cNvSpPr/>
          <p:nvPr/>
        </p:nvSpPr>
        <p:spPr>
          <a:xfrm>
            <a:off x="6547104" y="4956048"/>
            <a:ext cx="4855464" cy="731520"/>
          </a:xfrm>
          <a:prstGeom prst="rect">
            <a:avLst/>
          </a:prstGeom>
          <a:noFill/>
          <a:ln/>
        </p:spPr>
        <p:txBody>
          <a:bodyPr wrap="square" lIns="0" tIns="0" rIns="0" bIns="0" rtlCol="0" anchor="ctr"/>
          <a:lstStyle/>
          <a:p>
            <a:pPr indent="0" marL="0">
              <a:lnSpc>
                <a:spcPts val="1700"/>
              </a:lnSpc>
              <a:buNone/>
            </a:pPr>
            <a:r>
              <a:rPr lang="en-US" sz="1100" dirty="0">
                <a:solidFill>
                  <a:srgbClr val="1F3944"/>
                </a:solidFill>
                <a:latin typeface="Meiryo" pitchFamily="34" charset="0"/>
                <a:ea typeface="Meiryo" pitchFamily="34" charset="-122"/>
                <a:cs typeface="Meiryo" pitchFamily="34" charset="-120"/>
              </a:rPr>
              <a:t>弱すぎるとつながりません。逆に強すぎると、隣の充電器にもはっきり届いてしまい、選び間違える危険が出ます。ちょうどよい強さに調整する部品が必要になります。</a:t>
            </a:r>
            <a:endParaRPr lang="en-US" sz="1100" dirty="0"/>
          </a:p>
        </p:txBody>
      </p:sp>
      <p:sp>
        <p:nvSpPr>
          <p:cNvPr id="31" name="Text 28"/>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第3回　車と充電器が「握手」するまで</a:t>
            </a:r>
            <a:endParaRPr lang="en-US" sz="900" dirty="0"/>
          </a:p>
        </p:txBody>
      </p:sp>
      <p:sp>
        <p:nvSpPr>
          <p:cNvPr id="32" name="Text 29"/>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8 / 15</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2313D"/>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E0705A"/>
          </a:solidFill>
          <a:ln w="12700">
            <a:solidFill>
              <a:srgbClr val="E0705A"/>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3</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FFFFFF"/>
                </a:solidFill>
                <a:latin typeface="Meiryo" pitchFamily="34" charset="0"/>
                <a:ea typeface="Meiryo" pitchFamily="34" charset="-122"/>
                <a:cs typeface="Meiryo" pitchFamily="34" charset="-120"/>
              </a:rPr>
              <a:t>つながった後は、家の Wi-Fi と同じ世界</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8FA7B2"/>
                </a:solidFill>
                <a:latin typeface="Meiryo" pitchFamily="34" charset="0"/>
                <a:ea typeface="Meiryo" pitchFamily="34" charset="-122"/>
                <a:cs typeface="Meiryo" pitchFamily="34" charset="-120"/>
              </a:rPr>
              <a:t>ここから先に、EV 特有の難しい作法はほとんどありません</a:t>
            </a:r>
            <a:endParaRPr lang="en-US" sz="1300" dirty="0"/>
          </a:p>
        </p:txBody>
      </p:sp>
      <p:sp>
        <p:nvSpPr>
          <p:cNvPr id="6" name="Shape 4"/>
          <p:cNvSpPr/>
          <p:nvPr/>
        </p:nvSpPr>
        <p:spPr>
          <a:xfrm>
            <a:off x="548640" y="1645920"/>
            <a:ext cx="2043318" cy="2651760"/>
          </a:xfrm>
          <a:prstGeom prst="roundRect">
            <a:avLst>
              <a:gd name="adj" fmla="val 3133"/>
            </a:avLst>
          </a:prstGeom>
          <a:solidFill>
            <a:srgbClr val="1B4657"/>
          </a:solidFill>
          <a:ln w="12700">
            <a:solidFill>
              <a:srgbClr val="2B5B6E"/>
            </a:solidFill>
            <a:prstDash val="solid"/>
          </a:ln>
        </p:spPr>
      </p:sp>
      <p:sp>
        <p:nvSpPr>
          <p:cNvPr id="7" name="Shape 5"/>
          <p:cNvSpPr/>
          <p:nvPr/>
        </p:nvSpPr>
        <p:spPr>
          <a:xfrm>
            <a:off x="1359987" y="1883664"/>
            <a:ext cx="420624" cy="420624"/>
          </a:xfrm>
          <a:prstGeom prst="ellipse">
            <a:avLst/>
          </a:prstGeom>
          <a:solidFill>
            <a:srgbClr val="E0705A"/>
          </a:solidFill>
          <a:ln w="12700">
            <a:solidFill>
              <a:srgbClr val="E0705A"/>
            </a:solidFill>
            <a:prstDash val="solid"/>
          </a:ln>
        </p:spPr>
      </p:sp>
      <p:sp>
        <p:nvSpPr>
          <p:cNvPr id="8" name="Text 6"/>
          <p:cNvSpPr/>
          <p:nvPr/>
        </p:nvSpPr>
        <p:spPr>
          <a:xfrm>
            <a:off x="1359987" y="1883664"/>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1</a:t>
            </a:r>
            <a:endParaRPr lang="en-US" sz="1500" dirty="0"/>
          </a:p>
        </p:txBody>
      </p:sp>
      <p:sp>
        <p:nvSpPr>
          <p:cNvPr id="9" name="Text 7"/>
          <p:cNvSpPr/>
          <p:nvPr/>
        </p:nvSpPr>
        <p:spPr>
          <a:xfrm>
            <a:off x="713232" y="2432304"/>
            <a:ext cx="1714134" cy="457200"/>
          </a:xfrm>
          <a:prstGeom prst="rect">
            <a:avLst/>
          </a:prstGeom>
          <a:noFill/>
          <a:ln/>
        </p:spPr>
        <p:txBody>
          <a:bodyPr wrap="square" lIns="0" tIns="0" rIns="0" bIns="0" rtlCol="0" anchor="ctr"/>
          <a:lstStyle/>
          <a:p>
            <a:pPr algn="ctr" indent="0" marL="0">
              <a:lnSpc>
                <a:spcPts val="1900"/>
              </a:lnSpc>
              <a:buNone/>
            </a:pPr>
            <a:r>
              <a:rPr lang="en-US" sz="1350" b="1" dirty="0">
                <a:solidFill>
                  <a:srgbClr val="FFFFFF"/>
                </a:solidFill>
                <a:latin typeface="Meiryo" pitchFamily="34" charset="0"/>
                <a:ea typeface="Meiryo" pitchFamily="34" charset="-122"/>
                <a:cs typeface="Meiryo" pitchFamily="34" charset="-120"/>
              </a:rPr>
              <a:t>住所を決める</a:t>
            </a:r>
            <a:endParaRPr lang="en-US" sz="1350" dirty="0"/>
          </a:p>
        </p:txBody>
      </p:sp>
      <p:sp>
        <p:nvSpPr>
          <p:cNvPr id="10" name="Text 8"/>
          <p:cNvSpPr/>
          <p:nvPr/>
        </p:nvSpPr>
        <p:spPr>
          <a:xfrm>
            <a:off x="731520" y="2980944"/>
            <a:ext cx="1677558" cy="1188720"/>
          </a:xfrm>
          <a:prstGeom prst="rect">
            <a:avLst/>
          </a:prstGeom>
          <a:noFill/>
          <a:ln/>
        </p:spPr>
        <p:txBody>
          <a:bodyPr wrap="square" lIns="0" tIns="0" rIns="0" bIns="0" rtlCol="0" anchor="ctr"/>
          <a:lstStyle/>
          <a:p>
            <a:pPr indent="0" marL="0">
              <a:lnSpc>
                <a:spcPts val="1700"/>
              </a:lnSpc>
              <a:buNone/>
            </a:pPr>
            <a:r>
              <a:rPr lang="en-US" sz="1100" dirty="0">
                <a:solidFill>
                  <a:srgbClr val="AFC3CC"/>
                </a:solidFill>
                <a:latin typeface="Meiryo" pitchFamily="34" charset="0"/>
                <a:ea typeface="Meiryo" pitchFamily="34" charset="-122"/>
                <a:cs typeface="Meiryo" pitchFamily="34" charset="-120"/>
              </a:rPr>
              <a:t>お互いに、その場かぎりの住所（IP アドレス）を自動で作ります。ルータも設定も要りません。</a:t>
            </a:r>
            <a:endParaRPr lang="en-US" sz="1100" dirty="0"/>
          </a:p>
        </p:txBody>
      </p:sp>
      <p:sp>
        <p:nvSpPr>
          <p:cNvPr id="11" name="Shape 9"/>
          <p:cNvSpPr/>
          <p:nvPr/>
        </p:nvSpPr>
        <p:spPr>
          <a:xfrm>
            <a:off x="2619390" y="2971800"/>
            <a:ext cx="164592" cy="0"/>
          </a:xfrm>
          <a:prstGeom prst="line">
            <a:avLst/>
          </a:prstGeom>
          <a:noFill/>
          <a:ln w="19050">
            <a:solidFill>
              <a:srgbClr val="6E8A98"/>
            </a:solidFill>
            <a:prstDash val="solid"/>
            <a:tailEnd type="triangle"/>
          </a:ln>
        </p:spPr>
      </p:sp>
      <p:sp>
        <p:nvSpPr>
          <p:cNvPr id="12" name="Shape 10"/>
          <p:cNvSpPr/>
          <p:nvPr/>
        </p:nvSpPr>
        <p:spPr>
          <a:xfrm>
            <a:off x="2811414" y="1645920"/>
            <a:ext cx="2043318" cy="2651760"/>
          </a:xfrm>
          <a:prstGeom prst="roundRect">
            <a:avLst>
              <a:gd name="adj" fmla="val 3133"/>
            </a:avLst>
          </a:prstGeom>
          <a:solidFill>
            <a:srgbClr val="1B4657"/>
          </a:solidFill>
          <a:ln w="12700">
            <a:solidFill>
              <a:srgbClr val="2B5B6E"/>
            </a:solidFill>
            <a:prstDash val="solid"/>
          </a:ln>
        </p:spPr>
      </p:sp>
      <p:sp>
        <p:nvSpPr>
          <p:cNvPr id="13" name="Shape 11"/>
          <p:cNvSpPr/>
          <p:nvPr/>
        </p:nvSpPr>
        <p:spPr>
          <a:xfrm>
            <a:off x="3622761" y="1883664"/>
            <a:ext cx="420624" cy="420624"/>
          </a:xfrm>
          <a:prstGeom prst="ellipse">
            <a:avLst/>
          </a:prstGeom>
          <a:solidFill>
            <a:srgbClr val="E0705A"/>
          </a:solidFill>
          <a:ln w="12700">
            <a:solidFill>
              <a:srgbClr val="E0705A"/>
            </a:solidFill>
            <a:prstDash val="solid"/>
          </a:ln>
        </p:spPr>
      </p:sp>
      <p:sp>
        <p:nvSpPr>
          <p:cNvPr id="14" name="Text 12"/>
          <p:cNvSpPr/>
          <p:nvPr/>
        </p:nvSpPr>
        <p:spPr>
          <a:xfrm>
            <a:off x="3622761" y="1883664"/>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2</a:t>
            </a:r>
            <a:endParaRPr lang="en-US" sz="1500" dirty="0"/>
          </a:p>
        </p:txBody>
      </p:sp>
      <p:sp>
        <p:nvSpPr>
          <p:cNvPr id="15" name="Text 13"/>
          <p:cNvSpPr/>
          <p:nvPr/>
        </p:nvSpPr>
        <p:spPr>
          <a:xfrm>
            <a:off x="2976006" y="2432304"/>
            <a:ext cx="1714134" cy="457200"/>
          </a:xfrm>
          <a:prstGeom prst="rect">
            <a:avLst/>
          </a:prstGeom>
          <a:noFill/>
          <a:ln/>
        </p:spPr>
        <p:txBody>
          <a:bodyPr wrap="square" lIns="0" tIns="0" rIns="0" bIns="0" rtlCol="0" anchor="ctr"/>
          <a:lstStyle/>
          <a:p>
            <a:pPr algn="ctr" indent="0" marL="0">
              <a:lnSpc>
                <a:spcPts val="1900"/>
              </a:lnSpc>
              <a:buNone/>
            </a:pPr>
            <a:r>
              <a:rPr lang="en-US" sz="1350" b="1" dirty="0">
                <a:solidFill>
                  <a:srgbClr val="FFFFFF"/>
                </a:solidFill>
                <a:latin typeface="Meiryo" pitchFamily="34" charset="0"/>
                <a:ea typeface="Meiryo" pitchFamily="34" charset="-122"/>
                <a:cs typeface="Meiryo" pitchFamily="34" charset="-120"/>
              </a:rPr>
              <a:t>呼びかけて見つける</a:t>
            </a:r>
            <a:endParaRPr lang="en-US" sz="1350" dirty="0"/>
          </a:p>
        </p:txBody>
      </p:sp>
      <p:sp>
        <p:nvSpPr>
          <p:cNvPr id="16" name="Text 14"/>
          <p:cNvSpPr/>
          <p:nvPr/>
        </p:nvSpPr>
        <p:spPr>
          <a:xfrm>
            <a:off x="2994294" y="2980944"/>
            <a:ext cx="1677558" cy="1188720"/>
          </a:xfrm>
          <a:prstGeom prst="rect">
            <a:avLst/>
          </a:prstGeom>
          <a:noFill/>
          <a:ln/>
        </p:spPr>
        <p:txBody>
          <a:bodyPr wrap="square" lIns="0" tIns="0" rIns="0" bIns="0" rtlCol="0" anchor="ctr"/>
          <a:lstStyle/>
          <a:p>
            <a:pPr indent="0" marL="0">
              <a:lnSpc>
                <a:spcPts val="1700"/>
              </a:lnSpc>
              <a:buNone/>
            </a:pPr>
            <a:r>
              <a:rPr lang="en-US" sz="1100" dirty="0">
                <a:solidFill>
                  <a:srgbClr val="AFC3CC"/>
                </a:solidFill>
                <a:latin typeface="Meiryo" pitchFamily="34" charset="0"/>
                <a:ea typeface="Meiryo" pitchFamily="34" charset="-122"/>
                <a:cs typeface="Meiryo" pitchFamily="34" charset="-120"/>
              </a:rPr>
              <a:t>「充電器さん、どこですか」と呼びかけ、相手が「ここです」と住所を返します。</a:t>
            </a:r>
            <a:endParaRPr lang="en-US" sz="1100" dirty="0"/>
          </a:p>
        </p:txBody>
      </p:sp>
      <p:sp>
        <p:nvSpPr>
          <p:cNvPr id="17" name="Shape 15"/>
          <p:cNvSpPr/>
          <p:nvPr/>
        </p:nvSpPr>
        <p:spPr>
          <a:xfrm>
            <a:off x="4882164" y="2971800"/>
            <a:ext cx="164592" cy="0"/>
          </a:xfrm>
          <a:prstGeom prst="line">
            <a:avLst/>
          </a:prstGeom>
          <a:noFill/>
          <a:ln w="19050">
            <a:solidFill>
              <a:srgbClr val="6E8A98"/>
            </a:solidFill>
            <a:prstDash val="solid"/>
            <a:tailEnd type="triangle"/>
          </a:ln>
        </p:spPr>
      </p:sp>
      <p:sp>
        <p:nvSpPr>
          <p:cNvPr id="18" name="Shape 16"/>
          <p:cNvSpPr/>
          <p:nvPr/>
        </p:nvSpPr>
        <p:spPr>
          <a:xfrm>
            <a:off x="5074188" y="1645920"/>
            <a:ext cx="2043318" cy="2651760"/>
          </a:xfrm>
          <a:prstGeom prst="roundRect">
            <a:avLst>
              <a:gd name="adj" fmla="val 3133"/>
            </a:avLst>
          </a:prstGeom>
          <a:solidFill>
            <a:srgbClr val="1B4657"/>
          </a:solidFill>
          <a:ln w="12700">
            <a:solidFill>
              <a:srgbClr val="2B5B6E"/>
            </a:solidFill>
            <a:prstDash val="solid"/>
          </a:ln>
        </p:spPr>
      </p:sp>
      <p:sp>
        <p:nvSpPr>
          <p:cNvPr id="19" name="Shape 17"/>
          <p:cNvSpPr/>
          <p:nvPr/>
        </p:nvSpPr>
        <p:spPr>
          <a:xfrm>
            <a:off x="5885536" y="1883664"/>
            <a:ext cx="420624" cy="420624"/>
          </a:xfrm>
          <a:prstGeom prst="ellipse">
            <a:avLst/>
          </a:prstGeom>
          <a:solidFill>
            <a:srgbClr val="E0705A"/>
          </a:solidFill>
          <a:ln w="12700">
            <a:solidFill>
              <a:srgbClr val="E0705A"/>
            </a:solidFill>
            <a:prstDash val="solid"/>
          </a:ln>
        </p:spPr>
      </p:sp>
      <p:sp>
        <p:nvSpPr>
          <p:cNvPr id="20" name="Text 18"/>
          <p:cNvSpPr/>
          <p:nvPr/>
        </p:nvSpPr>
        <p:spPr>
          <a:xfrm>
            <a:off x="5885536" y="1883664"/>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3</a:t>
            </a:r>
            <a:endParaRPr lang="en-US" sz="1500" dirty="0"/>
          </a:p>
        </p:txBody>
      </p:sp>
      <p:sp>
        <p:nvSpPr>
          <p:cNvPr id="21" name="Text 19"/>
          <p:cNvSpPr/>
          <p:nvPr/>
        </p:nvSpPr>
        <p:spPr>
          <a:xfrm>
            <a:off x="5238780" y="2432304"/>
            <a:ext cx="1714134" cy="457200"/>
          </a:xfrm>
          <a:prstGeom prst="rect">
            <a:avLst/>
          </a:prstGeom>
          <a:noFill/>
          <a:ln/>
        </p:spPr>
        <p:txBody>
          <a:bodyPr wrap="square" lIns="0" tIns="0" rIns="0" bIns="0" rtlCol="0" anchor="ctr"/>
          <a:lstStyle/>
          <a:p>
            <a:pPr algn="ctr" indent="0" marL="0">
              <a:lnSpc>
                <a:spcPts val="1900"/>
              </a:lnSpc>
              <a:buNone/>
            </a:pPr>
            <a:r>
              <a:rPr lang="en-US" sz="1350" b="1" dirty="0">
                <a:solidFill>
                  <a:srgbClr val="FFFFFF"/>
                </a:solidFill>
                <a:latin typeface="Meiryo" pitchFamily="34" charset="0"/>
                <a:ea typeface="Meiryo" pitchFamily="34" charset="-122"/>
                <a:cs typeface="Meiryo" pitchFamily="34" charset="-120"/>
              </a:rPr>
              <a:t>電話をつなぐ</a:t>
            </a:r>
            <a:endParaRPr lang="en-US" sz="1350" dirty="0"/>
          </a:p>
        </p:txBody>
      </p:sp>
      <p:sp>
        <p:nvSpPr>
          <p:cNvPr id="22" name="Text 20"/>
          <p:cNvSpPr/>
          <p:nvPr/>
        </p:nvSpPr>
        <p:spPr>
          <a:xfrm>
            <a:off x="5257068" y="2980944"/>
            <a:ext cx="1677558" cy="1188720"/>
          </a:xfrm>
          <a:prstGeom prst="rect">
            <a:avLst/>
          </a:prstGeom>
          <a:noFill/>
          <a:ln/>
        </p:spPr>
        <p:txBody>
          <a:bodyPr wrap="square" lIns="0" tIns="0" rIns="0" bIns="0" rtlCol="0" anchor="ctr"/>
          <a:lstStyle/>
          <a:p>
            <a:pPr indent="0" marL="0">
              <a:lnSpc>
                <a:spcPts val="1700"/>
              </a:lnSpc>
              <a:buNone/>
            </a:pPr>
            <a:r>
              <a:rPr lang="en-US" sz="1100" dirty="0">
                <a:solidFill>
                  <a:srgbClr val="AFC3CC"/>
                </a:solidFill>
                <a:latin typeface="Meiryo" pitchFamily="34" charset="0"/>
                <a:ea typeface="Meiryo" pitchFamily="34" charset="-122"/>
                <a:cs typeface="Meiryo" pitchFamily="34" charset="-120"/>
              </a:rPr>
              <a:t>住所が分かったので、しっかりした通信路を開きます。落ちないように順番も保証されます。</a:t>
            </a:r>
            <a:endParaRPr lang="en-US" sz="1100" dirty="0"/>
          </a:p>
        </p:txBody>
      </p:sp>
      <p:sp>
        <p:nvSpPr>
          <p:cNvPr id="23" name="Shape 21"/>
          <p:cNvSpPr/>
          <p:nvPr/>
        </p:nvSpPr>
        <p:spPr>
          <a:xfrm>
            <a:off x="7144939" y="2971800"/>
            <a:ext cx="164592" cy="0"/>
          </a:xfrm>
          <a:prstGeom prst="line">
            <a:avLst/>
          </a:prstGeom>
          <a:noFill/>
          <a:ln w="19050">
            <a:solidFill>
              <a:srgbClr val="6E8A98"/>
            </a:solidFill>
            <a:prstDash val="solid"/>
            <a:tailEnd type="triangle"/>
          </a:ln>
        </p:spPr>
      </p:sp>
      <p:sp>
        <p:nvSpPr>
          <p:cNvPr id="24" name="Shape 22"/>
          <p:cNvSpPr/>
          <p:nvPr/>
        </p:nvSpPr>
        <p:spPr>
          <a:xfrm>
            <a:off x="7336963" y="1645920"/>
            <a:ext cx="2043318" cy="2651760"/>
          </a:xfrm>
          <a:prstGeom prst="roundRect">
            <a:avLst>
              <a:gd name="adj" fmla="val 3133"/>
            </a:avLst>
          </a:prstGeom>
          <a:solidFill>
            <a:srgbClr val="1B4657"/>
          </a:solidFill>
          <a:ln w="12700">
            <a:solidFill>
              <a:srgbClr val="2B5B6E"/>
            </a:solidFill>
            <a:prstDash val="solid"/>
          </a:ln>
        </p:spPr>
      </p:sp>
      <p:sp>
        <p:nvSpPr>
          <p:cNvPr id="25" name="Shape 23"/>
          <p:cNvSpPr/>
          <p:nvPr/>
        </p:nvSpPr>
        <p:spPr>
          <a:xfrm>
            <a:off x="8148310" y="1883664"/>
            <a:ext cx="420624" cy="420624"/>
          </a:xfrm>
          <a:prstGeom prst="ellipse">
            <a:avLst/>
          </a:prstGeom>
          <a:solidFill>
            <a:srgbClr val="E0705A"/>
          </a:solidFill>
          <a:ln w="12700">
            <a:solidFill>
              <a:srgbClr val="E0705A"/>
            </a:solidFill>
            <a:prstDash val="solid"/>
          </a:ln>
        </p:spPr>
      </p:sp>
      <p:sp>
        <p:nvSpPr>
          <p:cNvPr id="26" name="Text 24"/>
          <p:cNvSpPr/>
          <p:nvPr/>
        </p:nvSpPr>
        <p:spPr>
          <a:xfrm>
            <a:off x="8148310" y="1883664"/>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4</a:t>
            </a:r>
            <a:endParaRPr lang="en-US" sz="1500" dirty="0"/>
          </a:p>
        </p:txBody>
      </p:sp>
      <p:sp>
        <p:nvSpPr>
          <p:cNvPr id="27" name="Text 25"/>
          <p:cNvSpPr/>
          <p:nvPr/>
        </p:nvSpPr>
        <p:spPr>
          <a:xfrm>
            <a:off x="7501555" y="2432304"/>
            <a:ext cx="1714134" cy="457200"/>
          </a:xfrm>
          <a:prstGeom prst="rect">
            <a:avLst/>
          </a:prstGeom>
          <a:noFill/>
          <a:ln/>
        </p:spPr>
        <p:txBody>
          <a:bodyPr wrap="square" lIns="0" tIns="0" rIns="0" bIns="0" rtlCol="0" anchor="ctr"/>
          <a:lstStyle/>
          <a:p>
            <a:pPr algn="ctr" indent="0" marL="0">
              <a:lnSpc>
                <a:spcPts val="1900"/>
              </a:lnSpc>
              <a:buNone/>
            </a:pPr>
            <a:r>
              <a:rPr lang="en-US" sz="1350" b="1" dirty="0">
                <a:solidFill>
                  <a:srgbClr val="FFFFFF"/>
                </a:solidFill>
                <a:latin typeface="Meiryo" pitchFamily="34" charset="0"/>
                <a:ea typeface="Meiryo" pitchFamily="34" charset="-122"/>
                <a:cs typeface="Meiryo" pitchFamily="34" charset="-120"/>
              </a:rPr>
              <a:t>暗号をかける</a:t>
            </a:r>
            <a:endParaRPr lang="en-US" sz="1350" dirty="0"/>
          </a:p>
        </p:txBody>
      </p:sp>
      <p:sp>
        <p:nvSpPr>
          <p:cNvPr id="28" name="Text 26"/>
          <p:cNvSpPr/>
          <p:nvPr/>
        </p:nvSpPr>
        <p:spPr>
          <a:xfrm>
            <a:off x="7519843" y="2980944"/>
            <a:ext cx="1677558" cy="1188720"/>
          </a:xfrm>
          <a:prstGeom prst="rect">
            <a:avLst/>
          </a:prstGeom>
          <a:noFill/>
          <a:ln/>
        </p:spPr>
        <p:txBody>
          <a:bodyPr wrap="square" lIns="0" tIns="0" rIns="0" bIns="0" rtlCol="0" anchor="ctr"/>
          <a:lstStyle/>
          <a:p>
            <a:pPr indent="0" marL="0">
              <a:lnSpc>
                <a:spcPts val="1700"/>
              </a:lnSpc>
              <a:buNone/>
            </a:pPr>
            <a:r>
              <a:rPr lang="en-US" sz="1100" dirty="0">
                <a:solidFill>
                  <a:srgbClr val="AFC3CC"/>
                </a:solidFill>
                <a:latin typeface="Meiryo" pitchFamily="34" charset="0"/>
                <a:ea typeface="Meiryo" pitchFamily="34" charset="-122"/>
                <a:cs typeface="Meiryo" pitchFamily="34" charset="-120"/>
              </a:rPr>
              <a:t>第三者に読まれないように、通信全体に鍵をかけます。ネットショッピングと同じしくみです。</a:t>
            </a:r>
            <a:endParaRPr lang="en-US" sz="1100" dirty="0"/>
          </a:p>
        </p:txBody>
      </p:sp>
      <p:sp>
        <p:nvSpPr>
          <p:cNvPr id="29" name="Shape 27"/>
          <p:cNvSpPr/>
          <p:nvPr/>
        </p:nvSpPr>
        <p:spPr>
          <a:xfrm>
            <a:off x="9407713" y="2971800"/>
            <a:ext cx="164592" cy="0"/>
          </a:xfrm>
          <a:prstGeom prst="line">
            <a:avLst/>
          </a:prstGeom>
          <a:noFill/>
          <a:ln w="19050">
            <a:solidFill>
              <a:srgbClr val="6E8A98"/>
            </a:solidFill>
            <a:prstDash val="solid"/>
            <a:tailEnd type="triangle"/>
          </a:ln>
        </p:spPr>
      </p:sp>
      <p:sp>
        <p:nvSpPr>
          <p:cNvPr id="30" name="Shape 28"/>
          <p:cNvSpPr/>
          <p:nvPr/>
        </p:nvSpPr>
        <p:spPr>
          <a:xfrm>
            <a:off x="9599737" y="1645920"/>
            <a:ext cx="2043318" cy="2651760"/>
          </a:xfrm>
          <a:prstGeom prst="roundRect">
            <a:avLst>
              <a:gd name="adj" fmla="val 3133"/>
            </a:avLst>
          </a:prstGeom>
          <a:solidFill>
            <a:srgbClr val="1B4657"/>
          </a:solidFill>
          <a:ln w="15875">
            <a:solidFill>
              <a:srgbClr val="E0705A"/>
            </a:solidFill>
            <a:prstDash val="solid"/>
          </a:ln>
        </p:spPr>
      </p:sp>
      <p:sp>
        <p:nvSpPr>
          <p:cNvPr id="31" name="Shape 29"/>
          <p:cNvSpPr/>
          <p:nvPr/>
        </p:nvSpPr>
        <p:spPr>
          <a:xfrm>
            <a:off x="10411084" y="1883664"/>
            <a:ext cx="420624" cy="420624"/>
          </a:xfrm>
          <a:prstGeom prst="ellipse">
            <a:avLst/>
          </a:prstGeom>
          <a:solidFill>
            <a:srgbClr val="E0705A"/>
          </a:solidFill>
          <a:ln w="12700">
            <a:solidFill>
              <a:srgbClr val="E0705A"/>
            </a:solidFill>
            <a:prstDash val="solid"/>
          </a:ln>
        </p:spPr>
      </p:sp>
      <p:sp>
        <p:nvSpPr>
          <p:cNvPr id="32" name="Text 30"/>
          <p:cNvSpPr/>
          <p:nvPr/>
        </p:nvSpPr>
        <p:spPr>
          <a:xfrm>
            <a:off x="10411084" y="1883664"/>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5</a:t>
            </a:r>
            <a:endParaRPr lang="en-US" sz="1500" dirty="0"/>
          </a:p>
        </p:txBody>
      </p:sp>
      <p:sp>
        <p:nvSpPr>
          <p:cNvPr id="33" name="Text 31"/>
          <p:cNvSpPr/>
          <p:nvPr/>
        </p:nvSpPr>
        <p:spPr>
          <a:xfrm>
            <a:off x="9764329" y="2432304"/>
            <a:ext cx="1714134" cy="457200"/>
          </a:xfrm>
          <a:prstGeom prst="rect">
            <a:avLst/>
          </a:prstGeom>
          <a:noFill/>
          <a:ln/>
        </p:spPr>
        <p:txBody>
          <a:bodyPr wrap="square" lIns="0" tIns="0" rIns="0" bIns="0" rtlCol="0" anchor="ctr"/>
          <a:lstStyle/>
          <a:p>
            <a:pPr algn="ctr" indent="0" marL="0">
              <a:lnSpc>
                <a:spcPts val="1900"/>
              </a:lnSpc>
              <a:buNone/>
            </a:pPr>
            <a:r>
              <a:rPr lang="en-US" sz="1350" b="1" dirty="0">
                <a:solidFill>
                  <a:srgbClr val="FFFFFF"/>
                </a:solidFill>
                <a:latin typeface="Meiryo" pitchFamily="34" charset="0"/>
                <a:ea typeface="Meiryo" pitchFamily="34" charset="-122"/>
                <a:cs typeface="Meiryo" pitchFamily="34" charset="-120"/>
              </a:rPr>
              <a:t>言葉づかいを合わせる</a:t>
            </a:r>
            <a:endParaRPr lang="en-US" sz="1350" dirty="0"/>
          </a:p>
        </p:txBody>
      </p:sp>
      <p:sp>
        <p:nvSpPr>
          <p:cNvPr id="34" name="Text 32"/>
          <p:cNvSpPr/>
          <p:nvPr/>
        </p:nvSpPr>
        <p:spPr>
          <a:xfrm>
            <a:off x="9782617" y="2980944"/>
            <a:ext cx="1677558" cy="1188720"/>
          </a:xfrm>
          <a:prstGeom prst="rect">
            <a:avLst/>
          </a:prstGeom>
          <a:noFill/>
          <a:ln/>
        </p:spPr>
        <p:txBody>
          <a:bodyPr wrap="square" lIns="0" tIns="0" rIns="0" bIns="0" rtlCol="0" anchor="ctr"/>
          <a:lstStyle/>
          <a:p>
            <a:pPr indent="0" marL="0">
              <a:lnSpc>
                <a:spcPts val="1700"/>
              </a:lnSpc>
              <a:buNone/>
            </a:pPr>
            <a:r>
              <a:rPr lang="en-US" sz="1100" dirty="0">
                <a:solidFill>
                  <a:srgbClr val="AFC3CC"/>
                </a:solidFill>
                <a:latin typeface="Meiryo" pitchFamily="34" charset="0"/>
                <a:ea typeface="Meiryo" pitchFamily="34" charset="-122"/>
                <a:cs typeface="Meiryo" pitchFamily="34" charset="-120"/>
              </a:rPr>
              <a:t>「どの規格のバージョンで話しますか」を最初に決めます。ここが合わないと会話が成立しません。</a:t>
            </a:r>
            <a:endParaRPr lang="en-US" sz="1100" dirty="0"/>
          </a:p>
        </p:txBody>
      </p:sp>
      <p:sp>
        <p:nvSpPr>
          <p:cNvPr id="35" name="Text 33"/>
          <p:cNvSpPr/>
          <p:nvPr/>
        </p:nvSpPr>
        <p:spPr>
          <a:xfrm>
            <a:off x="548640" y="4626864"/>
            <a:ext cx="11094415" cy="731520"/>
          </a:xfrm>
          <a:prstGeom prst="rect">
            <a:avLst/>
          </a:prstGeom>
          <a:noFill/>
          <a:ln/>
        </p:spPr>
        <p:txBody>
          <a:bodyPr wrap="square" lIns="0" tIns="0" rIns="0" bIns="0" rtlCol="0" anchor="ctr"/>
          <a:lstStyle/>
          <a:p>
            <a:pPr indent="0" marL="0">
              <a:lnSpc>
                <a:spcPts val="2200"/>
              </a:lnSpc>
              <a:buNone/>
            </a:pPr>
            <a:r>
              <a:rPr lang="en-US" sz="1300" dirty="0">
                <a:solidFill>
                  <a:srgbClr val="FFFFFF"/>
                </a:solidFill>
                <a:latin typeface="Meiryo" pitchFamily="34" charset="0"/>
                <a:ea typeface="Meiryo" pitchFamily="34" charset="-122"/>
                <a:cs typeface="Meiryo" pitchFamily="34" charset="-120"/>
              </a:rPr>
              <a:t>この5つは、パソコンを Wi-Fi につないでホームページを見るときにも、まったく同じことが起きています。EV のために新しく作られたものではなく、インターネットのしくみをそのまま持ってきているだけです。</a:t>
            </a:r>
            <a:endParaRPr lang="en-US" sz="1300" dirty="0"/>
          </a:p>
        </p:txBody>
      </p:sp>
      <p:sp>
        <p:nvSpPr>
          <p:cNvPr id="36" name="Text 34"/>
          <p:cNvSpPr/>
          <p:nvPr/>
        </p:nvSpPr>
        <p:spPr>
          <a:xfrm>
            <a:off x="548640" y="5541264"/>
            <a:ext cx="11094415" cy="329184"/>
          </a:xfrm>
          <a:prstGeom prst="rect">
            <a:avLst/>
          </a:prstGeom>
          <a:noFill/>
          <a:ln/>
        </p:spPr>
        <p:txBody>
          <a:bodyPr wrap="square" lIns="0" tIns="0" rIns="0" bIns="0" rtlCol="0" anchor="ctr"/>
          <a:lstStyle/>
          <a:p>
            <a:pPr indent="0" marL="0">
              <a:buNone/>
            </a:pPr>
            <a:r>
              <a:rPr lang="en-US" sz="1050" dirty="0">
                <a:solidFill>
                  <a:srgbClr val="7E96A1"/>
                </a:solidFill>
                <a:latin typeface="Meiryo" pitchFamily="34" charset="0"/>
                <a:ea typeface="Meiryo" pitchFamily="34" charset="-122"/>
                <a:cs typeface="Meiryo" pitchFamily="34" charset="-120"/>
              </a:rPr>
              <a:t>※ 専門用語では、順に IPv6 リンクローカルアドレス／SDP／TCP／TLS／SupportedAppProtocol と呼ばれます。名前は覚えなくて構いません。</a:t>
            </a:r>
            <a:endParaRPr lang="en-US" sz="1050" dirty="0"/>
          </a:p>
        </p:txBody>
      </p:sp>
      <p:sp>
        <p:nvSpPr>
          <p:cNvPr id="38" name="Text 35"/>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5A7480"/>
                </a:solidFill>
                <a:latin typeface="Meiryo" pitchFamily="34" charset="0"/>
                <a:ea typeface="Meiryo" pitchFamily="34" charset="-122"/>
                <a:cs typeface="Meiryo" pitchFamily="34" charset="-120"/>
              </a:rPr>
              <a:t>第3回　車と充電器が「握手」するまで</a:t>
            </a:r>
            <a:endParaRPr lang="en-US" sz="900" dirty="0"/>
          </a:p>
        </p:txBody>
      </p:sp>
      <p:sp>
        <p:nvSpPr>
          <p:cNvPr id="39" name="Text 36"/>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5A7480"/>
                </a:solidFill>
                <a:latin typeface="Meiryo" pitchFamily="34" charset="0"/>
                <a:ea typeface="Meiryo" pitchFamily="34" charset="-122"/>
                <a:cs typeface="Meiryo" pitchFamily="34" charset="-120"/>
              </a:rPr>
              <a:t>9 / 15</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第3回 車と充電器が「握手」するまで</dc:title>
  <dc:subject>EVの通信 やさしい入門（全5回） / CC BY 4.0</dc:subject>
  <dc:creator>Mr.hoge</dc:creator>
  <cp:lastModifiedBy>Mr.hoge</cp:lastModifiedBy>
  <cp:revision>1</cp:revision>
  <dcterms:created xsi:type="dcterms:W3CDTF">2026-08-31T13:38:06Z</dcterms:created>
  <dcterms:modified xsi:type="dcterms:W3CDTF">2026-08-31T13:38:06Z</dcterms:modified>
</cp:coreProperties>
</file>