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第2回です。前回は「なぜ通信が必要になったのか」という背景の話でした。
今日は、その答えだった「1本の線に信号を重ねる」という部分を、もう少しだけ具体的に見ていきます。
なぜ2つの信号が混ざらずに済むのか。そして、EVで使われている HomePlug Green PHY という方式が、なぜ「わざと遅く」作られているのか。この2つが今日のテーマです。数式は出てきません。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ここまで「重ねた速い信号」と呼んできたものには、ちゃんと名前があります。HomePlug Green PHY、ホームプラグ・グリーン・ファイと読みます。長いので、以下Green PHYと呼びます。
もともとは家庭用の技術です。コンセントに挿すだけでLANが延びる、というアダプタを見たことがある方もいるかもしれません。あれと同じ系統の技術を、電力メーターやEV充電のために作りなおしたのがGreen PHYです。
EVの急速充電では、この方式を使うことが規格で決められています。メーカーが自由に選べるわけではありません。
右側で家庭用のフルスペック版と比べています。家庭用は映像を飛ばすために作られたので、速さは200メガから1ギガ。対してGreen PHYは10メガほど。20分の1から100分の1です。
わざと性能を落としているんですね。なぜそんなことをするのか。次のページで説明します。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なぜわざと遅いほうを選んだのか。理由はシンプルで、そんなに速さが要らないからです。
左を見てください。EVの充電で1回にやり取りする情報は、数百文字ぶん程度。短いメール1通くらいです。それを充電中に1秒に数回くり返すだけ。写真も動画も送りません。10メガもあれば、まったく余ります。
そのうえで、遅くすることで4つの得があります。
1つめ、安く作れる。車は1台に何百個も部品が載るので、1個あたり数百円の差が全体では大きな金額になります。
2つめ、電気を食わない。EVにとって電気は商品そのものですから、使っていない部品が電気を食うのは、そのまま走れる距離を削ることになります。
3つめ、ノイズに強い。これがいちばん大きいかもしれません。車の中はノイズだらけです。
4つめ、壊れにくい、作りやすい。処理が単純なぶん、不具合の入る余地が減ります。
自動車の部品では、こういう「速さより確実さ」という割り切りがよく出てきます。CANという通信も同じ思想です。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遅くしたことで、なぜノイズに強くなるのか。もう少しだけ具体的に説明します。
上のたとえ話。うるさい居酒屋で待ち合わせ場所を伝えるとき、同じことを何度もくり返して言いますよね。1回聞き取れなくても、残りで通じる。Green PHYがやっているのは、まさにこれです。
下の3つを順に見てください。
送るときは、たとえば「350ボルト」という情報を、1つの周波数だけでなく、いくつもの周波数に同じ内容で乗せます。
途中で、車のモーターや電源装置が出すノイズが、いくつかの周波数を潰します。これは日常的に起きます。
受け取るときは、潰れていない周波数のぶんだけで元の情報を復元できる。だから送り直しが要りません。
同じ内容を何度も送るので、そのぶん速度は落ちます。でも確実につながる。この割り切りですね。
このやり方にはROBOモードという名前がついています。英語のrobust、頑丈な、から来ています。資料で見かけたら「くり返して送る丈夫なやり方」と思ってください。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今日の言葉のまとめです。
ヘルツ。1秒に何回か。これは今後ずっと出てきます。
フィルタ、ふるい。必要な信号だけを通す部品。
5%の合図。通信の始まりの印。
下の段。CPの状態A〜F。電圧で今の段階が分かる、という話。
HomePlug Green PHY。EVで使うことが決められている通信方式。
ROBOモード。くり返して送る丈夫なやり方。
この6つが今日の言葉です。全部覚えなくて大丈夫ですが、Green PHYという名前だけは、この先ずっと出てくるので頭の片隅に置いておいてください。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今日のまとめです。
1つめ。混ざらない理由は速さの違い。1000倍以上ちがうから、ふるいで分けられる。
2つめ。通信は5%の合図から始まる。そしてCP線の電圧を見れば、今どの段階かも分かる。
3つめ。Green PHYはあえて遅い方式。速さより確実さを選んでいる。
次回は少し毛色が変わります。信号が乗せられるようになったとして、充電器が5台並んだ駐車場で、自分の車はどうやって「自分が挿している充電器」を見つけるのか。
電波は隣にも漏れてしまうので、実はこれ、けっこう難しい問題なんです。その解決方法が、なかなか面白いので楽しみにしていてください。
今日は以上です。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最後に、この資料の扱いについてです。
クリエイティブ・コモンズの表示ライセンス、CC BY 4.0 で公開しています。
学校の授業でも、会社の勉強会でも、自由に使っていただけます。営利か非営利かも問いません。一部だけ抜き出す、順番を変える、直す、翻訳する。すべて自由です。配り直すのも自由です。
お願いはひとつだけで、出典を書いてください。下の枠の書き方をそのまま使っていただければ大丈夫です。
右側は注意書きです。特に上の2つ。
規格の数値は改訂で変わることがあるので、実際の開発では必ず最新の規格書で確認してください。
それから、この資料はどこかの企業や団体の公式見解ではありません。学習用にまとめたものです。
内容の誤りに気づかれたら、ぜひ教えてください。直した版を公開します。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全体の中では、今日は2回目です。前回は背景、今日は技術そのもの。
今日の内容は、この5回のなかでいちばん「理科っぽい」回になります。ただ、計算は一切しません。イメージがつかめれば十分です。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まず前回のおさらいです。左の3つ。
急速充電には相談が要る。でも使える線は1本だけ。だからその1本に信号を重ねた。これがPLCでしたね。
今日のゴールは右の3つです。
1つめがいちばん大事で、なぜ2つの信号が混ざらないのか。ここさえ分かれば今日は成功です。
2つめは、CP線の電圧を見ると今どういう状態なのかが分かる、という話。
3つめは、Green PHY（グリーン・ファイ）という通信方式の紹介です。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では本題です。1本の線に2つの信号を乗せて、なぜ混ざらないのか。
答えは、速さがまるで違うからです。
上のたとえ話がいちばん分かりやすいと思います。同じ部屋で、太鼓をゆっくり叩いている人と、笛を高く吹いている人。音は同じ空気の中で混ざっているのに、私たちの耳は簡単に聞き分けられますよね。音の高さが全然ちがうからです。
CP線でも同じことをしています。前回の点滅の合図が、1秒に1000回。ゆっくりな太鼓のほうです。そこに重ねる信号は、1秒に数百万回から3000万回。これが高い笛のほう。
速さが1000倍以上ちがうので、あとから「ふるい」にかけて、きれいに分けられるわけです。
この一文だけ持ち帰ってください。1本の線でも、速さが違えば2つの信号を同時に運べる。これが電力線通信の心臓部です。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ここで、これから何度も出てくる単位の話をしておきます。ヘルツ、Hzという単位です。
意味はシンプルで、1秒間に何回くり返すか、というだけです。
上から見ていきます。1ヘルツは1秒に1回。時計の秒針ですね。
1キロヘルツは1秒に1000回。これが前回の、CP線の点滅の合図です。
1メガヘルツは1秒に100万回。AMラジオのあたりです。
そして色を変えた4行目。1.8メガから30メガヘルツ。これが今日の主役、CP線に重ねる信号です。
ちなみにFMラジオが80メガ、Wi-Fiが2.4ギガ、つまり24億回です。
色を付けた2つを見比べてください。1000回と、180万〜3000万回。これだけ離れていれば混ざりようがない、というのが実感できると思います。
ちなみに、この帯域はAMラジオや短波放送と近いので、EVの充電中にラジオにノイズが乗らないよう、特定の周波数だけは使わない、という決まりもあります。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1本のCP線の上で、実際にどうなっているかの図です。
上が、前回やったゆっくりの合図です。四角い波の形で、オンとオフをくり返しています。これで伝えられるのは「最大何アンペア」という数字ひとつだけでした。
下が、今日の主役。重ねた速い信号です。
この棒が1本1本、少しずつ違う周波数を表しています。1.8メガから30メガまでのあいだを、細かくたくさんに分けて、それぞれに少しずつ情報を乗せています。数百本にも分けているので、どれか何本かがノイズでダメになっても、残りで復元できる、という強みがあります。
大事なのは、この上下2つが同時に、同じ1本の線を流れている、ということです。別々の時間に交代で流しているわけではありません。ずっと同居しています。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では、どうやって分けるのか。「ふるい」を通します。専門用語ではフィルタと言いますが、意味はそのままです。
上の流れを見てください。CP線からは2つの信号が混ざったまま届きます。それをふるいに通すと、速い信号だけが通り抜けて、ゆっくりの合図はそこで止まります。そして通信チップが、取り出した速い信号を文字や数字に戻す。
コーヒーのフィルタと同じ発想です。通したいものだけを通す。
右側に3つ補足を書きました。
1つめ、なぜゆっくりの合図を止めるのか。あの合図はプラスマイナス12ボルトと、けっこう電圧が大きく振れます。そのまま通信チップに入れると壊れてしまうんです。
2つめ、ふるいはノイズも一緒に落としてくれます。車の中はモーターや電源装置だらけでノイズの塊なので、これは重要です。
3つめ、このふるいはチップの外側、基板の上に別の部品として載っています。第4回で詳しく見ます。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では、いつ通信が始まるのか。合図があります。それが「5%」です。
左の流れを見てください。まずケーブルを挿す。この時点では、まだ何も会話していません。
次に充電器が、点滅の割合を5%にして出します。これが「うちは細かい相談ができる充電器ですよ」という宣言です。
車がそれを見つけると、重ねた信号のほうで話しかけ始めます。
なぜ5%なのか、右上に書きました。10%未満の割合は電流の値としては使わない、と規格で決まっているんです。その空いているところを利用して、特別な意味を持たせた、ということですね。
そして右下。ここは実務の話です。「充電が始まらない」というトラブルが起きたとき、まず確かめるのはこの5%が出ているかどうかです。ここが出ていなければ、その先は何も始まりません。現場では、これがいちばん多い原因のひとつ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CP線には、もうひとつ意味があります。電圧の高さです。
左の表を見てください。プラス12ボルトなら、まだケーブルがつながっていない。9ボルトなら、つながったけれどまだ電気は流れていない。6ボルトなら充電中。
色を付けた2つ、9ボルトと6ボルトが実際の充電でよく出てくる状態です。
右上に、誰がこの電圧を作っているのかを書きました。充電器が12ボルトを送り、車の側が抵抗器という部品をつなぎ変えることで、9ボルト、6ボルトと段階的に下げています。つまりこの電圧は、車から充電器への返事にもなっているわけです。
右下のたとえがしっくりくるかもしれません。電話の発信音、呼び出し音、通話中の音。音を聞くだけで今どの段階か分かりますよね。CP線の電圧も同じ役割です。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5888736"/>
            <a:ext cx="118872" cy="164592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" y="5555894"/>
            <a:ext cx="118872" cy="497434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89304" y="5746090"/>
            <a:ext cx="118872" cy="307238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22476" y="5413248"/>
            <a:ext cx="118872" cy="640080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55648" y="5603443"/>
            <a:ext cx="118872" cy="449885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88820" y="5793638"/>
            <a:ext cx="118872" cy="259690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221992" y="5460797"/>
            <a:ext cx="118872" cy="592531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55164" y="5650992"/>
            <a:ext cx="118872" cy="402336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88336" y="5841187"/>
            <a:ext cx="118872" cy="212141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1508" y="5508346"/>
            <a:ext cx="118872" cy="544982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54680" y="5698541"/>
            <a:ext cx="118872" cy="354787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87852" y="5888736"/>
            <a:ext cx="118872" cy="164592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21024" y="5555894"/>
            <a:ext cx="118872" cy="497434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54196" y="5746090"/>
            <a:ext cx="118872" cy="307238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087368" y="5413248"/>
            <a:ext cx="118872" cy="640080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20540" y="5603443"/>
            <a:ext cx="118872" cy="449885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53712" y="5793638"/>
            <a:ext cx="118872" cy="259690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86884" y="5460797"/>
            <a:ext cx="118872" cy="592531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0056" y="5650992"/>
            <a:ext cx="118872" cy="402336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253228" y="5841187"/>
            <a:ext cx="118872" cy="212141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5508346"/>
            <a:ext cx="118872" cy="544982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19572" y="5698541"/>
            <a:ext cx="118872" cy="354787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52744" y="5888736"/>
            <a:ext cx="118872" cy="164592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85916" y="5555894"/>
            <a:ext cx="118872" cy="497434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19088" y="5746090"/>
            <a:ext cx="118872" cy="307238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652260" y="5413248"/>
            <a:ext cx="118872" cy="640080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85432" y="5603443"/>
            <a:ext cx="118872" cy="449885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118604" y="5793638"/>
            <a:ext cx="118872" cy="259690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351776" y="5460797"/>
            <a:ext cx="118872" cy="592531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584948" y="5650992"/>
            <a:ext cx="118872" cy="402336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818120" y="5841187"/>
            <a:ext cx="118872" cy="212141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051292" y="5508346"/>
            <a:ext cx="118872" cy="544982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84464" y="5698541"/>
            <a:ext cx="118872" cy="354787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517636" y="5888736"/>
            <a:ext cx="118872" cy="164592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750808" y="5555894"/>
            <a:ext cx="118872" cy="497434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983980" y="5746090"/>
            <a:ext cx="118872" cy="307238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217152" y="5413248"/>
            <a:ext cx="118872" cy="640080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450324" y="5603443"/>
            <a:ext cx="118872" cy="449885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683496" y="5793638"/>
            <a:ext cx="118872" cy="259690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916668" y="5460797"/>
            <a:ext cx="118872" cy="592531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149840" y="5650992"/>
            <a:ext cx="118872" cy="402336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0383012" y="5841187"/>
            <a:ext cx="118872" cy="212141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616184" y="5508346"/>
            <a:ext cx="118872" cy="544982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849356" y="5698541"/>
            <a:ext cx="118872" cy="354787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1082528" y="5888736"/>
            <a:ext cx="118872" cy="164592"/>
          </a:xfrm>
          <a:prstGeom prst="rect">
            <a:avLst/>
          </a:prstGeom>
          <a:solidFill>
            <a:srgbClr val="3FA79B">
              <a:alpha val="34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315700" y="5555894"/>
            <a:ext cx="118872" cy="497434"/>
          </a:xfrm>
          <a:prstGeom prst="rect">
            <a:avLst/>
          </a:prstGeom>
          <a:solidFill>
            <a:srgbClr val="3FA79B">
              <a:alpha val="70000"/>
            </a:srgbClr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22960" y="1097280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spc="200" kern="0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EVの通信 やさしい入門  全5回</a:t>
            </a:r>
            <a:endParaRPr lang="en-US" sz="1250" dirty="0"/>
          </a:p>
        </p:txBody>
      </p:sp>
      <p:sp>
        <p:nvSpPr>
          <p:cNvPr id="49" name="Shape 47"/>
          <p:cNvSpPr/>
          <p:nvPr/>
        </p:nvSpPr>
        <p:spPr>
          <a:xfrm>
            <a:off x="822960" y="1627632"/>
            <a:ext cx="713232" cy="713232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22960" y="1627632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3000" dirty="0"/>
          </a:p>
        </p:txBody>
      </p:sp>
      <p:sp>
        <p:nvSpPr>
          <p:cNvPr id="51" name="Text 49"/>
          <p:cNvSpPr/>
          <p:nvPr/>
        </p:nvSpPr>
        <p:spPr>
          <a:xfrm>
            <a:off x="1700784" y="1627632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 2 回</a:t>
            </a:r>
            <a:endParaRPr lang="en-US" sz="1700" dirty="0"/>
          </a:p>
        </p:txBody>
      </p:sp>
      <p:sp>
        <p:nvSpPr>
          <p:cNvPr id="52" name="Text 50"/>
          <p:cNvSpPr/>
          <p:nvPr/>
        </p:nvSpPr>
        <p:spPr>
          <a:xfrm>
            <a:off x="822960" y="2615184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1本の線に、2つの信号が乗るしくみ</a:t>
            </a:r>
            <a:endParaRPr lang="en-US" sz="3600" dirty="0"/>
          </a:p>
        </p:txBody>
      </p:sp>
      <p:sp>
        <p:nvSpPr>
          <p:cNvPr id="53" name="Text 51"/>
          <p:cNvSpPr/>
          <p:nvPr/>
        </p:nvSpPr>
        <p:spPr>
          <a:xfrm>
            <a:off x="822960" y="3767328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周波数のはなしと HomePlug Green PHY</a:t>
            </a:r>
            <a:endParaRPr lang="en-US" sz="1700" dirty="0"/>
          </a:p>
        </p:txBody>
      </p:sp>
      <p:sp>
        <p:nvSpPr>
          <p:cNvPr id="54" name="Text 52"/>
          <p:cNvSpPr/>
          <p:nvPr/>
        </p:nvSpPr>
        <p:spPr>
          <a:xfrm>
            <a:off x="822960" y="4370832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所要 30分 ／ 予備知識は要りません。専門用語はその場で説明します。</a:t>
            </a:r>
            <a:endParaRPr lang="en-US" sz="1250" dirty="0"/>
          </a:p>
        </p:txBody>
      </p:sp>
      <p:sp>
        <p:nvSpPr>
          <p:cNvPr id="56" name="Text 53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57" name="Text 54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 / 15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重ねた信号の方式には、名前があります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HomePlug Green PHY（ホームプラグ・グリーン・ファイ）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572768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 PHY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48640" y="2578608"/>
            <a:ext cx="5669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もともと家庭用にあった「コンセントに挿すだけで LAN が延びる」製品の技術を、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電力メーターや EV 充電のために作りなおしたもの。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の急速充電（CCS 方式）では、この方式を使うことが規格で決められています。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4462272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つまり ── EV の充電ケーブルの中では、家庭用の「コンセント LAN」の弟分が動いている。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583680" y="1572768"/>
            <a:ext cx="5056632" cy="1737360"/>
          </a:xfrm>
          <a:prstGeom prst="roundRect">
            <a:avLst>
              <a:gd name="adj" fmla="val 3684"/>
            </a:avLst>
          </a:prstGeom>
          <a:solidFill>
            <a:srgbClr val="17394A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39712" y="1773936"/>
            <a:ext cx="4544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家庭用のフルスペック版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839712" y="2231136"/>
            <a:ext cx="4544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映像を飛ばすために作られた。速さは 200 メガ〜1 ギガ。電気をたくさん食い、部品も高い。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583680" y="3438144"/>
            <a:ext cx="5056632" cy="1737360"/>
          </a:xfrm>
          <a:prstGeom prst="roundRect">
            <a:avLst>
              <a:gd name="adj" fmla="val 3684"/>
            </a:avLst>
          </a:prstGeom>
          <a:solidFill>
            <a:srgbClr val="1B4657"/>
          </a:solidFill>
          <a:ln w="15875">
            <a:solidFill>
              <a:srgbClr val="3FA79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39712" y="3639312"/>
            <a:ext cx="4544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 PHY（EV 用）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839712" y="4096512"/>
            <a:ext cx="4544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速さは 10 メガほど。そのかわり消費電力は約 4 分の 1、部品も安く、ノイズに強い。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0" y="5394960"/>
            <a:ext cx="5056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同じ家系だが、EV 用はあえて性能を落として作られている。次のページでその理由を見ます。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なぜ、わざと「遅いほう」を選んだのか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の充電に必要な情報は、思っているよりずっと少ないからです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3566160" cy="4297680"/>
          </a:xfrm>
          <a:prstGeom prst="roundRect">
            <a:avLst>
              <a:gd name="adj" fmla="val 1795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92224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実際に必要な量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217627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1回のやり取りで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2505456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数百文字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822960" y="3346704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ぶん程度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913632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20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メールの短い1通くらい。</a:t>
            </a:r>
            <a:endParaRPr lang="en-US" sz="120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20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それを、充電中に1秒に数回くり返すだけ。</a:t>
            </a:r>
            <a:endParaRPr lang="en-US" sz="1200" dirty="0"/>
          </a:p>
          <a:p>
            <a:pPr indent="0" marL="0">
              <a:lnSpc>
                <a:spcPts val="2100"/>
              </a:lnSpc>
              <a:buNone/>
            </a:pPr>
            <a:endParaRPr lang="en-US" sz="120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20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写真も動画も送りません。10 メガもあれば、まったく余ります。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80560" y="1517904"/>
            <a:ext cx="3442716" cy="2066544"/>
          </a:xfrm>
          <a:prstGeom prst="roundRect">
            <a:avLst>
              <a:gd name="adj" fmla="val 309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36592" y="1755648"/>
            <a:ext cx="402336" cy="402336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36592" y="175564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248656" y="1755648"/>
            <a:ext cx="24185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安く作れる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736592" y="2304288"/>
            <a:ext cx="2930652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車には1台に何個も部品が載ります。1個あたり数百円の差が、車全体では大きな金額になります。速い方式は、部品も基板も高くつきます。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197596" y="1517904"/>
            <a:ext cx="3442716" cy="2066544"/>
          </a:xfrm>
          <a:prstGeom prst="roundRect">
            <a:avLst>
              <a:gd name="adj" fmla="val 309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53628" y="1755648"/>
            <a:ext cx="402336" cy="402336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53628" y="175564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965692" y="1755648"/>
            <a:ext cx="24185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電気をあまり食わない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53628" y="2304288"/>
            <a:ext cx="2930652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にとって電気は商品そのもの。使っていない部品が電気を食うのは、そのまま航続距離を削ることになります。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480560" y="3749040"/>
            <a:ext cx="3442716" cy="2066544"/>
          </a:xfrm>
          <a:prstGeom prst="roundRect">
            <a:avLst>
              <a:gd name="adj" fmla="val 309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36592" y="3986784"/>
            <a:ext cx="402336" cy="402336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36592" y="3986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248656" y="3986784"/>
            <a:ext cx="24185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ノイズに強い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736592" y="4535424"/>
            <a:ext cx="2930652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車の中はノイズだらけです。速い方式ほどノイズに弱くなります。遅くしたぶん、多少ノイズがあってもつながり続けます。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97596" y="3749040"/>
            <a:ext cx="3442716" cy="2066544"/>
          </a:xfrm>
          <a:prstGeom prst="roundRect">
            <a:avLst>
              <a:gd name="adj" fmla="val 309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53628" y="3986784"/>
            <a:ext cx="402336" cy="402336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53628" y="3986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8965692" y="3986784"/>
            <a:ext cx="24185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壊れにくい・作りやすい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453628" y="4535424"/>
            <a:ext cx="2930652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処理が単純なので、チップもソフトも小さくて済みます。不具合の入る余地が減り、試験もしやすくなります。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ノイズに強い理由：大事なことは、何度も言う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同じ内容を、いくつもの周波数に重ねて同時に送っています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81328"/>
            <a:ext cx="11094415" cy="1280160"/>
          </a:xfrm>
          <a:prstGeom prst="roundRect">
            <a:avLst>
              <a:gd name="adj" fmla="val 5000"/>
            </a:avLst>
          </a:prstGeom>
          <a:solidFill>
            <a:srgbClr val="E4F2F0"/>
          </a:solidFill>
          <a:ln w="12700">
            <a:solidFill>
              <a:srgbClr val="E4F2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6459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04672" y="1975104"/>
            <a:ext cx="10582351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うるさい居酒屋で待ち合わせ場所を伝えるとき、同じことを3回くり返して言いますよね。1回聞き取れなくても、残りで通じます。Green PHY がやっているのは、まさにこれです。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962656"/>
            <a:ext cx="3515258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86384" y="3182112"/>
            <a:ext cx="384048" cy="384048"/>
          </a:xfrm>
          <a:prstGeom prst="ellipse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3182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80160" y="3182112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送るとき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04672" y="3749040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「350ボルト」という情報を、1つの周波数だけでなく、いくつもの周波数に同じ内容で乗せて、同時に送り出す。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38218" y="2962656"/>
            <a:ext cx="3515258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5962" y="3182112"/>
            <a:ext cx="384048" cy="384048"/>
          </a:xfrm>
          <a:prstGeom prst="ellipse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5962" y="3182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69738" y="3182112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途中でノイズが乗る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594250" y="3749040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車のモーターや電源装置が出すノイズが、いくつかの周波数を潰す。この帯域だけ聞こえなくなる。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27797" y="2962656"/>
            <a:ext cx="3515258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65541" y="3182112"/>
            <a:ext cx="384048" cy="384048"/>
          </a:xfrm>
          <a:prstGeom prst="ellipse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65541" y="3182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859317" y="3182112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受け取るとき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8383829" y="3749040"/>
            <a:ext cx="300319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潰れていない周波数のぶんだけで、元の「350ボルト」を復元できる。送り直しが要らない。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4992624"/>
            <a:ext cx="11094415" cy="877824"/>
          </a:xfrm>
          <a:prstGeom prst="roundRect">
            <a:avLst>
              <a:gd name="adj" fmla="val 7292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77824" y="4992624"/>
            <a:ext cx="10436047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この「同じ内容をくり返して送る」やり方には ROBO（ロボ）モードという名前がついています。英語の robust ＝ 頑丈な、から来ています。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今日の言葉、ひとことで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この回で出てきた言葉を、ひとことで言うと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ヘルツ（Hz）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86384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1秒間に何回くり返すか、を表す単位。k は千倍、M は百万倍。CP 線の合図は 1 kHz、重ねる信号は 1.8〜30 MHz。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38218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5962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フィルタ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5962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必要な速さの信号だけを通し、それ以外をせき止める部品。日本語なら「ふるい」。チップの外側に付いている。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27797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65541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5% の合図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365541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点滅の割合を 5% にすることで「これから細かい相談をします」を意味する。急速充電はここから始まる。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の状態（A〜F）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86384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線の電圧の高さで、今つながっているか、充電中かなどを表す。B が接続直後、C が充電中。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338218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5962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HomePlug Green PHY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5962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充電で使うことが決められている通信方式。家庭用の技術を、安く・省電力に・丈夫に作りなおしたもの。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8127797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65541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ROBO モード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65541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同じ内容をいくつもの周波数にくり返して送るやり方。遅くなるが、ノイズがあっても届く。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今日のまとめ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持ち帰ってほしいのは、この3つだけです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810512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8105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89888" y="1773936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混ざらない理由は「速さの違い」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89888" y="2139696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ゆっくりの合図が 1秒に1000回、重ねた信号が1秒に数百万回以上。1000倍以上ちがうので、ふるいで分けられる。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2980944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2960" y="3236976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236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89888" y="3200400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通信は 5% の合図から始まる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89888" y="3566160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充電器が点滅の割合を 5% にすると「話しかけていいよ」の意味。CP 線の電圧を見れば、今どの段階かも分かる。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407408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2960" y="4663440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6634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89888" y="4626864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 PHY は、あえて遅い方式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389888" y="4992624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速さより「安く・省電力に・ノイズに強く」を優先した規格。同じ内容をくり返して送ることで確実性を稼いでいる。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772400" y="1554480"/>
            <a:ext cx="3870655" cy="3310128"/>
          </a:xfrm>
          <a:prstGeom prst="roundRect">
            <a:avLst>
              <a:gd name="adj" fmla="val 1934"/>
            </a:avLst>
          </a:prstGeom>
          <a:solidFill>
            <a:srgbClr val="1B4657"/>
          </a:solidFill>
          <a:ln w="15875">
            <a:solidFill>
              <a:srgbClr val="3FA79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28432" y="1737360"/>
            <a:ext cx="335859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次回 ─ 第3回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028432" y="2066544"/>
            <a:ext cx="335859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車と充電器が「握手」するまで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028432" y="2852928"/>
            <a:ext cx="3358591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信号が乗せられるようになったところで、次の疑問です。充電器が5台並んだ駐車場で、自分の車はどうやって「自分が挿している充電器」を見つけるのでしょうか。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電波は隣にも漏れてしまいます。ここで使われる、少し面白い解決方法を紹介します。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772400" y="5138928"/>
            <a:ext cx="387065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質問はいつでも、その場で聞いてください。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この資料について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自由に使ってください。授業・社内勉強会・セミナーでの利用を歓迎します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5486400" cy="4297680"/>
          </a:xfrm>
          <a:prstGeom prst="roundRect">
            <a:avLst>
              <a:gd name="adj" fmla="val 1489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9536" y="1737360"/>
            <a:ext cx="486460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 BY 4.0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59536" y="2359152"/>
            <a:ext cx="4864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クリエイティブ・コモンズ 表示 4.0 国際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877824" y="2834640"/>
            <a:ext cx="256032" cy="256032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283464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261872" y="2798064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そのまま使えます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261872" y="3072384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学校の授業、社内の勉強会、セミナー。営利・非営利を問いません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77824" y="3493008"/>
            <a:ext cx="256032" cy="256032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7824" y="349300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61872" y="3456432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変えても構いません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261872" y="3730752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一部だけ抜き出す、順番を変える、直す、翻訳する。すべて自由です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77824" y="4151376"/>
            <a:ext cx="256032" cy="256032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7824" y="415137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61872" y="4114800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配り直せます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261872" y="4389120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そのまま、あるいは変えたものを、誰にでも再配布できます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59536" y="4828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ひとつだけお願い ─ 出典を書いてください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59536" y="5138928"/>
            <a:ext cx="4864608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5138928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『EVの通信 やさしい入門（全5回）』 ／ Mr.hoge ／ CC BY 4.0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https://ev-plc-materials.pages.dev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1517904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47104" y="1627632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規格の内容は変わります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547104" y="1920240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数値や手順は規格の改訂で変わることがあります。実際の開発では、必ず最新の規格書で確認してください。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309360" y="2578608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47104" y="2688336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特定の組織の見解ではありません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547104" y="2980944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この資料は学習用にまとめたものです。いかなる企業・団体の公式見解も代表しません。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309360" y="3639312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47104" y="374904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製品名・会社名について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547104" y="4041648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各社の商標です。説明のために挙げているだけで、推奨や提携を示すものではありません。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309360" y="4700016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47104" y="4809744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誤りを見つけたら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6547104" y="5102352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教えていただけると助かります。直した版を公開します。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309360" y="5779008"/>
            <a:ext cx="5330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2026年8月版 v1.0　／　第2回　1本の線に、2つの信号が乗るしくみ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この講座の全体図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全5回で、EVの充電通信をひととおり分かるようにします。今日は「第2回」です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7282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7282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08176" y="16459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EVの充電で、車と充電器は何を話しているのか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408176" y="19568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なぜ「線に信号を重ねる」ことになったのか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515600" y="17739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済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24323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2642616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26426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08176" y="25603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1本の線に、2つの信号が乗るしくみ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408176" y="28712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周波数のはなしと HomePlug Green PHY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0515600" y="2688336"/>
            <a:ext cx="868680" cy="329184"/>
          </a:xfrm>
          <a:prstGeom prst="roundRect">
            <a:avLst>
              <a:gd name="adj" fmla="val 27778"/>
            </a:avLst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0" y="26883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 回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33467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" y="35570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35570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408176" y="34747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車と充電器が「握手」するまで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408176" y="37856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SLAC と、つながったあとの手順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42611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44714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471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408176" y="43891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通信チップと、そのまわりの回路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408176" y="47000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の中身と、部品ひとつずつの役割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51755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2960" y="53858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3858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408176" y="53035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ソフトの作り・現場の落とし穴・これから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1408176" y="56144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実装、トラブル、そして次の規格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今日のゴール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前回のおさらいから始めます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4206240" cy="4297680"/>
          </a:xfrm>
          <a:prstGeom prst="roundRect">
            <a:avLst>
              <a:gd name="adj" fmla="val 1522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700784"/>
            <a:ext cx="36941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前回のおさらい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22960" y="2176272"/>
            <a:ext cx="237744" cy="23774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1762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70432" y="21396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急速充電では、車と充電器が細かく相談しないと電気を流せない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090672"/>
            <a:ext cx="237744" cy="23774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0906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70432" y="30540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でも、使える合図の線は CP という細い線1本だけ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22960" y="4005072"/>
            <a:ext cx="237744" cy="23774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0050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70432" y="39684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だからその1本に信号を重ねた ＝ PLC（電力線通信）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120640" y="1517904"/>
            <a:ext cx="652241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今日ここまで分かれば OK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120640" y="1938528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94960" y="2194560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94960" y="21945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961888" y="2157984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2つの信号が混ざらない理由が分かる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961888" y="2487168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「速さがまるで違うから分けられる」という、いちばん大事な考え方をつかむ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120640" y="3291840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94960" y="3547872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94960" y="35478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961888" y="3511296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線の電圧で状態が分かることを知る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961888" y="3840480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今つながっているのか、充電中なのか、が電圧で表されていると分かる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20640" y="4645152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394960" y="4901184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94960" y="49011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961888" y="4864608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 PHY が何者か言える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961888" y="5193792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で使われている通信方式。速さより「確実さ」を選んだ規格だと説明できる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 /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なぜ、混ざらないのか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答えは「速さがまるで違うから」。ここが今日いちばんのポイントです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81328"/>
            <a:ext cx="11094415" cy="1371600"/>
          </a:xfrm>
          <a:prstGeom prst="roundRect">
            <a:avLst>
              <a:gd name="adj" fmla="val 4667"/>
            </a:avLst>
          </a:prstGeom>
          <a:solidFill>
            <a:srgbClr val="E4F2F0"/>
          </a:solidFill>
          <a:ln w="12700">
            <a:solidFill>
              <a:srgbClr val="E4F2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6459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04672" y="1975104"/>
            <a:ext cx="10582351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同じ部屋で、太鼓を「ドン…ドン…」とゆっくり叩いている人と、笛を「ピーーー」と高く吹いている人がいるとします。</a:t>
            </a:r>
            <a:endParaRPr lang="en-US" sz="13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音は同じ空気の中で混ざっているのに、耳では簡単に聞き分けられますね。高さ（速さ）がまるで違うからです。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3072384"/>
            <a:ext cx="3515258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86384" y="3291840"/>
            <a:ext cx="384048" cy="384048"/>
          </a:xfrm>
          <a:prstGeom prst="ellipse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3291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80160" y="3291840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ゆっくりの信号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04672" y="3858768"/>
            <a:ext cx="300319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1秒間に1000回の点滅（前回の「合図」）。低い太鼓の音にあたる。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38218" y="3072384"/>
            <a:ext cx="3515258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5962" y="3291840"/>
            <a:ext cx="384048" cy="384048"/>
          </a:xfrm>
          <a:prstGeom prst="ellipse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5962" y="3291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69738" y="3291840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とても速い信号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594250" y="3858768"/>
            <a:ext cx="300319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1秒間に数百万〜3000万回の振動。高い笛の音にあたる。ここに文字や数字を乗せる。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27797" y="3072384"/>
            <a:ext cx="3515258" cy="1737360"/>
          </a:xfrm>
          <a:prstGeom prst="roundRect">
            <a:avLst>
              <a:gd name="adj" fmla="val 3684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65541" y="3291840"/>
            <a:ext cx="384048" cy="384048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65541" y="3291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859317" y="3291840"/>
            <a:ext cx="25459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だから同居できる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8383829" y="3858768"/>
            <a:ext cx="300319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速さが1000倍以上ちがうので、あとから「ふるい」にかければきれいに分けられる。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5010912"/>
            <a:ext cx="11094415" cy="859536"/>
          </a:xfrm>
          <a:prstGeom prst="roundRect">
            <a:avLst>
              <a:gd name="adj" fmla="val 7447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77824" y="5010912"/>
            <a:ext cx="10436047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1本の線でも、速さが違えば2つの信号を同時に運べる ── これが電力線通信の心臓部です。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「1秒間に何回」を表す言葉 ── ヘルツ（Hz）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馴染みのあるものと並べてみると、感覚がつかめます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51790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 Hz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0" y="151790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1 回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766560" y="151790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時計の秒針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224942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224942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 kHz（キロヘルツ）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57600" y="224942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1,000 回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766560" y="224942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線の点滅の合図 ← 前回の話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298094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298094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 MHz（メガヘルツ）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657600" y="298094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100万 回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766560" y="298094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AM ラジオのあたり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371246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371246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1.8 〜 30 MHz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657600" y="371246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180万〜3,000万 回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766560" y="371246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線に重ねる信号 ← 今日の話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444398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1248" y="444398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80 MHz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657600" y="444398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8,000万 回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766560" y="444398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FM ラジオのあたり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48640" y="5175504"/>
            <a:ext cx="11094415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1248" y="517550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2.4 GHz（ギガヘルツ）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657600" y="5175504"/>
            <a:ext cx="2926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1秒に 24億 回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766560" y="517550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Wi-Fi、電子レンジ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548640" y="59436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Hz（ヘルツ）＝ 1秒間に何回くり返すか。k（キロ）は千倍、M（メガ）は百万倍、G（ギガ）は十億倍。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1本の CP 線の上を、こう流れています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上がゆっくりの合図、下が重ねた速い信号。同時に、同じ線を流れています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81328"/>
            <a:ext cx="11094415" cy="1975104"/>
          </a:xfrm>
          <a:prstGeom prst="roundRect">
            <a:avLst>
              <a:gd name="adj" fmla="val 3241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664208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ゆっくりの信号 ── 1秒に 1,000 回の点滅（前回の「合図」）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3072384"/>
            <a:ext cx="1975104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8094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80944" y="2395728"/>
            <a:ext cx="219456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16382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0" y="3072384"/>
            <a:ext cx="1975104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17550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75504" y="2395728"/>
            <a:ext cx="219456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35838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94960" y="3072384"/>
            <a:ext cx="1975104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7006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70064" y="2395728"/>
            <a:ext cx="219456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55294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589520" y="3072384"/>
            <a:ext cx="1975104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6462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64624" y="2395728"/>
            <a:ext cx="219456" cy="36576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747504" y="2395728"/>
            <a:ext cx="36576" cy="713232"/>
          </a:xfrm>
          <a:prstGeom prst="rect">
            <a:avLst/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5840" y="3145536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伝えられるのは「最大◯アンペア」という数字ひとつだけ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3602736"/>
            <a:ext cx="11094415" cy="2212848"/>
          </a:xfrm>
          <a:prstGeom prst="roundRect">
            <a:avLst>
              <a:gd name="adj" fmla="val 2893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" y="3785616"/>
            <a:ext cx="8412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重ねた速い信号 ── 1秒に 180万〜3,000万 回の振動をたくさん並べたもの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1005840" y="4992624"/>
            <a:ext cx="146304" cy="27432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71016" y="4846320"/>
            <a:ext cx="146304" cy="42062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536192" y="4919472"/>
            <a:ext cx="146304" cy="34747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801368" y="4736592"/>
            <a:ext cx="146304" cy="53035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066544" y="4809744"/>
            <a:ext cx="146304" cy="45720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331720" y="4663440"/>
            <a:ext cx="146304" cy="60350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596896" y="4773168"/>
            <a:ext cx="146304" cy="49377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862072" y="4608576"/>
            <a:ext cx="146304" cy="65836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127248" y="4718304"/>
            <a:ext cx="146304" cy="54864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392424" y="4864608"/>
            <a:ext cx="146304" cy="40233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657600" y="4645152"/>
            <a:ext cx="146304" cy="62179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922776" y="4791456"/>
            <a:ext cx="146304" cy="47548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187952" y="4590288"/>
            <a:ext cx="146304" cy="67665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453128" y="4736592"/>
            <a:ext cx="146304" cy="53035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18304" y="4882896"/>
            <a:ext cx="146304" cy="38404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983480" y="4626864"/>
            <a:ext cx="146304" cy="64008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248656" y="4754880"/>
            <a:ext cx="146304" cy="51206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513832" y="4608576"/>
            <a:ext cx="146304" cy="65836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779008" y="4700016"/>
            <a:ext cx="146304" cy="56692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044184" y="4846320"/>
            <a:ext cx="146304" cy="42062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09360" y="4572000"/>
            <a:ext cx="146304" cy="69494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574536" y="4736592"/>
            <a:ext cx="146304" cy="53035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839712" y="4901184"/>
            <a:ext cx="146304" cy="36576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104888" y="4681728"/>
            <a:ext cx="146304" cy="58521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370064" y="4809744"/>
            <a:ext cx="146304" cy="45720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635240" y="4626864"/>
            <a:ext cx="146304" cy="64008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900416" y="4718304"/>
            <a:ext cx="146304" cy="54864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165592" y="4864608"/>
            <a:ext cx="146304" cy="40233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430768" y="4590288"/>
            <a:ext cx="146304" cy="67665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695944" y="4773168"/>
            <a:ext cx="146304" cy="493776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8961120" y="4937760"/>
            <a:ext cx="146304" cy="32918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9226296" y="4700016"/>
            <a:ext cx="146304" cy="566928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9491472" y="4828032"/>
            <a:ext cx="146304" cy="43891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9756648" y="4645152"/>
            <a:ext cx="146304" cy="621792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021824" y="4754880"/>
            <a:ext cx="146304" cy="51206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287000" y="4901184"/>
            <a:ext cx="146304" cy="36576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0552176" y="4663440"/>
            <a:ext cx="146304" cy="603504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0817352" y="4809744"/>
            <a:ext cx="146304" cy="457200"/>
          </a:xfrm>
          <a:prstGeom prst="rect">
            <a:avLst/>
          </a:prstGeom>
          <a:solidFill>
            <a:srgbClr val="1F6D64">
              <a:alpha val="60000"/>
            </a:srgbClr>
          </a:solidFill>
          <a:ln w="12700">
            <a:solidFill>
              <a:srgbClr val="1F6D64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005840" y="5266944"/>
            <a:ext cx="10076688" cy="22860"/>
          </a:xfrm>
          <a:prstGeom prst="rect">
            <a:avLst/>
          </a:prstGeom>
          <a:solidFill>
            <a:srgbClr val="6B8590"/>
          </a:solidFill>
          <a:ln w="12700">
            <a:solidFill>
              <a:srgbClr val="6B859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05840" y="5321808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1.8 MHz</a:t>
            </a:r>
            <a:endParaRPr lang="en-US" sz="1050" dirty="0"/>
          </a:p>
        </p:txBody>
      </p:sp>
      <p:sp>
        <p:nvSpPr>
          <p:cNvPr id="67" name="Text 65"/>
          <p:cNvSpPr/>
          <p:nvPr/>
        </p:nvSpPr>
        <p:spPr>
          <a:xfrm>
            <a:off x="3200400" y="5321808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たくさんの周波数に、少しずつ情報を分けて乗せている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875520" y="532180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30 MHz</a:t>
            </a:r>
            <a:endParaRPr lang="en-US" sz="1050" dirty="0"/>
          </a:p>
        </p:txBody>
      </p:sp>
      <p:sp>
        <p:nvSpPr>
          <p:cNvPr id="70" name="Text 67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71" name="Text 68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分けるのは「ふるい」の仕事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受け取る側では、必要な速さの信号だけを通す部品を通します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3210458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1975104"/>
            <a:ext cx="280812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86384" y="2450592"/>
            <a:ext cx="273497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2つの信号が混ざったまま届く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850538" y="2606040"/>
            <a:ext cx="548640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4490618" y="1737360"/>
            <a:ext cx="3210458" cy="1737360"/>
          </a:xfrm>
          <a:prstGeom prst="roundRect">
            <a:avLst>
              <a:gd name="adj" fmla="val 3684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91786" y="1975104"/>
            <a:ext cx="280812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ふるい（フィルタ）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28362" y="2450592"/>
            <a:ext cx="273497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速い信号だけを通す。ゆっくりの合図はここで止まる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792517" y="2606040"/>
            <a:ext cx="548640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8432597" y="1737360"/>
            <a:ext cx="3210458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33765" y="1975104"/>
            <a:ext cx="280812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通信チップ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70341" y="2450592"/>
            <a:ext cx="273497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取り出した速い信号を、文字や数字に戻す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3657600"/>
            <a:ext cx="5486400" cy="2194560"/>
          </a:xfrm>
          <a:prstGeom prst="roundRect">
            <a:avLst>
              <a:gd name="adj" fmla="val 2917"/>
            </a:avLst>
          </a:prstGeom>
          <a:solidFill>
            <a:srgbClr val="E4F2F0"/>
          </a:solidFill>
          <a:ln w="12700">
            <a:solidFill>
              <a:srgbClr val="E4F2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3822192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04672" y="4151376"/>
            <a:ext cx="497433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コーヒーを淹れるときのフィルタと同じ発想です。</a:t>
            </a: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お湯と粉が混ざった状態から、通したいものだけを通し、通したくないものはせき止める。</a:t>
            </a: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電気の世界では、これを「周波数で選ぶ」形でやっています。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309360" y="3657600"/>
            <a:ext cx="5330952" cy="676656"/>
          </a:xfrm>
          <a:prstGeom prst="roundRect">
            <a:avLst>
              <a:gd name="adj" fmla="val 945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47104" y="3657600"/>
            <a:ext cx="1874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合図を止める理由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549640" y="3657600"/>
            <a:ext cx="285292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点滅の合図は電圧が大きく振れる。そのまま通信チップに入れると壊れてしまう。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309360" y="4416552"/>
            <a:ext cx="5330952" cy="676656"/>
          </a:xfrm>
          <a:prstGeom prst="roundRect">
            <a:avLst>
              <a:gd name="adj" fmla="val 945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47104" y="4416552"/>
            <a:ext cx="1874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ノイズも落とす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549640" y="4416552"/>
            <a:ext cx="285292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車の中はモーターや電源装置だらけ。ふるいはそのノイズも一緒に落としてくれる。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309360" y="5175504"/>
            <a:ext cx="5330952" cy="676656"/>
          </a:xfrm>
          <a:prstGeom prst="roundRect">
            <a:avLst>
              <a:gd name="adj" fmla="val 945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47104" y="5175504"/>
            <a:ext cx="1874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チップの外側にある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8549640" y="5175504"/>
            <a:ext cx="285292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ふるいや保護の部品は、チップとは別に基板に載っている。第4回で見ます。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通信が始まる合図は「5%」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急速充電では、点滅の割合が 5% に固定されます。これが「話しかけていいよ」の印です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6858000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86384" y="1792224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7922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35024" y="1682496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ケーブルを挿す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335024" y="2011680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車と充電器が物理的につながる。まだ会話は始まっていない。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2633472"/>
            <a:ext cx="6858000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86384" y="2907792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9077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35024" y="2798064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充電器が 5% の点滅を出す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335024" y="3127248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「うちは細かい相談ができる充電器です」という宣言。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749040"/>
            <a:ext cx="6858000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6384" y="4023360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4023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35024" y="3913632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車がそれを見つける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335024" y="4242816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5% を検知したら、車は重ねた信号のほうで話しかけ始める。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4864608"/>
            <a:ext cx="6858000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86384" y="5138928"/>
            <a:ext cx="420624" cy="420624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51389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335024" y="5029200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ここから第3回の話へ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1335024" y="5358384"/>
            <a:ext cx="5833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お互いを見つけて、相手を確定させる手順（SLAC）が始まる。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772400" y="1517904"/>
            <a:ext cx="3867912" cy="2286000"/>
          </a:xfrm>
          <a:prstGeom prst="roundRect">
            <a:avLst>
              <a:gd name="adj" fmla="val 2800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28432" y="1719072"/>
            <a:ext cx="3355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 5% なのか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8028432" y="2103120"/>
            <a:ext cx="335584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10% 未満の割合は、電流の値としては使わない、と規格で決められています。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その空きを利用して「これは電流の指示ではなく、通信を始める合図です」という意味を持たせました。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7772400" y="3968496"/>
            <a:ext cx="3867912" cy="1847088"/>
          </a:xfrm>
          <a:prstGeom prst="roundRect">
            <a:avLst>
              <a:gd name="adj" fmla="val 3465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028432" y="4151376"/>
            <a:ext cx="3355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A7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現場でのひとこと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028432" y="4535424"/>
            <a:ext cx="33558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「充電が始まらない」というトラブルのとき、まず確かめるのはこの 5% が出ているかどうかです。ここが出ていなければ、その先の話は何も始まりません。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3FA79B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線の電圧を見れば「今の状態」が分かる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点滅の割合だけでなく、電圧の高さにも意味があります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8096" y="151790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426464" y="151790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+12 V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651760" y="151790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ケーブルがつながっていない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224942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" y="224942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426464" y="224942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+9 V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651760" y="224942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つながった。まだ電気は流れていない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298094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E4F2F0"/>
          </a:solidFill>
          <a:ln w="12700">
            <a:solidFill>
              <a:srgbClr val="3FA79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" y="298094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426464" y="298094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+6 V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2651760" y="298094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充電中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371246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8096" y="371246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426464" y="371246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+3 V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2651760" y="371246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充電中（換気が必要な電池のとき）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444398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" y="444398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1426464" y="444398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 V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2651760" y="444398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充電器側の異常、または停電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48640" y="5175504"/>
            <a:ext cx="68580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68096" y="5175504"/>
            <a:ext cx="548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1426464" y="5175504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−12 V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2651760" y="517550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充電器が使えない状態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772400" y="1517904"/>
            <a:ext cx="3867912" cy="2103120"/>
          </a:xfrm>
          <a:prstGeom prst="roundRect">
            <a:avLst>
              <a:gd name="adj" fmla="val 3043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28432" y="1700784"/>
            <a:ext cx="3355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誰がこの電圧を作っているのか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028432" y="2084832"/>
            <a:ext cx="3355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充電器が 12 V を送り、車の側が抵抗器（電気を通しにくくする部品）をつなぎ変えることで、9 V、6 V と段階的に下げています。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つまり電圧は、車から充電器への返事にもなっています。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7772400" y="3785616"/>
            <a:ext cx="3867912" cy="2029968"/>
          </a:xfrm>
          <a:prstGeom prst="roundRect">
            <a:avLst>
              <a:gd name="adj" fmla="val 3153"/>
            </a:avLst>
          </a:prstGeom>
          <a:solidFill>
            <a:srgbClr val="E4F2F0"/>
          </a:solidFill>
          <a:ln w="12700">
            <a:solidFill>
              <a:srgbClr val="E4F2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028432" y="395020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D6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028432" y="4279392"/>
            <a:ext cx="3355848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電話の「発信音」「呼び出し音」「通話中」のようなもの。</a:t>
            </a: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音を聞くだけで、今どの段階なのかが分かる。CP 線の電圧も、それと同じ役割です。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第2回　1本の線に、2つの信号が乗るしくみ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第2回 1本の線に、2つの信号が乗るしくみ</dc:title>
  <dc:subject>EVの通信 やさしい入門（全5回） / CC BY 4.0</dc:subject>
  <dc:creator>Mr.hoge</dc:creator>
  <cp:lastModifiedBy>Mr.hoge</cp:lastModifiedBy>
  <cp:revision>1</cp:revision>
  <dcterms:created xsi:type="dcterms:W3CDTF">2026-08-31T13:38:06Z</dcterms:created>
  <dcterms:modified xsi:type="dcterms:W3CDTF">2026-08-31T13:38:06Z</dcterms:modified>
</cp:coreProperties>
</file>