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これから5回に分けて、電気自動車の充電のときに車と充電器がどんなやり取りをしているか、というお話をします。
この分野の予備知識はまったく要りません。専門用語が出てきたら、そのつどふつうの言葉で言い換えます。
第1回の今日は「そもそも、なぜ通信が必要なのか」という土台の部分をやります。ここが分かると、あとの回がぜんぶ楽になります。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まとめると、こういうことです。
左がこれまで。点滅の合図だけで、一方通行、伝わるのは数字ひとつ。
右が急速充電。信号を重ねたことで、双方向で、何度でも、文章のようなやり取りができるようになりました。電圧や電流の指示、電池の状態、漏電の検査、それに認証や課金まで。
下に書いたのが、いちばん平たい言い方です。充電ケーブルを挿した瞬間、車と充電器がLANケーブルでつながった状態になる。そのうえで「何ボルトください」「今何パーセントです」というやり取りを、1秒に何回もくり返しながら充電している。
充電中って、外から見ると何も起きていないように見えますよね。でも中では、ずっと会話が続いているんです。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今日の最後に、全体像を1枚にまとめておきます。この図はこれから毎回出てきます。
下から見てください。いちばん下が電線そのもの、CP線です。ここに点滅の合図と、重ねた信号が同居しています。
その上が、重ねた信号を実際に送ったり受け取ったりする部分。ここは専用のチップがやります。
さらに上、白い2段はソフトウェアの仕事です。会話のルールと、話している内容。
今日のところは、いちばん下の2段、黒い部分だけ分かれば十分です。右に書いたように、上の段はこれからの回で少しずつ扱っていきます。
ひとつだけ強調しておくと、白い2段はインターネットとまったく同じしくみをそのまま使っています。EV専用の特別な作法があるわけではありません。ここは意外に思われるところです。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今日出てきた言葉を、ひとことでまとめておきます。
CP線。合図用の細い線。これだけは覚えてください。
デューティ比。オンになっている時間の割合。
PLC、電力線通信。今日いちばんのキーワードです。
下の段は、次回以降に何度も出てくる言葉です。
EVCCとSECCは、それぞれ「車の側の通信担当」「充電器の側の通信担当」という意味です。資料に出てきたら、車役・充電器役と読み替えてもらって構いません。
CCSは、急速充電の規格の名前です。日本でよく見るCHAdeMOとは別の系統で、今日から話しているのは主にCCSのほうです。
今この場で覚える必要はありません。5回のあいだに自然と身につきます。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今日のまとめです。
1つめ。急速充電には相談が要る。大量の電気を短時間で流すので、電圧、電流、安全確認、そして課金まで、細かくやり取りしないと成立しません。
2つめ。でも使える線はCP1本だけ。コネクタの形が世界共通で決まっているので、線を増やせなかった。
3つめ。だから、その1本に信号を重ねた。これがPLC、電力線通信です。結果として、充電ケーブルは1本のLANケーブルのように働きます。
次回は、その「重ねる」というところを、もう少しだけ具体的に見ていきます。なぜ2つの信号が混ざらずに済むのか。数式は出てきませんので、安心してきてください。
今日は以上です。質問があればどうぞ。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最後に、この資料の扱いについてです。
クリエイティブ・コモンズの表示ライセンス、CC BY 4.0 で公開しています。
学校の授業でも、会社の勉強会でも、自由に使っていただけます。営利か非営利かも問いません。一部だけ抜き出す、順番を変える、直す、翻訳する。すべて自由です。配り直すのも自由です。
お願いはひとつだけで、出典を書いてください。下の枠の書き方をそのまま使っていただければ大丈夫です。
右側は注意書きです。特に上の2つ。
規格の数値は改訂で変わることがあるので、実際の開発では必ず最新の規格書で確認してください。
それから、この資料はどこかの企業や団体の公式見解ではありません。学習用にまとめたものです。
内容の誤りに気づかれたら、ぜひ教えてください。直した版を公開します。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まず全体像です。全5回で、こういう順番で進みます。
第1回が今日で、背景の話。第2回が、1本の線に信号を重ねるという技術そのもの。第3回が、車と充電器がどうやってお互いを見つけて話し始めるか。第4回が、それを実現しているチップと回路。第5回が、ソフトウェアの作りと、現場で実際に起きるトラブルの話です。
各回とも30分で、前の回の内容は毎回おさらいするので、1回抜けても追いつけるようにしてあります。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今日のゴールは3つです。
1つめ、EVの充電には大きく2種類あります。この違いがすべての出発点です。
2つめ、なぜわざわざ通信が必要になったのか。実は、ゆっくり充電するだけなら通信はほとんど要りません。
3つめ、今日のキーワードである「電力線通信」。名前は難しそうですが、考え方はとてもシンプルです。
逆に言うと、今日は電気の細かい理屈やプログラムの話はいっさい出てきません。安心して聞いてください。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まず、いちばん基本のところです。ひとくちにEVの充電といっても、大きく2種類あります。
左が普通充電。家や職場にある、いわゆる普通の充電器です。コンセントから来る電気をそのまま車に送って、車の中にある装置が電池に入れられる形に変換します。時間は数時間から一晩かかります。
右が急速充電。高速道路のサービスエリアにある大きなやつです。こちらは充電器の側で電気を変換して、車の電池に直接、大量に流し込みます。30分くらいで8割まで入る。
今日から扱うのは、主にこの右側、急速充電のほうです。
下のたとえ話がイメージしやすいと思います。ペットボトルで注ぐなら、あまり考えなくても大丈夫。でも消防ホースで一気に入れるとなったら、相手のタンクの大きさも、今どれくらい入っているかも確かめないと危ない。この「確かめながら」の部分が、今日のテーマ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急速充電のケーブルの中を見てみます。
上の2本が、いちばん太い線。ここに実際の電気が流れます。プラスとマイナスですね。
3番目がアース。安全のための線です。
そして下の2本が、細い合図用の線です。CPとPP。
このうちCPというのが今日の主役です。Control Pilot、コントロール・パイロットの略で、日本語にするなら「案内係の線」といったところです。
ここで大事なのは右側です。コネクタの形とピンの並びは国際規格でガチガチに決まっていて、「通信用にもう1本足そう」ということができません。足したら、世界中の充電器と車を全部作り直すことになるからです。
つまり、車と充電器の会話は、この細いCP線1本だけでなんとかするしかない。この制約が、これから話すことのすべてを決めています。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では、そのCP線で何をしているのか。
やっていることは、とてもシンプルです。電圧をオンとオフに切り替える。それを1秒間に1000回くり返します。そして「オンになっている時間の割合」で意味を伝えます。
腕を上げ下げして合図を送るのを想像してください。上げている時間が長いほど「たくさん流していいよ」という意味になります。この割合のことを、専門用語ではデューティ比と言います。今日はこの言葉だけ覚えてください。
下の4つを見てください。オンの割合が16%なら最大9.6アンペア、50%なら30アンペア、80%なら48アンペア。割合と電流がきれいに比例していて、これで「うちの充電器はここまで出せますよ」と伝えているわけです。
そして左端。5%だけは特別で、電流の値ではなく「これから細かい相談をします」という合図になっています。急速充電は、必ずこの5%から始まります。この5%という数字は、あとの回でも何度も出てきます。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ところが、この点滅の合図だけでは、急速充電はできません。
左が、点滅でできること。充電器から車へ「最大何アンペアまで」と伝える。車から「準備できました」と返す。あとは異常があれば止める。これだけです。伝わる情報は、数字がひとつぶんですね。
右が、急速充電で本当に必要なやり取りです。
車のほうから「今は350ボルトで120アンペアください」と指示を出す必要がある。充電器は電気を流す前に、漏電していないか検査したい。お店としては、誰の車なのか、どこに請求するのかも知りたい。そして電池が満タンに近づいたら、車のほうから「もう減らして」と言う必要がある。
これは、もう数字ひとつでは無理です。文章でのやり取りが要る。情報量のケタが違います。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では、どうやって会話させるか。実際に3つの案が検討されました。
案1、通信用の線を増やす。いちばん素直ですが、さっき言ったとおりコネクタの形は世界共通で決まっているので、1本増やすというのは世界中の設備を作り直すということです。これは無理でした。
案2、無線でつなぐ。Wi-FiやBluetoothのイメージですね。線は要りませんが、充電器がずらっと並んでいる場所で、どの車がどの充電器とペアなのかを確実に区別するのが難しい。隣の車の充電を勝手に始めてしまったら大事故です。
そして案3。今ある線に、別の信号を重ねてしまう。線は増やさないし、コネクタも変えない。これが採用されました。
下のたとえがイメージしやすいと思います。1枚の紙に鉛筆と蛍光ペンで書けば、見分けがつく限り、同じ紙で2つの情報を運べる。その「見分けがつく書き方」のしくみが、次回のテーマです。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その答えが、電力線通信です。英語でPower Line Communication、頭文字をとってPLCと呼びます。今日いちばん覚えて帰ってほしい言葉です。
考え方はシンプルで、電気を流すための線と、情報を運ぶための線を、分けずに1本で兼用してしまう、というものです。
実はEVのために発明された技術ではありません。電力会社が電気メーターの検針データを送るのに使ったり、家庭でコンセントにアダプタを挿してLANを延ばす製品があったり、昔からある技術です。
右側に、これから先の回で扱う3つの疑問を挙げておきました。
どうやって重ねるのかが第2回。何が乗るのかが第2回と第3回。誰がやっているのかが第4回です。
ひとつだけ先に言っておくと、重ねた信号の上では、実はインターネットとほぼ同じしくみが動いています。つまり充電ケーブルを挿すというのは、車と充電器をLANケーブルでつなぐのとほぼ同じことなん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822960" y="5888736"/>
            <a:ext cx="118872" cy="164592"/>
          </a:xfrm>
          <a:prstGeom prst="rect">
            <a:avLst/>
          </a:prstGeom>
          <a:solidFill>
            <a:srgbClr val="F0A33C">
              <a:alpha val="70000"/>
            </a:srgbClr>
          </a:solidFill>
          <a:ln w="12700">
            <a:solidFill>
              <a:srgbClr val="F0A33C"/>
            </a:solidFill>
            <a:prstDash val="solid"/>
          </a:ln>
        </p:spPr>
      </p:sp>
      <p:sp>
        <p:nvSpPr>
          <p:cNvPr id="3" name="Shape 1"/>
          <p:cNvSpPr/>
          <p:nvPr/>
        </p:nvSpPr>
        <p:spPr>
          <a:xfrm>
            <a:off x="1056132" y="5555894"/>
            <a:ext cx="118872" cy="497434"/>
          </a:xfrm>
          <a:prstGeom prst="rect">
            <a:avLst/>
          </a:prstGeom>
          <a:solidFill>
            <a:srgbClr val="F0A33C">
              <a:alpha val="34000"/>
            </a:srgbClr>
          </a:solidFill>
          <a:ln w="12700">
            <a:solidFill>
              <a:srgbClr val="F0A33C"/>
            </a:solidFill>
            <a:prstDash val="solid"/>
          </a:ln>
        </p:spPr>
      </p:sp>
      <p:sp>
        <p:nvSpPr>
          <p:cNvPr id="4" name="Shape 2"/>
          <p:cNvSpPr/>
          <p:nvPr/>
        </p:nvSpPr>
        <p:spPr>
          <a:xfrm>
            <a:off x="1289304" y="5746090"/>
            <a:ext cx="118872" cy="307238"/>
          </a:xfrm>
          <a:prstGeom prst="rect">
            <a:avLst/>
          </a:prstGeom>
          <a:solidFill>
            <a:srgbClr val="F0A33C">
              <a:alpha val="34000"/>
            </a:srgbClr>
          </a:solidFill>
          <a:ln w="12700">
            <a:solidFill>
              <a:srgbClr val="F0A33C"/>
            </a:solidFill>
            <a:prstDash val="solid"/>
          </a:ln>
        </p:spPr>
      </p:sp>
      <p:sp>
        <p:nvSpPr>
          <p:cNvPr id="5" name="Shape 3"/>
          <p:cNvSpPr/>
          <p:nvPr/>
        </p:nvSpPr>
        <p:spPr>
          <a:xfrm>
            <a:off x="1522476" y="5413248"/>
            <a:ext cx="118872" cy="640080"/>
          </a:xfrm>
          <a:prstGeom prst="rect">
            <a:avLst/>
          </a:prstGeom>
          <a:solidFill>
            <a:srgbClr val="F0A33C">
              <a:alpha val="70000"/>
            </a:srgbClr>
          </a:solidFill>
          <a:ln w="12700">
            <a:solidFill>
              <a:srgbClr val="F0A33C"/>
            </a:solidFill>
            <a:prstDash val="solid"/>
          </a:ln>
        </p:spPr>
      </p:sp>
      <p:sp>
        <p:nvSpPr>
          <p:cNvPr id="6" name="Shape 4"/>
          <p:cNvSpPr/>
          <p:nvPr/>
        </p:nvSpPr>
        <p:spPr>
          <a:xfrm>
            <a:off x="1755648" y="5603443"/>
            <a:ext cx="118872" cy="449885"/>
          </a:xfrm>
          <a:prstGeom prst="rect">
            <a:avLst/>
          </a:prstGeom>
          <a:solidFill>
            <a:srgbClr val="F0A33C">
              <a:alpha val="34000"/>
            </a:srgbClr>
          </a:solidFill>
          <a:ln w="12700">
            <a:solidFill>
              <a:srgbClr val="F0A33C"/>
            </a:solidFill>
            <a:prstDash val="solid"/>
          </a:ln>
        </p:spPr>
      </p:sp>
      <p:sp>
        <p:nvSpPr>
          <p:cNvPr id="7" name="Shape 5"/>
          <p:cNvSpPr/>
          <p:nvPr/>
        </p:nvSpPr>
        <p:spPr>
          <a:xfrm>
            <a:off x="1988820" y="5793638"/>
            <a:ext cx="118872" cy="259690"/>
          </a:xfrm>
          <a:prstGeom prst="rect">
            <a:avLst/>
          </a:prstGeom>
          <a:solidFill>
            <a:srgbClr val="F0A33C">
              <a:alpha val="34000"/>
            </a:srgbClr>
          </a:solidFill>
          <a:ln w="12700">
            <a:solidFill>
              <a:srgbClr val="F0A33C"/>
            </a:solidFill>
            <a:prstDash val="solid"/>
          </a:ln>
        </p:spPr>
      </p:sp>
      <p:sp>
        <p:nvSpPr>
          <p:cNvPr id="8" name="Shape 6"/>
          <p:cNvSpPr/>
          <p:nvPr/>
        </p:nvSpPr>
        <p:spPr>
          <a:xfrm>
            <a:off x="2221992" y="5460797"/>
            <a:ext cx="118872" cy="592531"/>
          </a:xfrm>
          <a:prstGeom prst="rect">
            <a:avLst/>
          </a:prstGeom>
          <a:solidFill>
            <a:srgbClr val="F0A33C">
              <a:alpha val="70000"/>
            </a:srgbClr>
          </a:solidFill>
          <a:ln w="12700">
            <a:solidFill>
              <a:srgbClr val="F0A33C"/>
            </a:solidFill>
            <a:prstDash val="solid"/>
          </a:ln>
        </p:spPr>
      </p:sp>
      <p:sp>
        <p:nvSpPr>
          <p:cNvPr id="9" name="Shape 7"/>
          <p:cNvSpPr/>
          <p:nvPr/>
        </p:nvSpPr>
        <p:spPr>
          <a:xfrm>
            <a:off x="2455164" y="5650992"/>
            <a:ext cx="118872" cy="402336"/>
          </a:xfrm>
          <a:prstGeom prst="rect">
            <a:avLst/>
          </a:prstGeom>
          <a:solidFill>
            <a:srgbClr val="F0A33C">
              <a:alpha val="34000"/>
            </a:srgbClr>
          </a:solidFill>
          <a:ln w="12700">
            <a:solidFill>
              <a:srgbClr val="F0A33C"/>
            </a:solidFill>
            <a:prstDash val="solid"/>
          </a:ln>
        </p:spPr>
      </p:sp>
      <p:sp>
        <p:nvSpPr>
          <p:cNvPr id="10" name="Shape 8"/>
          <p:cNvSpPr/>
          <p:nvPr/>
        </p:nvSpPr>
        <p:spPr>
          <a:xfrm>
            <a:off x="2688336" y="5841187"/>
            <a:ext cx="118872" cy="212141"/>
          </a:xfrm>
          <a:prstGeom prst="rect">
            <a:avLst/>
          </a:prstGeom>
          <a:solidFill>
            <a:srgbClr val="F0A33C">
              <a:alpha val="34000"/>
            </a:srgbClr>
          </a:solidFill>
          <a:ln w="12700">
            <a:solidFill>
              <a:srgbClr val="F0A33C"/>
            </a:solidFill>
            <a:prstDash val="solid"/>
          </a:ln>
        </p:spPr>
      </p:sp>
      <p:sp>
        <p:nvSpPr>
          <p:cNvPr id="11" name="Shape 9"/>
          <p:cNvSpPr/>
          <p:nvPr/>
        </p:nvSpPr>
        <p:spPr>
          <a:xfrm>
            <a:off x="2921508" y="5508346"/>
            <a:ext cx="118872" cy="544982"/>
          </a:xfrm>
          <a:prstGeom prst="rect">
            <a:avLst/>
          </a:prstGeom>
          <a:solidFill>
            <a:srgbClr val="F0A33C">
              <a:alpha val="70000"/>
            </a:srgbClr>
          </a:solidFill>
          <a:ln w="12700">
            <a:solidFill>
              <a:srgbClr val="F0A33C"/>
            </a:solidFill>
            <a:prstDash val="solid"/>
          </a:ln>
        </p:spPr>
      </p:sp>
      <p:sp>
        <p:nvSpPr>
          <p:cNvPr id="12" name="Shape 10"/>
          <p:cNvSpPr/>
          <p:nvPr/>
        </p:nvSpPr>
        <p:spPr>
          <a:xfrm>
            <a:off x="3154680" y="5698541"/>
            <a:ext cx="118872" cy="354787"/>
          </a:xfrm>
          <a:prstGeom prst="rect">
            <a:avLst/>
          </a:prstGeom>
          <a:solidFill>
            <a:srgbClr val="F0A33C">
              <a:alpha val="34000"/>
            </a:srgbClr>
          </a:solidFill>
          <a:ln w="12700">
            <a:solidFill>
              <a:srgbClr val="F0A33C"/>
            </a:solidFill>
            <a:prstDash val="solid"/>
          </a:ln>
        </p:spPr>
      </p:sp>
      <p:sp>
        <p:nvSpPr>
          <p:cNvPr id="13" name="Shape 11"/>
          <p:cNvSpPr/>
          <p:nvPr/>
        </p:nvSpPr>
        <p:spPr>
          <a:xfrm>
            <a:off x="3387852" y="5888736"/>
            <a:ext cx="118872" cy="164592"/>
          </a:xfrm>
          <a:prstGeom prst="rect">
            <a:avLst/>
          </a:prstGeom>
          <a:solidFill>
            <a:srgbClr val="F0A33C">
              <a:alpha val="34000"/>
            </a:srgbClr>
          </a:solidFill>
          <a:ln w="12700">
            <a:solidFill>
              <a:srgbClr val="F0A33C"/>
            </a:solidFill>
            <a:prstDash val="solid"/>
          </a:ln>
        </p:spPr>
      </p:sp>
      <p:sp>
        <p:nvSpPr>
          <p:cNvPr id="14" name="Shape 12"/>
          <p:cNvSpPr/>
          <p:nvPr/>
        </p:nvSpPr>
        <p:spPr>
          <a:xfrm>
            <a:off x="3621024" y="5555894"/>
            <a:ext cx="118872" cy="497434"/>
          </a:xfrm>
          <a:prstGeom prst="rect">
            <a:avLst/>
          </a:prstGeom>
          <a:solidFill>
            <a:srgbClr val="F0A33C">
              <a:alpha val="70000"/>
            </a:srgbClr>
          </a:solidFill>
          <a:ln w="12700">
            <a:solidFill>
              <a:srgbClr val="F0A33C"/>
            </a:solidFill>
            <a:prstDash val="solid"/>
          </a:ln>
        </p:spPr>
      </p:sp>
      <p:sp>
        <p:nvSpPr>
          <p:cNvPr id="15" name="Shape 13"/>
          <p:cNvSpPr/>
          <p:nvPr/>
        </p:nvSpPr>
        <p:spPr>
          <a:xfrm>
            <a:off x="3854196" y="5746090"/>
            <a:ext cx="118872" cy="307238"/>
          </a:xfrm>
          <a:prstGeom prst="rect">
            <a:avLst/>
          </a:prstGeom>
          <a:solidFill>
            <a:srgbClr val="F0A33C">
              <a:alpha val="34000"/>
            </a:srgbClr>
          </a:solidFill>
          <a:ln w="12700">
            <a:solidFill>
              <a:srgbClr val="F0A33C"/>
            </a:solidFill>
            <a:prstDash val="solid"/>
          </a:ln>
        </p:spPr>
      </p:sp>
      <p:sp>
        <p:nvSpPr>
          <p:cNvPr id="16" name="Shape 14"/>
          <p:cNvSpPr/>
          <p:nvPr/>
        </p:nvSpPr>
        <p:spPr>
          <a:xfrm>
            <a:off x="4087368" y="5413248"/>
            <a:ext cx="118872" cy="640080"/>
          </a:xfrm>
          <a:prstGeom prst="rect">
            <a:avLst/>
          </a:prstGeom>
          <a:solidFill>
            <a:srgbClr val="F0A33C">
              <a:alpha val="34000"/>
            </a:srgbClr>
          </a:solidFill>
          <a:ln w="12700">
            <a:solidFill>
              <a:srgbClr val="F0A33C"/>
            </a:solidFill>
            <a:prstDash val="solid"/>
          </a:ln>
        </p:spPr>
      </p:sp>
      <p:sp>
        <p:nvSpPr>
          <p:cNvPr id="17" name="Shape 15"/>
          <p:cNvSpPr/>
          <p:nvPr/>
        </p:nvSpPr>
        <p:spPr>
          <a:xfrm>
            <a:off x="4320540" y="5603443"/>
            <a:ext cx="118872" cy="449885"/>
          </a:xfrm>
          <a:prstGeom prst="rect">
            <a:avLst/>
          </a:prstGeom>
          <a:solidFill>
            <a:srgbClr val="F0A33C">
              <a:alpha val="70000"/>
            </a:srgbClr>
          </a:solidFill>
          <a:ln w="12700">
            <a:solidFill>
              <a:srgbClr val="F0A33C"/>
            </a:solidFill>
            <a:prstDash val="solid"/>
          </a:ln>
        </p:spPr>
      </p:sp>
      <p:sp>
        <p:nvSpPr>
          <p:cNvPr id="18" name="Shape 16"/>
          <p:cNvSpPr/>
          <p:nvPr/>
        </p:nvSpPr>
        <p:spPr>
          <a:xfrm>
            <a:off x="4553712" y="5793638"/>
            <a:ext cx="118872" cy="259690"/>
          </a:xfrm>
          <a:prstGeom prst="rect">
            <a:avLst/>
          </a:prstGeom>
          <a:solidFill>
            <a:srgbClr val="F0A33C">
              <a:alpha val="34000"/>
            </a:srgbClr>
          </a:solidFill>
          <a:ln w="12700">
            <a:solidFill>
              <a:srgbClr val="F0A33C"/>
            </a:solidFill>
            <a:prstDash val="solid"/>
          </a:ln>
        </p:spPr>
      </p:sp>
      <p:sp>
        <p:nvSpPr>
          <p:cNvPr id="19" name="Shape 17"/>
          <p:cNvSpPr/>
          <p:nvPr/>
        </p:nvSpPr>
        <p:spPr>
          <a:xfrm>
            <a:off x="4786884" y="5460797"/>
            <a:ext cx="118872" cy="592531"/>
          </a:xfrm>
          <a:prstGeom prst="rect">
            <a:avLst/>
          </a:prstGeom>
          <a:solidFill>
            <a:srgbClr val="F0A33C">
              <a:alpha val="34000"/>
            </a:srgbClr>
          </a:solidFill>
          <a:ln w="12700">
            <a:solidFill>
              <a:srgbClr val="F0A33C"/>
            </a:solidFill>
            <a:prstDash val="solid"/>
          </a:ln>
        </p:spPr>
      </p:sp>
      <p:sp>
        <p:nvSpPr>
          <p:cNvPr id="20" name="Shape 18"/>
          <p:cNvSpPr/>
          <p:nvPr/>
        </p:nvSpPr>
        <p:spPr>
          <a:xfrm>
            <a:off x="5020056" y="5650992"/>
            <a:ext cx="118872" cy="402336"/>
          </a:xfrm>
          <a:prstGeom prst="rect">
            <a:avLst/>
          </a:prstGeom>
          <a:solidFill>
            <a:srgbClr val="F0A33C">
              <a:alpha val="70000"/>
            </a:srgbClr>
          </a:solidFill>
          <a:ln w="12700">
            <a:solidFill>
              <a:srgbClr val="F0A33C"/>
            </a:solidFill>
            <a:prstDash val="solid"/>
          </a:ln>
        </p:spPr>
      </p:sp>
      <p:sp>
        <p:nvSpPr>
          <p:cNvPr id="21" name="Shape 19"/>
          <p:cNvSpPr/>
          <p:nvPr/>
        </p:nvSpPr>
        <p:spPr>
          <a:xfrm>
            <a:off x="5253228" y="5841187"/>
            <a:ext cx="118872" cy="212141"/>
          </a:xfrm>
          <a:prstGeom prst="rect">
            <a:avLst/>
          </a:prstGeom>
          <a:solidFill>
            <a:srgbClr val="F0A33C">
              <a:alpha val="34000"/>
            </a:srgbClr>
          </a:solidFill>
          <a:ln w="12700">
            <a:solidFill>
              <a:srgbClr val="F0A33C"/>
            </a:solidFill>
            <a:prstDash val="solid"/>
          </a:ln>
        </p:spPr>
      </p:sp>
      <p:sp>
        <p:nvSpPr>
          <p:cNvPr id="22" name="Shape 20"/>
          <p:cNvSpPr/>
          <p:nvPr/>
        </p:nvSpPr>
        <p:spPr>
          <a:xfrm>
            <a:off x="5486400" y="5508346"/>
            <a:ext cx="118872" cy="544982"/>
          </a:xfrm>
          <a:prstGeom prst="rect">
            <a:avLst/>
          </a:prstGeom>
          <a:solidFill>
            <a:srgbClr val="F0A33C">
              <a:alpha val="34000"/>
            </a:srgbClr>
          </a:solidFill>
          <a:ln w="12700">
            <a:solidFill>
              <a:srgbClr val="F0A33C"/>
            </a:solidFill>
            <a:prstDash val="solid"/>
          </a:ln>
        </p:spPr>
      </p:sp>
      <p:sp>
        <p:nvSpPr>
          <p:cNvPr id="23" name="Shape 21"/>
          <p:cNvSpPr/>
          <p:nvPr/>
        </p:nvSpPr>
        <p:spPr>
          <a:xfrm>
            <a:off x="5719572" y="5698541"/>
            <a:ext cx="118872" cy="354787"/>
          </a:xfrm>
          <a:prstGeom prst="rect">
            <a:avLst/>
          </a:prstGeom>
          <a:solidFill>
            <a:srgbClr val="F0A33C">
              <a:alpha val="70000"/>
            </a:srgbClr>
          </a:solidFill>
          <a:ln w="12700">
            <a:solidFill>
              <a:srgbClr val="F0A33C"/>
            </a:solidFill>
            <a:prstDash val="solid"/>
          </a:ln>
        </p:spPr>
      </p:sp>
      <p:sp>
        <p:nvSpPr>
          <p:cNvPr id="24" name="Shape 22"/>
          <p:cNvSpPr/>
          <p:nvPr/>
        </p:nvSpPr>
        <p:spPr>
          <a:xfrm>
            <a:off x="5952744" y="5888736"/>
            <a:ext cx="118872" cy="164592"/>
          </a:xfrm>
          <a:prstGeom prst="rect">
            <a:avLst/>
          </a:prstGeom>
          <a:solidFill>
            <a:srgbClr val="F0A33C">
              <a:alpha val="34000"/>
            </a:srgbClr>
          </a:solidFill>
          <a:ln w="12700">
            <a:solidFill>
              <a:srgbClr val="F0A33C"/>
            </a:solidFill>
            <a:prstDash val="solid"/>
          </a:ln>
        </p:spPr>
      </p:sp>
      <p:sp>
        <p:nvSpPr>
          <p:cNvPr id="25" name="Shape 23"/>
          <p:cNvSpPr/>
          <p:nvPr/>
        </p:nvSpPr>
        <p:spPr>
          <a:xfrm>
            <a:off x="6185916" y="5555894"/>
            <a:ext cx="118872" cy="497434"/>
          </a:xfrm>
          <a:prstGeom prst="rect">
            <a:avLst/>
          </a:prstGeom>
          <a:solidFill>
            <a:srgbClr val="F0A33C">
              <a:alpha val="34000"/>
            </a:srgbClr>
          </a:solidFill>
          <a:ln w="12700">
            <a:solidFill>
              <a:srgbClr val="F0A33C"/>
            </a:solidFill>
            <a:prstDash val="solid"/>
          </a:ln>
        </p:spPr>
      </p:sp>
      <p:sp>
        <p:nvSpPr>
          <p:cNvPr id="26" name="Shape 24"/>
          <p:cNvSpPr/>
          <p:nvPr/>
        </p:nvSpPr>
        <p:spPr>
          <a:xfrm>
            <a:off x="6419088" y="5746090"/>
            <a:ext cx="118872" cy="307238"/>
          </a:xfrm>
          <a:prstGeom prst="rect">
            <a:avLst/>
          </a:prstGeom>
          <a:solidFill>
            <a:srgbClr val="F0A33C">
              <a:alpha val="70000"/>
            </a:srgbClr>
          </a:solidFill>
          <a:ln w="12700">
            <a:solidFill>
              <a:srgbClr val="F0A33C"/>
            </a:solidFill>
            <a:prstDash val="solid"/>
          </a:ln>
        </p:spPr>
      </p:sp>
      <p:sp>
        <p:nvSpPr>
          <p:cNvPr id="27" name="Shape 25"/>
          <p:cNvSpPr/>
          <p:nvPr/>
        </p:nvSpPr>
        <p:spPr>
          <a:xfrm>
            <a:off x="6652260" y="5413248"/>
            <a:ext cx="118872" cy="640080"/>
          </a:xfrm>
          <a:prstGeom prst="rect">
            <a:avLst/>
          </a:prstGeom>
          <a:solidFill>
            <a:srgbClr val="F0A33C">
              <a:alpha val="34000"/>
            </a:srgbClr>
          </a:solidFill>
          <a:ln w="12700">
            <a:solidFill>
              <a:srgbClr val="F0A33C"/>
            </a:solidFill>
            <a:prstDash val="solid"/>
          </a:ln>
        </p:spPr>
      </p:sp>
      <p:sp>
        <p:nvSpPr>
          <p:cNvPr id="28" name="Shape 26"/>
          <p:cNvSpPr/>
          <p:nvPr/>
        </p:nvSpPr>
        <p:spPr>
          <a:xfrm>
            <a:off x="6885432" y="5603443"/>
            <a:ext cx="118872" cy="449885"/>
          </a:xfrm>
          <a:prstGeom prst="rect">
            <a:avLst/>
          </a:prstGeom>
          <a:solidFill>
            <a:srgbClr val="F0A33C">
              <a:alpha val="34000"/>
            </a:srgbClr>
          </a:solidFill>
          <a:ln w="12700">
            <a:solidFill>
              <a:srgbClr val="F0A33C"/>
            </a:solidFill>
            <a:prstDash val="solid"/>
          </a:ln>
        </p:spPr>
      </p:sp>
      <p:sp>
        <p:nvSpPr>
          <p:cNvPr id="29" name="Shape 27"/>
          <p:cNvSpPr/>
          <p:nvPr/>
        </p:nvSpPr>
        <p:spPr>
          <a:xfrm>
            <a:off x="7118604" y="5793638"/>
            <a:ext cx="118872" cy="259690"/>
          </a:xfrm>
          <a:prstGeom prst="rect">
            <a:avLst/>
          </a:prstGeom>
          <a:solidFill>
            <a:srgbClr val="F0A33C">
              <a:alpha val="70000"/>
            </a:srgbClr>
          </a:solidFill>
          <a:ln w="12700">
            <a:solidFill>
              <a:srgbClr val="F0A33C"/>
            </a:solidFill>
            <a:prstDash val="solid"/>
          </a:ln>
        </p:spPr>
      </p:sp>
      <p:sp>
        <p:nvSpPr>
          <p:cNvPr id="30" name="Shape 28"/>
          <p:cNvSpPr/>
          <p:nvPr/>
        </p:nvSpPr>
        <p:spPr>
          <a:xfrm>
            <a:off x="7351776" y="5460797"/>
            <a:ext cx="118872" cy="592531"/>
          </a:xfrm>
          <a:prstGeom prst="rect">
            <a:avLst/>
          </a:prstGeom>
          <a:solidFill>
            <a:srgbClr val="F0A33C">
              <a:alpha val="34000"/>
            </a:srgbClr>
          </a:solidFill>
          <a:ln w="12700">
            <a:solidFill>
              <a:srgbClr val="F0A33C"/>
            </a:solidFill>
            <a:prstDash val="solid"/>
          </a:ln>
        </p:spPr>
      </p:sp>
      <p:sp>
        <p:nvSpPr>
          <p:cNvPr id="31" name="Shape 29"/>
          <p:cNvSpPr/>
          <p:nvPr/>
        </p:nvSpPr>
        <p:spPr>
          <a:xfrm>
            <a:off x="7584948" y="5650992"/>
            <a:ext cx="118872" cy="402336"/>
          </a:xfrm>
          <a:prstGeom prst="rect">
            <a:avLst/>
          </a:prstGeom>
          <a:solidFill>
            <a:srgbClr val="F0A33C">
              <a:alpha val="34000"/>
            </a:srgbClr>
          </a:solidFill>
          <a:ln w="12700">
            <a:solidFill>
              <a:srgbClr val="F0A33C"/>
            </a:solidFill>
            <a:prstDash val="solid"/>
          </a:ln>
        </p:spPr>
      </p:sp>
      <p:sp>
        <p:nvSpPr>
          <p:cNvPr id="32" name="Shape 30"/>
          <p:cNvSpPr/>
          <p:nvPr/>
        </p:nvSpPr>
        <p:spPr>
          <a:xfrm>
            <a:off x="7818120" y="5841187"/>
            <a:ext cx="118872" cy="212141"/>
          </a:xfrm>
          <a:prstGeom prst="rect">
            <a:avLst/>
          </a:prstGeom>
          <a:solidFill>
            <a:srgbClr val="F0A33C">
              <a:alpha val="70000"/>
            </a:srgbClr>
          </a:solidFill>
          <a:ln w="12700">
            <a:solidFill>
              <a:srgbClr val="F0A33C"/>
            </a:solidFill>
            <a:prstDash val="solid"/>
          </a:ln>
        </p:spPr>
      </p:sp>
      <p:sp>
        <p:nvSpPr>
          <p:cNvPr id="33" name="Shape 31"/>
          <p:cNvSpPr/>
          <p:nvPr/>
        </p:nvSpPr>
        <p:spPr>
          <a:xfrm>
            <a:off x="8051292" y="5508346"/>
            <a:ext cx="118872" cy="544982"/>
          </a:xfrm>
          <a:prstGeom prst="rect">
            <a:avLst/>
          </a:prstGeom>
          <a:solidFill>
            <a:srgbClr val="F0A33C">
              <a:alpha val="34000"/>
            </a:srgbClr>
          </a:solidFill>
          <a:ln w="12700">
            <a:solidFill>
              <a:srgbClr val="F0A33C"/>
            </a:solidFill>
            <a:prstDash val="solid"/>
          </a:ln>
        </p:spPr>
      </p:sp>
      <p:sp>
        <p:nvSpPr>
          <p:cNvPr id="34" name="Shape 32"/>
          <p:cNvSpPr/>
          <p:nvPr/>
        </p:nvSpPr>
        <p:spPr>
          <a:xfrm>
            <a:off x="8284464" y="5698541"/>
            <a:ext cx="118872" cy="354787"/>
          </a:xfrm>
          <a:prstGeom prst="rect">
            <a:avLst/>
          </a:prstGeom>
          <a:solidFill>
            <a:srgbClr val="F0A33C">
              <a:alpha val="34000"/>
            </a:srgbClr>
          </a:solidFill>
          <a:ln w="12700">
            <a:solidFill>
              <a:srgbClr val="F0A33C"/>
            </a:solidFill>
            <a:prstDash val="solid"/>
          </a:ln>
        </p:spPr>
      </p:sp>
      <p:sp>
        <p:nvSpPr>
          <p:cNvPr id="35" name="Shape 33"/>
          <p:cNvSpPr/>
          <p:nvPr/>
        </p:nvSpPr>
        <p:spPr>
          <a:xfrm>
            <a:off x="8517636" y="5888736"/>
            <a:ext cx="118872" cy="164592"/>
          </a:xfrm>
          <a:prstGeom prst="rect">
            <a:avLst/>
          </a:prstGeom>
          <a:solidFill>
            <a:srgbClr val="F0A33C">
              <a:alpha val="70000"/>
            </a:srgbClr>
          </a:solidFill>
          <a:ln w="12700">
            <a:solidFill>
              <a:srgbClr val="F0A33C"/>
            </a:solidFill>
            <a:prstDash val="solid"/>
          </a:ln>
        </p:spPr>
      </p:sp>
      <p:sp>
        <p:nvSpPr>
          <p:cNvPr id="36" name="Shape 34"/>
          <p:cNvSpPr/>
          <p:nvPr/>
        </p:nvSpPr>
        <p:spPr>
          <a:xfrm>
            <a:off x="8750808" y="5555894"/>
            <a:ext cx="118872" cy="497434"/>
          </a:xfrm>
          <a:prstGeom prst="rect">
            <a:avLst/>
          </a:prstGeom>
          <a:solidFill>
            <a:srgbClr val="F0A33C">
              <a:alpha val="34000"/>
            </a:srgbClr>
          </a:solidFill>
          <a:ln w="12700">
            <a:solidFill>
              <a:srgbClr val="F0A33C"/>
            </a:solidFill>
            <a:prstDash val="solid"/>
          </a:ln>
        </p:spPr>
      </p:sp>
      <p:sp>
        <p:nvSpPr>
          <p:cNvPr id="37" name="Shape 35"/>
          <p:cNvSpPr/>
          <p:nvPr/>
        </p:nvSpPr>
        <p:spPr>
          <a:xfrm>
            <a:off x="8983980" y="5746090"/>
            <a:ext cx="118872" cy="307238"/>
          </a:xfrm>
          <a:prstGeom prst="rect">
            <a:avLst/>
          </a:prstGeom>
          <a:solidFill>
            <a:srgbClr val="F0A33C">
              <a:alpha val="34000"/>
            </a:srgbClr>
          </a:solidFill>
          <a:ln w="12700">
            <a:solidFill>
              <a:srgbClr val="F0A33C"/>
            </a:solidFill>
            <a:prstDash val="solid"/>
          </a:ln>
        </p:spPr>
      </p:sp>
      <p:sp>
        <p:nvSpPr>
          <p:cNvPr id="38" name="Shape 36"/>
          <p:cNvSpPr/>
          <p:nvPr/>
        </p:nvSpPr>
        <p:spPr>
          <a:xfrm>
            <a:off x="9217152" y="5413248"/>
            <a:ext cx="118872" cy="640080"/>
          </a:xfrm>
          <a:prstGeom prst="rect">
            <a:avLst/>
          </a:prstGeom>
          <a:solidFill>
            <a:srgbClr val="F0A33C">
              <a:alpha val="70000"/>
            </a:srgbClr>
          </a:solidFill>
          <a:ln w="12700">
            <a:solidFill>
              <a:srgbClr val="F0A33C"/>
            </a:solidFill>
            <a:prstDash val="solid"/>
          </a:ln>
        </p:spPr>
      </p:sp>
      <p:sp>
        <p:nvSpPr>
          <p:cNvPr id="39" name="Shape 37"/>
          <p:cNvSpPr/>
          <p:nvPr/>
        </p:nvSpPr>
        <p:spPr>
          <a:xfrm>
            <a:off x="9450324" y="5603443"/>
            <a:ext cx="118872" cy="449885"/>
          </a:xfrm>
          <a:prstGeom prst="rect">
            <a:avLst/>
          </a:prstGeom>
          <a:solidFill>
            <a:srgbClr val="F0A33C">
              <a:alpha val="34000"/>
            </a:srgbClr>
          </a:solidFill>
          <a:ln w="12700">
            <a:solidFill>
              <a:srgbClr val="F0A33C"/>
            </a:solidFill>
            <a:prstDash val="solid"/>
          </a:ln>
        </p:spPr>
      </p:sp>
      <p:sp>
        <p:nvSpPr>
          <p:cNvPr id="40" name="Shape 38"/>
          <p:cNvSpPr/>
          <p:nvPr/>
        </p:nvSpPr>
        <p:spPr>
          <a:xfrm>
            <a:off x="9683496" y="5793638"/>
            <a:ext cx="118872" cy="259690"/>
          </a:xfrm>
          <a:prstGeom prst="rect">
            <a:avLst/>
          </a:prstGeom>
          <a:solidFill>
            <a:srgbClr val="F0A33C">
              <a:alpha val="34000"/>
            </a:srgbClr>
          </a:solidFill>
          <a:ln w="12700">
            <a:solidFill>
              <a:srgbClr val="F0A33C"/>
            </a:solidFill>
            <a:prstDash val="solid"/>
          </a:ln>
        </p:spPr>
      </p:sp>
      <p:sp>
        <p:nvSpPr>
          <p:cNvPr id="41" name="Shape 39"/>
          <p:cNvSpPr/>
          <p:nvPr/>
        </p:nvSpPr>
        <p:spPr>
          <a:xfrm>
            <a:off x="9916668" y="5460797"/>
            <a:ext cx="118872" cy="592531"/>
          </a:xfrm>
          <a:prstGeom prst="rect">
            <a:avLst/>
          </a:prstGeom>
          <a:solidFill>
            <a:srgbClr val="F0A33C">
              <a:alpha val="70000"/>
            </a:srgbClr>
          </a:solidFill>
          <a:ln w="12700">
            <a:solidFill>
              <a:srgbClr val="F0A33C"/>
            </a:solidFill>
            <a:prstDash val="solid"/>
          </a:ln>
        </p:spPr>
      </p:sp>
      <p:sp>
        <p:nvSpPr>
          <p:cNvPr id="42" name="Shape 40"/>
          <p:cNvSpPr/>
          <p:nvPr/>
        </p:nvSpPr>
        <p:spPr>
          <a:xfrm>
            <a:off x="10149840" y="5650992"/>
            <a:ext cx="118872" cy="402336"/>
          </a:xfrm>
          <a:prstGeom prst="rect">
            <a:avLst/>
          </a:prstGeom>
          <a:solidFill>
            <a:srgbClr val="F0A33C">
              <a:alpha val="34000"/>
            </a:srgbClr>
          </a:solidFill>
          <a:ln w="12700">
            <a:solidFill>
              <a:srgbClr val="F0A33C"/>
            </a:solidFill>
            <a:prstDash val="solid"/>
          </a:ln>
        </p:spPr>
      </p:sp>
      <p:sp>
        <p:nvSpPr>
          <p:cNvPr id="43" name="Shape 41"/>
          <p:cNvSpPr/>
          <p:nvPr/>
        </p:nvSpPr>
        <p:spPr>
          <a:xfrm>
            <a:off x="10383012" y="5841187"/>
            <a:ext cx="118872" cy="212141"/>
          </a:xfrm>
          <a:prstGeom prst="rect">
            <a:avLst/>
          </a:prstGeom>
          <a:solidFill>
            <a:srgbClr val="F0A33C">
              <a:alpha val="34000"/>
            </a:srgbClr>
          </a:solidFill>
          <a:ln w="12700">
            <a:solidFill>
              <a:srgbClr val="F0A33C"/>
            </a:solidFill>
            <a:prstDash val="solid"/>
          </a:ln>
        </p:spPr>
      </p:sp>
      <p:sp>
        <p:nvSpPr>
          <p:cNvPr id="44" name="Shape 42"/>
          <p:cNvSpPr/>
          <p:nvPr/>
        </p:nvSpPr>
        <p:spPr>
          <a:xfrm>
            <a:off x="10616184" y="5508346"/>
            <a:ext cx="118872" cy="544982"/>
          </a:xfrm>
          <a:prstGeom prst="rect">
            <a:avLst/>
          </a:prstGeom>
          <a:solidFill>
            <a:srgbClr val="F0A33C">
              <a:alpha val="70000"/>
            </a:srgbClr>
          </a:solidFill>
          <a:ln w="12700">
            <a:solidFill>
              <a:srgbClr val="F0A33C"/>
            </a:solidFill>
            <a:prstDash val="solid"/>
          </a:ln>
        </p:spPr>
      </p:sp>
      <p:sp>
        <p:nvSpPr>
          <p:cNvPr id="45" name="Shape 43"/>
          <p:cNvSpPr/>
          <p:nvPr/>
        </p:nvSpPr>
        <p:spPr>
          <a:xfrm>
            <a:off x="10849356" y="5698541"/>
            <a:ext cx="118872" cy="354787"/>
          </a:xfrm>
          <a:prstGeom prst="rect">
            <a:avLst/>
          </a:prstGeom>
          <a:solidFill>
            <a:srgbClr val="F0A33C">
              <a:alpha val="34000"/>
            </a:srgbClr>
          </a:solidFill>
          <a:ln w="12700">
            <a:solidFill>
              <a:srgbClr val="F0A33C"/>
            </a:solidFill>
            <a:prstDash val="solid"/>
          </a:ln>
        </p:spPr>
      </p:sp>
      <p:sp>
        <p:nvSpPr>
          <p:cNvPr id="46" name="Shape 44"/>
          <p:cNvSpPr/>
          <p:nvPr/>
        </p:nvSpPr>
        <p:spPr>
          <a:xfrm>
            <a:off x="11082528" y="5888736"/>
            <a:ext cx="118872" cy="164592"/>
          </a:xfrm>
          <a:prstGeom prst="rect">
            <a:avLst/>
          </a:prstGeom>
          <a:solidFill>
            <a:srgbClr val="F0A33C">
              <a:alpha val="34000"/>
            </a:srgbClr>
          </a:solidFill>
          <a:ln w="12700">
            <a:solidFill>
              <a:srgbClr val="F0A33C"/>
            </a:solidFill>
            <a:prstDash val="solid"/>
          </a:ln>
        </p:spPr>
      </p:sp>
      <p:sp>
        <p:nvSpPr>
          <p:cNvPr id="47" name="Shape 45"/>
          <p:cNvSpPr/>
          <p:nvPr/>
        </p:nvSpPr>
        <p:spPr>
          <a:xfrm>
            <a:off x="11315700" y="5555894"/>
            <a:ext cx="118872" cy="497434"/>
          </a:xfrm>
          <a:prstGeom prst="rect">
            <a:avLst/>
          </a:prstGeom>
          <a:solidFill>
            <a:srgbClr val="F0A33C">
              <a:alpha val="70000"/>
            </a:srgbClr>
          </a:solidFill>
          <a:ln w="12700">
            <a:solidFill>
              <a:srgbClr val="F0A33C"/>
            </a:solidFill>
            <a:prstDash val="solid"/>
          </a:ln>
        </p:spPr>
      </p:sp>
      <p:sp>
        <p:nvSpPr>
          <p:cNvPr id="48" name="Text 46"/>
          <p:cNvSpPr/>
          <p:nvPr/>
        </p:nvSpPr>
        <p:spPr>
          <a:xfrm>
            <a:off x="822960" y="1097280"/>
            <a:ext cx="7315200" cy="310896"/>
          </a:xfrm>
          <a:prstGeom prst="rect">
            <a:avLst/>
          </a:prstGeom>
          <a:noFill/>
          <a:ln/>
        </p:spPr>
        <p:txBody>
          <a:bodyPr wrap="square" lIns="0" tIns="0" rIns="0" bIns="0" rtlCol="0" anchor="ctr"/>
          <a:lstStyle/>
          <a:p>
            <a:pPr indent="0" marL="0">
              <a:buNone/>
            </a:pPr>
            <a:r>
              <a:rPr lang="en-US" sz="1250" spc="200" kern="0" dirty="0">
                <a:solidFill>
                  <a:srgbClr val="F0A33C"/>
                </a:solidFill>
                <a:latin typeface="Meiryo" pitchFamily="34" charset="0"/>
                <a:ea typeface="Meiryo" pitchFamily="34" charset="-122"/>
                <a:cs typeface="Meiryo" pitchFamily="34" charset="-120"/>
              </a:rPr>
              <a:t>EVの通信 やさしい入門  全5回</a:t>
            </a:r>
            <a:endParaRPr lang="en-US" sz="1250" dirty="0"/>
          </a:p>
        </p:txBody>
      </p:sp>
      <p:sp>
        <p:nvSpPr>
          <p:cNvPr id="49" name="Shape 47"/>
          <p:cNvSpPr/>
          <p:nvPr/>
        </p:nvSpPr>
        <p:spPr>
          <a:xfrm>
            <a:off x="822960" y="1627632"/>
            <a:ext cx="713232" cy="713232"/>
          </a:xfrm>
          <a:prstGeom prst="ellipse">
            <a:avLst/>
          </a:prstGeom>
          <a:solidFill>
            <a:srgbClr val="F0A33C"/>
          </a:solidFill>
          <a:ln w="12700">
            <a:solidFill>
              <a:srgbClr val="F0A33C"/>
            </a:solidFill>
            <a:prstDash val="solid"/>
          </a:ln>
        </p:spPr>
      </p:sp>
      <p:sp>
        <p:nvSpPr>
          <p:cNvPr id="50" name="Text 48"/>
          <p:cNvSpPr/>
          <p:nvPr/>
        </p:nvSpPr>
        <p:spPr>
          <a:xfrm>
            <a:off x="822960" y="1627632"/>
            <a:ext cx="713232" cy="713232"/>
          </a:xfrm>
          <a:prstGeom prst="rect">
            <a:avLst/>
          </a:prstGeom>
          <a:noFill/>
          <a:ln/>
        </p:spPr>
        <p:txBody>
          <a:bodyPr wrap="square" lIns="0" tIns="0" rIns="0" bIns="0" rtlCol="0" anchor="ctr"/>
          <a:lstStyle/>
          <a:p>
            <a:pPr algn="ctr" indent="0" marL="0">
              <a:buNone/>
            </a:pPr>
            <a:r>
              <a:rPr lang="en-US" sz="3000" b="1" dirty="0">
                <a:solidFill>
                  <a:srgbClr val="12313D"/>
                </a:solidFill>
                <a:latin typeface="Meiryo" pitchFamily="34" charset="0"/>
                <a:ea typeface="Meiryo" pitchFamily="34" charset="-122"/>
                <a:cs typeface="Meiryo" pitchFamily="34" charset="-120"/>
              </a:rPr>
              <a:t>1</a:t>
            </a:r>
            <a:endParaRPr lang="en-US" sz="3000" dirty="0"/>
          </a:p>
        </p:txBody>
      </p:sp>
      <p:sp>
        <p:nvSpPr>
          <p:cNvPr id="51" name="Text 49"/>
          <p:cNvSpPr/>
          <p:nvPr/>
        </p:nvSpPr>
        <p:spPr>
          <a:xfrm>
            <a:off x="1700784" y="1627632"/>
            <a:ext cx="2743200" cy="713232"/>
          </a:xfrm>
          <a:prstGeom prst="rect">
            <a:avLst/>
          </a:prstGeom>
          <a:noFill/>
          <a:ln/>
        </p:spPr>
        <p:txBody>
          <a:bodyPr wrap="square" lIns="0" tIns="0" rIns="0" bIns="0" rtlCol="0" anchor="ctr"/>
          <a:lstStyle/>
          <a:p>
            <a:pPr indent="0" marL="0">
              <a:buNone/>
            </a:pPr>
            <a:r>
              <a:rPr lang="en-US" sz="1700" b="1" dirty="0">
                <a:solidFill>
                  <a:srgbClr val="9FB4BE"/>
                </a:solidFill>
                <a:latin typeface="Meiryo" pitchFamily="34" charset="0"/>
                <a:ea typeface="Meiryo" pitchFamily="34" charset="-122"/>
                <a:cs typeface="Meiryo" pitchFamily="34" charset="-120"/>
              </a:rPr>
              <a:t>第 1 回</a:t>
            </a:r>
            <a:endParaRPr lang="en-US" sz="1700" dirty="0"/>
          </a:p>
        </p:txBody>
      </p:sp>
      <p:sp>
        <p:nvSpPr>
          <p:cNvPr id="52" name="Text 50"/>
          <p:cNvSpPr/>
          <p:nvPr/>
        </p:nvSpPr>
        <p:spPr>
          <a:xfrm>
            <a:off x="822960" y="2615184"/>
            <a:ext cx="10607040" cy="1005840"/>
          </a:xfrm>
          <a:prstGeom prst="rect">
            <a:avLst/>
          </a:prstGeom>
          <a:noFill/>
          <a:ln/>
        </p:spPr>
        <p:txBody>
          <a:bodyPr wrap="square" lIns="0" tIns="0" rIns="0" bIns="0" rtlCol="0" anchor="ctr"/>
          <a:lstStyle/>
          <a:p>
            <a:pPr indent="0" marL="0">
              <a:lnSpc>
                <a:spcPts val="4600"/>
              </a:lnSpc>
              <a:buNone/>
            </a:pPr>
            <a:r>
              <a:rPr lang="en-US" sz="3600" b="1" dirty="0">
                <a:solidFill>
                  <a:srgbClr val="FFFFFF"/>
                </a:solidFill>
                <a:latin typeface="Meiryo" pitchFamily="34" charset="0"/>
                <a:ea typeface="Meiryo" pitchFamily="34" charset="-122"/>
                <a:cs typeface="Meiryo" pitchFamily="34" charset="-120"/>
              </a:rPr>
              <a:t>EVの充電で、車と充電器は何を話しているのか</a:t>
            </a:r>
            <a:endParaRPr lang="en-US" sz="3600" dirty="0"/>
          </a:p>
        </p:txBody>
      </p:sp>
      <p:sp>
        <p:nvSpPr>
          <p:cNvPr id="53" name="Text 51"/>
          <p:cNvSpPr/>
          <p:nvPr/>
        </p:nvSpPr>
        <p:spPr>
          <a:xfrm>
            <a:off x="822960" y="3767328"/>
            <a:ext cx="10241280" cy="402336"/>
          </a:xfrm>
          <a:prstGeom prst="rect">
            <a:avLst/>
          </a:prstGeom>
          <a:noFill/>
          <a:ln/>
        </p:spPr>
        <p:txBody>
          <a:bodyPr wrap="square" lIns="0" tIns="0" rIns="0" bIns="0" rtlCol="0" anchor="ctr"/>
          <a:lstStyle/>
          <a:p>
            <a:pPr indent="0" marL="0">
              <a:buNone/>
            </a:pPr>
            <a:r>
              <a:rPr lang="en-US" sz="1700" dirty="0">
                <a:solidFill>
                  <a:srgbClr val="F0A33C"/>
                </a:solidFill>
                <a:latin typeface="Meiryo" pitchFamily="34" charset="0"/>
                <a:ea typeface="Meiryo" pitchFamily="34" charset="-122"/>
                <a:cs typeface="Meiryo" pitchFamily="34" charset="-120"/>
              </a:rPr>
              <a:t>なぜ「線に信号を重ねる」ことになったのか</a:t>
            </a:r>
            <a:endParaRPr lang="en-US" sz="1700" dirty="0"/>
          </a:p>
        </p:txBody>
      </p:sp>
      <p:sp>
        <p:nvSpPr>
          <p:cNvPr id="54" name="Text 52"/>
          <p:cNvSpPr/>
          <p:nvPr/>
        </p:nvSpPr>
        <p:spPr>
          <a:xfrm>
            <a:off x="822960" y="4370832"/>
            <a:ext cx="10241280" cy="329184"/>
          </a:xfrm>
          <a:prstGeom prst="rect">
            <a:avLst/>
          </a:prstGeom>
          <a:noFill/>
          <a:ln/>
        </p:spPr>
        <p:txBody>
          <a:bodyPr wrap="square" lIns="0" tIns="0" rIns="0" bIns="0" rtlCol="0" anchor="ctr"/>
          <a:lstStyle/>
          <a:p>
            <a:pPr indent="0" marL="0">
              <a:buNone/>
            </a:pPr>
            <a:r>
              <a:rPr lang="en-US" sz="1250" dirty="0">
                <a:solidFill>
                  <a:srgbClr val="7E96A1"/>
                </a:solidFill>
                <a:latin typeface="Meiryo" pitchFamily="34" charset="0"/>
                <a:ea typeface="Meiryo" pitchFamily="34" charset="-122"/>
                <a:cs typeface="Meiryo" pitchFamily="34" charset="-120"/>
              </a:rPr>
              <a:t>所要 30分 ／ 予備知識は要りません。専門用語はその場で説明します。</a:t>
            </a:r>
            <a:endParaRPr lang="en-US" sz="1250" dirty="0"/>
          </a:p>
        </p:txBody>
      </p:sp>
      <p:sp>
        <p:nvSpPr>
          <p:cNvPr id="56" name="Text 5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57" name="Text 5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 / 14</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結果：CP 線が「1本の LAN ケーブル」になる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挿した瞬間に、車と充電器だけの小さなネットワークができあがります</a:t>
            </a:r>
            <a:endParaRPr lang="en-US" sz="1300" dirty="0"/>
          </a:p>
        </p:txBody>
      </p:sp>
      <p:sp>
        <p:nvSpPr>
          <p:cNvPr id="6" name="Shape 4"/>
          <p:cNvSpPr/>
          <p:nvPr/>
        </p:nvSpPr>
        <p:spPr>
          <a:xfrm>
            <a:off x="548640" y="1517904"/>
            <a:ext cx="5364328" cy="2834640"/>
          </a:xfrm>
          <a:prstGeom prst="roundRect">
            <a:avLst>
              <a:gd name="adj" fmla="val 2258"/>
            </a:avLst>
          </a:prstGeom>
          <a:solidFill>
            <a:srgbClr val="EEF3F5"/>
          </a:solidFill>
          <a:ln w="12700">
            <a:solidFill>
              <a:srgbClr val="D5E0E4"/>
            </a:solidFill>
            <a:prstDash val="solid"/>
          </a:ln>
        </p:spPr>
      </p:sp>
      <p:sp>
        <p:nvSpPr>
          <p:cNvPr id="7" name="Text 5"/>
          <p:cNvSpPr/>
          <p:nvPr/>
        </p:nvSpPr>
        <p:spPr>
          <a:xfrm>
            <a:off x="841248" y="1737360"/>
            <a:ext cx="4779112" cy="310896"/>
          </a:xfrm>
          <a:prstGeom prst="rect">
            <a:avLst/>
          </a:prstGeom>
          <a:noFill/>
          <a:ln/>
        </p:spPr>
        <p:txBody>
          <a:bodyPr wrap="square" lIns="0" tIns="0" rIns="0" bIns="0" rtlCol="0" anchor="ctr"/>
          <a:lstStyle/>
          <a:p>
            <a:pPr indent="0" marL="0">
              <a:buNone/>
            </a:pPr>
            <a:r>
              <a:rPr lang="en-US" sz="1250" b="1" dirty="0">
                <a:solidFill>
                  <a:srgbClr val="6B8590"/>
                </a:solidFill>
                <a:latin typeface="Meiryo" pitchFamily="34" charset="0"/>
                <a:ea typeface="Meiryo" pitchFamily="34" charset="-122"/>
                <a:cs typeface="Meiryo" pitchFamily="34" charset="-120"/>
              </a:rPr>
              <a:t>これまで（普通充電）</a:t>
            </a:r>
            <a:endParaRPr lang="en-US" sz="1250" dirty="0"/>
          </a:p>
        </p:txBody>
      </p:sp>
      <p:sp>
        <p:nvSpPr>
          <p:cNvPr id="8" name="Text 6"/>
          <p:cNvSpPr/>
          <p:nvPr/>
        </p:nvSpPr>
        <p:spPr>
          <a:xfrm>
            <a:off x="841248" y="2157984"/>
            <a:ext cx="4779112" cy="45720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充電器 ──（点滅の合図）──▶ 車</a:t>
            </a:r>
            <a:endParaRPr lang="en-US" sz="1400" dirty="0"/>
          </a:p>
        </p:txBody>
      </p:sp>
      <p:sp>
        <p:nvSpPr>
          <p:cNvPr id="9" name="Text 7"/>
          <p:cNvSpPr/>
          <p:nvPr/>
        </p:nvSpPr>
        <p:spPr>
          <a:xfrm>
            <a:off x="841248" y="2743200"/>
            <a:ext cx="4779112"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・伝わるのは「最大◯アンペア」だけ</a:t>
            </a:r>
            <a:endParaRPr lang="en-US" sz="1150" dirty="0"/>
          </a:p>
        </p:txBody>
      </p:sp>
      <p:sp>
        <p:nvSpPr>
          <p:cNvPr id="10" name="Text 8"/>
          <p:cNvSpPr/>
          <p:nvPr/>
        </p:nvSpPr>
        <p:spPr>
          <a:xfrm>
            <a:off x="841248" y="3218688"/>
            <a:ext cx="4779112"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・一方通行</a:t>
            </a:r>
            <a:endParaRPr lang="en-US" sz="1150" dirty="0"/>
          </a:p>
        </p:txBody>
      </p:sp>
      <p:sp>
        <p:nvSpPr>
          <p:cNvPr id="11" name="Text 9"/>
          <p:cNvSpPr/>
          <p:nvPr/>
        </p:nvSpPr>
        <p:spPr>
          <a:xfrm>
            <a:off x="841248" y="3694176"/>
            <a:ext cx="4779112"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・情報量は、数字ひとつぶん</a:t>
            </a:r>
            <a:endParaRPr lang="en-US" sz="1150" dirty="0"/>
          </a:p>
        </p:txBody>
      </p:sp>
      <p:sp>
        <p:nvSpPr>
          <p:cNvPr id="12" name="Shape 10"/>
          <p:cNvSpPr/>
          <p:nvPr/>
        </p:nvSpPr>
        <p:spPr>
          <a:xfrm>
            <a:off x="6278728" y="1517904"/>
            <a:ext cx="5364328" cy="2834640"/>
          </a:xfrm>
          <a:prstGeom prst="roundRect">
            <a:avLst>
              <a:gd name="adj" fmla="val 2258"/>
            </a:avLst>
          </a:prstGeom>
          <a:solidFill>
            <a:srgbClr val="12313D"/>
          </a:solidFill>
          <a:ln w="12700">
            <a:solidFill>
              <a:srgbClr val="12313D"/>
            </a:solidFill>
            <a:prstDash val="solid"/>
          </a:ln>
        </p:spPr>
      </p:sp>
      <p:sp>
        <p:nvSpPr>
          <p:cNvPr id="13" name="Text 11"/>
          <p:cNvSpPr/>
          <p:nvPr/>
        </p:nvSpPr>
        <p:spPr>
          <a:xfrm>
            <a:off x="6571336" y="1737360"/>
            <a:ext cx="4779112" cy="310896"/>
          </a:xfrm>
          <a:prstGeom prst="rect">
            <a:avLst/>
          </a:prstGeom>
          <a:noFill/>
          <a:ln/>
        </p:spPr>
        <p:txBody>
          <a:bodyPr wrap="square" lIns="0" tIns="0" rIns="0" bIns="0" rtlCol="0" anchor="ctr"/>
          <a:lstStyle/>
          <a:p>
            <a:pPr indent="0" marL="0">
              <a:buNone/>
            </a:pPr>
            <a:r>
              <a:rPr lang="en-US" sz="1250" b="1" dirty="0">
                <a:solidFill>
                  <a:srgbClr val="F0A33C"/>
                </a:solidFill>
                <a:latin typeface="Meiryo" pitchFamily="34" charset="0"/>
                <a:ea typeface="Meiryo" pitchFamily="34" charset="-122"/>
                <a:cs typeface="Meiryo" pitchFamily="34" charset="-120"/>
              </a:rPr>
              <a:t>急速充電（PLC を使う）</a:t>
            </a:r>
            <a:endParaRPr lang="en-US" sz="1250" dirty="0"/>
          </a:p>
        </p:txBody>
      </p:sp>
      <p:sp>
        <p:nvSpPr>
          <p:cNvPr id="14" name="Text 12"/>
          <p:cNvSpPr/>
          <p:nvPr/>
        </p:nvSpPr>
        <p:spPr>
          <a:xfrm>
            <a:off x="6571336" y="2157984"/>
            <a:ext cx="4779112" cy="457200"/>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充電器 ◀──（LAN と同じやり取り）──▶ 車</a:t>
            </a:r>
            <a:endParaRPr lang="en-US" sz="1400" dirty="0"/>
          </a:p>
        </p:txBody>
      </p:sp>
      <p:sp>
        <p:nvSpPr>
          <p:cNvPr id="15" name="Text 13"/>
          <p:cNvSpPr/>
          <p:nvPr/>
        </p:nvSpPr>
        <p:spPr>
          <a:xfrm>
            <a:off x="6571336" y="2743200"/>
            <a:ext cx="4779112" cy="457200"/>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・電圧・電流の指示、電池の状態、検査、認証、課金</a:t>
            </a:r>
            <a:endParaRPr lang="en-US" sz="1150" dirty="0"/>
          </a:p>
        </p:txBody>
      </p:sp>
      <p:sp>
        <p:nvSpPr>
          <p:cNvPr id="16" name="Text 14"/>
          <p:cNvSpPr/>
          <p:nvPr/>
        </p:nvSpPr>
        <p:spPr>
          <a:xfrm>
            <a:off x="6571336" y="3218688"/>
            <a:ext cx="4779112" cy="457200"/>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・双方向で、何度でもやり取りできる</a:t>
            </a:r>
            <a:endParaRPr lang="en-US" sz="1150" dirty="0"/>
          </a:p>
        </p:txBody>
      </p:sp>
      <p:sp>
        <p:nvSpPr>
          <p:cNvPr id="17" name="Text 15"/>
          <p:cNvSpPr/>
          <p:nvPr/>
        </p:nvSpPr>
        <p:spPr>
          <a:xfrm>
            <a:off x="6571336" y="3694176"/>
            <a:ext cx="4779112" cy="457200"/>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・情報量は、数千文字ぶん以上</a:t>
            </a:r>
            <a:endParaRPr lang="en-US" sz="1150" dirty="0"/>
          </a:p>
        </p:txBody>
      </p:sp>
      <p:sp>
        <p:nvSpPr>
          <p:cNvPr id="18" name="Shape 16"/>
          <p:cNvSpPr/>
          <p:nvPr/>
        </p:nvSpPr>
        <p:spPr>
          <a:xfrm>
            <a:off x="548640" y="4590288"/>
            <a:ext cx="11094415" cy="1225296"/>
          </a:xfrm>
          <a:prstGeom prst="roundRect">
            <a:avLst>
              <a:gd name="adj" fmla="val 5224"/>
            </a:avLst>
          </a:prstGeom>
          <a:solidFill>
            <a:srgbClr val="FDF0DC"/>
          </a:solidFill>
          <a:ln w="12700">
            <a:solidFill>
              <a:srgbClr val="FDF0DC"/>
            </a:solidFill>
            <a:prstDash val="solid"/>
          </a:ln>
        </p:spPr>
      </p:sp>
      <p:sp>
        <p:nvSpPr>
          <p:cNvPr id="19" name="Text 17"/>
          <p:cNvSpPr/>
          <p:nvPr/>
        </p:nvSpPr>
        <p:spPr>
          <a:xfrm>
            <a:off x="804672" y="4754880"/>
            <a:ext cx="1463040" cy="274320"/>
          </a:xfrm>
          <a:prstGeom prst="rect">
            <a:avLst/>
          </a:prstGeom>
          <a:noFill/>
          <a:ln/>
        </p:spPr>
        <p:txBody>
          <a:bodyPr wrap="square" lIns="0" tIns="0" rIns="0" bIns="0" rtlCol="0" anchor="ctr"/>
          <a:lstStyle/>
          <a:p>
            <a:pPr indent="0" marL="0">
              <a:buNone/>
            </a:pPr>
            <a:r>
              <a:rPr lang="en-US" sz="1100" b="1" dirty="0">
                <a:solidFill>
                  <a:srgbClr val="A9660D"/>
                </a:solidFill>
                <a:latin typeface="Meiryo" pitchFamily="34" charset="0"/>
                <a:ea typeface="Meiryo" pitchFamily="34" charset="-122"/>
                <a:cs typeface="Meiryo" pitchFamily="34" charset="-120"/>
              </a:rPr>
              <a:t>たとえると</a:t>
            </a:r>
            <a:endParaRPr lang="en-US" sz="1100" dirty="0"/>
          </a:p>
        </p:txBody>
      </p:sp>
      <p:sp>
        <p:nvSpPr>
          <p:cNvPr id="20" name="Text 18"/>
          <p:cNvSpPr/>
          <p:nvPr/>
        </p:nvSpPr>
        <p:spPr>
          <a:xfrm>
            <a:off x="804672" y="5084064"/>
            <a:ext cx="10582351" cy="548640"/>
          </a:xfrm>
          <a:prstGeom prst="rect">
            <a:avLst/>
          </a:prstGeom>
          <a:noFill/>
          <a:ln/>
        </p:spPr>
        <p:txBody>
          <a:bodyPr wrap="square" lIns="0" tIns="0" rIns="0" bIns="0" rtlCol="0" anchor="ctr"/>
          <a:lstStyle/>
          <a:p>
            <a:pPr indent="0" marL="0">
              <a:lnSpc>
                <a:spcPts val="2100"/>
              </a:lnSpc>
              <a:buNone/>
            </a:pPr>
            <a:r>
              <a:rPr lang="en-US" sz="1300" dirty="0">
                <a:solidFill>
                  <a:srgbClr val="1F3944"/>
                </a:solidFill>
                <a:latin typeface="Meiryo" pitchFamily="34" charset="0"/>
                <a:ea typeface="Meiryo" pitchFamily="34" charset="-122"/>
                <a:cs typeface="Meiryo" pitchFamily="34" charset="-120"/>
              </a:rPr>
              <a:t>分かりやすく言うと ── 充電ケーブルを挿した瞬間、車と充電器が LAN ケーブルでつながった状態になります。</a:t>
            </a:r>
            <a:endParaRPr lang="en-US" sz="1300" dirty="0"/>
          </a:p>
          <a:p>
            <a:pPr indent="0" marL="0">
              <a:lnSpc>
                <a:spcPts val="2100"/>
              </a:lnSpc>
              <a:buNone/>
            </a:pPr>
            <a:r>
              <a:rPr lang="en-US" sz="1300" dirty="0">
                <a:solidFill>
                  <a:srgbClr val="1F3944"/>
                </a:solidFill>
                <a:latin typeface="Meiryo" pitchFamily="34" charset="0"/>
                <a:ea typeface="Meiryo" pitchFamily="34" charset="-122"/>
                <a:cs typeface="Meiryo" pitchFamily="34" charset="-120"/>
              </a:rPr>
              <a:t>そのうえで「何ボルトください」「電池はいま何%です」といったやり取りを、1秒に何回もくり返しながら充電しています。</a:t>
            </a:r>
            <a:endParaRPr lang="en-US" sz="1300" dirty="0"/>
          </a:p>
        </p:txBody>
      </p:sp>
      <p:sp>
        <p:nvSpPr>
          <p:cNvPr id="22" name="Text 19"/>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3" name="Text 20"/>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10 / 14</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全体を1枚にすると、こうなります</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下から上へ。今日は一番下の2段だけ分かれば十分です</a:t>
            </a:r>
            <a:endParaRPr lang="en-US" sz="1300" dirty="0"/>
          </a:p>
        </p:txBody>
      </p:sp>
      <p:sp>
        <p:nvSpPr>
          <p:cNvPr id="6" name="Shape 4"/>
          <p:cNvSpPr/>
          <p:nvPr/>
        </p:nvSpPr>
        <p:spPr>
          <a:xfrm>
            <a:off x="548640" y="1554480"/>
            <a:ext cx="7406640" cy="969264"/>
          </a:xfrm>
          <a:prstGeom prst="roundRect">
            <a:avLst>
              <a:gd name="adj" fmla="val 6604"/>
            </a:avLst>
          </a:prstGeom>
          <a:solidFill>
            <a:srgbClr val="FFFFFF"/>
          </a:solidFill>
          <a:ln w="12700">
            <a:solidFill>
              <a:srgbClr val="D5E0E4"/>
            </a:solidFill>
            <a:prstDash val="solid"/>
          </a:ln>
        </p:spPr>
      </p:sp>
      <p:sp>
        <p:nvSpPr>
          <p:cNvPr id="7" name="Text 5"/>
          <p:cNvSpPr/>
          <p:nvPr/>
        </p:nvSpPr>
        <p:spPr>
          <a:xfrm>
            <a:off x="822960" y="1554480"/>
            <a:ext cx="2011680" cy="969264"/>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話している内容</a:t>
            </a:r>
            <a:endParaRPr lang="en-US" sz="1400" dirty="0"/>
          </a:p>
        </p:txBody>
      </p:sp>
      <p:sp>
        <p:nvSpPr>
          <p:cNvPr id="8" name="Text 6"/>
          <p:cNvSpPr/>
          <p:nvPr/>
        </p:nvSpPr>
        <p:spPr>
          <a:xfrm>
            <a:off x="2944368" y="1554480"/>
            <a:ext cx="4754880" cy="969264"/>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「350ボルトください」「電池は62%です」「あなたは誰ですか」といった、中身そのもの</a:t>
            </a:r>
            <a:endParaRPr lang="en-US" sz="1150" dirty="0"/>
          </a:p>
        </p:txBody>
      </p:sp>
      <p:sp>
        <p:nvSpPr>
          <p:cNvPr id="9" name="Shape 7"/>
          <p:cNvSpPr/>
          <p:nvPr/>
        </p:nvSpPr>
        <p:spPr>
          <a:xfrm>
            <a:off x="548640" y="2596896"/>
            <a:ext cx="7406640" cy="969264"/>
          </a:xfrm>
          <a:prstGeom prst="roundRect">
            <a:avLst>
              <a:gd name="adj" fmla="val 6604"/>
            </a:avLst>
          </a:prstGeom>
          <a:solidFill>
            <a:srgbClr val="FFFFFF"/>
          </a:solidFill>
          <a:ln w="12700">
            <a:solidFill>
              <a:srgbClr val="D5E0E4"/>
            </a:solidFill>
            <a:prstDash val="solid"/>
          </a:ln>
        </p:spPr>
      </p:sp>
      <p:sp>
        <p:nvSpPr>
          <p:cNvPr id="10" name="Text 8"/>
          <p:cNvSpPr/>
          <p:nvPr/>
        </p:nvSpPr>
        <p:spPr>
          <a:xfrm>
            <a:off x="822960" y="2596896"/>
            <a:ext cx="2011680" cy="969264"/>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会話のルール</a:t>
            </a:r>
            <a:endParaRPr lang="en-US" sz="1400" dirty="0"/>
          </a:p>
        </p:txBody>
      </p:sp>
      <p:sp>
        <p:nvSpPr>
          <p:cNvPr id="11" name="Text 9"/>
          <p:cNvSpPr/>
          <p:nvPr/>
        </p:nvSpPr>
        <p:spPr>
          <a:xfrm>
            <a:off x="2944368" y="2596896"/>
            <a:ext cx="4754880" cy="969264"/>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インターネットとまったく同じしくみ（住所・通信手順・暗号）をそのまま使っている</a:t>
            </a:r>
            <a:endParaRPr lang="en-US" sz="1150" dirty="0"/>
          </a:p>
        </p:txBody>
      </p:sp>
      <p:sp>
        <p:nvSpPr>
          <p:cNvPr id="12" name="Shape 10"/>
          <p:cNvSpPr/>
          <p:nvPr/>
        </p:nvSpPr>
        <p:spPr>
          <a:xfrm>
            <a:off x="548640" y="3639312"/>
            <a:ext cx="7406640" cy="969264"/>
          </a:xfrm>
          <a:prstGeom prst="roundRect">
            <a:avLst>
              <a:gd name="adj" fmla="val 6604"/>
            </a:avLst>
          </a:prstGeom>
          <a:solidFill>
            <a:srgbClr val="12313D"/>
          </a:solidFill>
          <a:ln w="12700">
            <a:solidFill>
              <a:srgbClr val="12313D"/>
            </a:solidFill>
            <a:prstDash val="solid"/>
          </a:ln>
        </p:spPr>
      </p:sp>
      <p:sp>
        <p:nvSpPr>
          <p:cNvPr id="13" name="Text 11"/>
          <p:cNvSpPr/>
          <p:nvPr/>
        </p:nvSpPr>
        <p:spPr>
          <a:xfrm>
            <a:off x="822960" y="3639312"/>
            <a:ext cx="2011680" cy="969264"/>
          </a:xfrm>
          <a:prstGeom prst="rect">
            <a:avLst/>
          </a:prstGeom>
          <a:noFill/>
          <a:ln/>
        </p:spPr>
        <p:txBody>
          <a:bodyPr wrap="square" lIns="0" tIns="0" rIns="0" bIns="0" rtlCol="0" anchor="ctr"/>
          <a:lstStyle/>
          <a:p>
            <a:pPr indent="0" marL="0">
              <a:buNone/>
            </a:pPr>
            <a:r>
              <a:rPr lang="en-US" sz="1400" b="1" dirty="0">
                <a:solidFill>
                  <a:srgbClr val="F0A33C"/>
                </a:solidFill>
                <a:latin typeface="Meiryo" pitchFamily="34" charset="0"/>
                <a:ea typeface="Meiryo" pitchFamily="34" charset="-122"/>
                <a:cs typeface="Meiryo" pitchFamily="34" charset="-120"/>
              </a:rPr>
              <a:t>信号のやりとり</a:t>
            </a:r>
            <a:endParaRPr lang="en-US" sz="1400" dirty="0"/>
          </a:p>
        </p:txBody>
      </p:sp>
      <p:sp>
        <p:nvSpPr>
          <p:cNvPr id="14" name="Text 12"/>
          <p:cNvSpPr/>
          <p:nvPr/>
        </p:nvSpPr>
        <p:spPr>
          <a:xfrm>
            <a:off x="2944368" y="3639312"/>
            <a:ext cx="4754880" cy="969264"/>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重ねた信号を、実際に送ったり受け取ったりする部分。専用のチップが担当する</a:t>
            </a:r>
            <a:endParaRPr lang="en-US" sz="1150" dirty="0"/>
          </a:p>
        </p:txBody>
      </p:sp>
      <p:sp>
        <p:nvSpPr>
          <p:cNvPr id="15" name="Shape 13"/>
          <p:cNvSpPr/>
          <p:nvPr/>
        </p:nvSpPr>
        <p:spPr>
          <a:xfrm>
            <a:off x="548640" y="4681728"/>
            <a:ext cx="7406640" cy="969264"/>
          </a:xfrm>
          <a:prstGeom prst="roundRect">
            <a:avLst>
              <a:gd name="adj" fmla="val 6604"/>
            </a:avLst>
          </a:prstGeom>
          <a:solidFill>
            <a:srgbClr val="12313D"/>
          </a:solidFill>
          <a:ln w="12700">
            <a:solidFill>
              <a:srgbClr val="12313D"/>
            </a:solidFill>
            <a:prstDash val="solid"/>
          </a:ln>
        </p:spPr>
      </p:sp>
      <p:sp>
        <p:nvSpPr>
          <p:cNvPr id="16" name="Text 14"/>
          <p:cNvSpPr/>
          <p:nvPr/>
        </p:nvSpPr>
        <p:spPr>
          <a:xfrm>
            <a:off x="822960" y="4681728"/>
            <a:ext cx="2011680" cy="969264"/>
          </a:xfrm>
          <a:prstGeom prst="rect">
            <a:avLst/>
          </a:prstGeom>
          <a:noFill/>
          <a:ln/>
        </p:spPr>
        <p:txBody>
          <a:bodyPr wrap="square" lIns="0" tIns="0" rIns="0" bIns="0" rtlCol="0" anchor="ctr"/>
          <a:lstStyle/>
          <a:p>
            <a:pPr indent="0" marL="0">
              <a:buNone/>
            </a:pPr>
            <a:r>
              <a:rPr lang="en-US" sz="1400" b="1" dirty="0">
                <a:solidFill>
                  <a:srgbClr val="F0A33C"/>
                </a:solidFill>
                <a:latin typeface="Meiryo" pitchFamily="34" charset="0"/>
                <a:ea typeface="Meiryo" pitchFamily="34" charset="-122"/>
                <a:cs typeface="Meiryo" pitchFamily="34" charset="-120"/>
              </a:rPr>
              <a:t>電線そのもの</a:t>
            </a:r>
            <a:endParaRPr lang="en-US" sz="1400" dirty="0"/>
          </a:p>
        </p:txBody>
      </p:sp>
      <p:sp>
        <p:nvSpPr>
          <p:cNvPr id="17" name="Text 15"/>
          <p:cNvSpPr/>
          <p:nvPr/>
        </p:nvSpPr>
        <p:spPr>
          <a:xfrm>
            <a:off x="2944368" y="4681728"/>
            <a:ext cx="4754880" cy="969264"/>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CP 線。点滅の合図（1秒に1000回）と、重ねた信号が同居している</a:t>
            </a:r>
            <a:endParaRPr lang="en-US" sz="1150" dirty="0"/>
          </a:p>
        </p:txBody>
      </p:sp>
      <p:sp>
        <p:nvSpPr>
          <p:cNvPr id="18" name="Shape 16"/>
          <p:cNvSpPr/>
          <p:nvPr/>
        </p:nvSpPr>
        <p:spPr>
          <a:xfrm>
            <a:off x="8092440" y="1554480"/>
            <a:ext cx="100584" cy="1956816"/>
          </a:xfrm>
          <a:prstGeom prst="roundRect">
            <a:avLst>
              <a:gd name="adj" fmla="val 45455"/>
            </a:avLst>
          </a:prstGeom>
          <a:solidFill>
            <a:srgbClr val="D5E0E4"/>
          </a:solidFill>
          <a:ln w="12700">
            <a:solidFill>
              <a:srgbClr val="D5E0E4"/>
            </a:solidFill>
            <a:prstDash val="solid"/>
          </a:ln>
        </p:spPr>
      </p:sp>
      <p:sp>
        <p:nvSpPr>
          <p:cNvPr id="19" name="Text 17"/>
          <p:cNvSpPr/>
          <p:nvPr/>
        </p:nvSpPr>
        <p:spPr>
          <a:xfrm>
            <a:off x="8284464" y="2194560"/>
            <a:ext cx="1371600" cy="676656"/>
          </a:xfrm>
          <a:prstGeom prst="rect">
            <a:avLst/>
          </a:prstGeom>
          <a:noFill/>
          <a:ln/>
        </p:spPr>
        <p:txBody>
          <a:bodyPr wrap="square" lIns="0" tIns="0" rIns="0" bIns="0" rtlCol="0" anchor="ctr"/>
          <a:lstStyle/>
          <a:p>
            <a:pPr indent="0" marL="0">
              <a:lnSpc>
                <a:spcPts val="1700"/>
              </a:lnSpc>
              <a:buNone/>
            </a:pPr>
            <a:r>
              <a:rPr lang="en-US" sz="1100" dirty="0">
                <a:solidFill>
                  <a:srgbClr val="6B8590"/>
                </a:solidFill>
                <a:latin typeface="Meiryo" pitchFamily="34" charset="0"/>
                <a:ea typeface="Meiryo" pitchFamily="34" charset="-122"/>
                <a:cs typeface="Meiryo" pitchFamily="34" charset="-120"/>
              </a:rPr>
              <a:t>ソフトウェアの</a:t>
            </a:r>
            <a:endParaRPr lang="en-US" sz="1100" dirty="0"/>
          </a:p>
          <a:p>
            <a:pPr indent="0" marL="0">
              <a:lnSpc>
                <a:spcPts val="1700"/>
              </a:lnSpc>
              <a:buNone/>
            </a:pPr>
            <a:r>
              <a:rPr lang="en-US" sz="1100" dirty="0">
                <a:solidFill>
                  <a:srgbClr val="6B8590"/>
                </a:solidFill>
                <a:latin typeface="Meiryo" pitchFamily="34" charset="0"/>
                <a:ea typeface="Meiryo" pitchFamily="34" charset="-122"/>
                <a:cs typeface="Meiryo" pitchFamily="34" charset="-120"/>
              </a:rPr>
              <a:t>しごと</a:t>
            </a:r>
            <a:endParaRPr lang="en-US" sz="1100" dirty="0"/>
          </a:p>
        </p:txBody>
      </p:sp>
      <p:sp>
        <p:nvSpPr>
          <p:cNvPr id="20" name="Shape 18"/>
          <p:cNvSpPr/>
          <p:nvPr/>
        </p:nvSpPr>
        <p:spPr>
          <a:xfrm>
            <a:off x="8092440" y="3639312"/>
            <a:ext cx="100584" cy="1956816"/>
          </a:xfrm>
          <a:prstGeom prst="roundRect">
            <a:avLst>
              <a:gd name="adj" fmla="val 45455"/>
            </a:avLst>
          </a:prstGeom>
          <a:solidFill>
            <a:srgbClr val="F0A33C"/>
          </a:solidFill>
          <a:ln w="12700">
            <a:solidFill>
              <a:srgbClr val="F0A33C"/>
            </a:solidFill>
            <a:prstDash val="solid"/>
          </a:ln>
        </p:spPr>
      </p:sp>
      <p:sp>
        <p:nvSpPr>
          <p:cNvPr id="21" name="Text 19"/>
          <p:cNvSpPr/>
          <p:nvPr/>
        </p:nvSpPr>
        <p:spPr>
          <a:xfrm>
            <a:off x="8284464" y="4279392"/>
            <a:ext cx="1463040" cy="676656"/>
          </a:xfrm>
          <a:prstGeom prst="rect">
            <a:avLst/>
          </a:prstGeom>
          <a:noFill/>
          <a:ln/>
        </p:spPr>
        <p:txBody>
          <a:bodyPr wrap="square" lIns="0" tIns="0" rIns="0" bIns="0" rtlCol="0" anchor="ctr"/>
          <a:lstStyle/>
          <a:p>
            <a:pPr indent="0" marL="0">
              <a:lnSpc>
                <a:spcPts val="1700"/>
              </a:lnSpc>
              <a:buNone/>
            </a:pPr>
            <a:r>
              <a:rPr lang="en-US" sz="1100" b="1" dirty="0">
                <a:solidFill>
                  <a:srgbClr val="A9660D"/>
                </a:solidFill>
                <a:latin typeface="Meiryo" pitchFamily="34" charset="0"/>
                <a:ea typeface="Meiryo" pitchFamily="34" charset="-122"/>
                <a:cs typeface="Meiryo" pitchFamily="34" charset="-120"/>
              </a:rPr>
              <a:t>チップと回路の</a:t>
            </a:r>
            <a:endParaRPr lang="en-US" sz="1100" dirty="0"/>
          </a:p>
          <a:p>
            <a:pPr indent="0" marL="0">
              <a:lnSpc>
                <a:spcPts val="1700"/>
              </a:lnSpc>
              <a:buNone/>
            </a:pPr>
            <a:r>
              <a:rPr lang="en-US" sz="1100" b="1" dirty="0">
                <a:solidFill>
                  <a:srgbClr val="A9660D"/>
                </a:solidFill>
                <a:latin typeface="Meiryo" pitchFamily="34" charset="0"/>
                <a:ea typeface="Meiryo" pitchFamily="34" charset="-122"/>
                <a:cs typeface="Meiryo" pitchFamily="34" charset="-120"/>
              </a:rPr>
              <a:t>しごと</a:t>
            </a:r>
            <a:endParaRPr lang="en-US" sz="1100" dirty="0"/>
          </a:p>
        </p:txBody>
      </p:sp>
      <p:sp>
        <p:nvSpPr>
          <p:cNvPr id="22" name="Shape 20"/>
          <p:cNvSpPr/>
          <p:nvPr/>
        </p:nvSpPr>
        <p:spPr>
          <a:xfrm>
            <a:off x="9966960" y="1554480"/>
            <a:ext cx="1673352" cy="4041648"/>
          </a:xfrm>
          <a:prstGeom prst="roundRect">
            <a:avLst>
              <a:gd name="adj" fmla="val 3825"/>
            </a:avLst>
          </a:prstGeom>
          <a:solidFill>
            <a:srgbClr val="FDF0DC"/>
          </a:solidFill>
          <a:ln w="12700">
            <a:solidFill>
              <a:srgbClr val="F0A33C"/>
            </a:solidFill>
            <a:prstDash val="solid"/>
          </a:ln>
        </p:spPr>
      </p:sp>
      <p:sp>
        <p:nvSpPr>
          <p:cNvPr id="23" name="Text 21"/>
          <p:cNvSpPr/>
          <p:nvPr/>
        </p:nvSpPr>
        <p:spPr>
          <a:xfrm>
            <a:off x="10113264" y="1773936"/>
            <a:ext cx="1380744" cy="640080"/>
          </a:xfrm>
          <a:prstGeom prst="rect">
            <a:avLst/>
          </a:prstGeom>
          <a:noFill/>
          <a:ln/>
        </p:spPr>
        <p:txBody>
          <a:bodyPr wrap="square" lIns="0" tIns="0" rIns="0" bIns="0" rtlCol="0" anchor="ctr"/>
          <a:lstStyle/>
          <a:p>
            <a:pPr indent="0" marL="0">
              <a:lnSpc>
                <a:spcPts val="2000"/>
              </a:lnSpc>
              <a:buNone/>
            </a:pPr>
            <a:r>
              <a:rPr lang="en-US" sz="1250" b="1" dirty="0">
                <a:solidFill>
                  <a:srgbClr val="A9660D"/>
                </a:solidFill>
                <a:latin typeface="Meiryo" pitchFamily="34" charset="0"/>
                <a:ea typeface="Meiryo" pitchFamily="34" charset="-122"/>
                <a:cs typeface="Meiryo" pitchFamily="34" charset="-120"/>
              </a:rPr>
              <a:t>今日はここ</a:t>
            </a:r>
            <a:endParaRPr lang="en-US" sz="1250" dirty="0"/>
          </a:p>
          <a:p>
            <a:pPr indent="0" marL="0">
              <a:lnSpc>
                <a:spcPts val="2000"/>
              </a:lnSpc>
              <a:buNone/>
            </a:pPr>
            <a:r>
              <a:rPr lang="en-US" sz="1250" b="1" dirty="0">
                <a:solidFill>
                  <a:srgbClr val="A9660D"/>
                </a:solidFill>
                <a:latin typeface="Meiryo" pitchFamily="34" charset="0"/>
                <a:ea typeface="Meiryo" pitchFamily="34" charset="-122"/>
                <a:cs typeface="Meiryo" pitchFamily="34" charset="-120"/>
              </a:rPr>
              <a:t>だけで OK</a:t>
            </a:r>
            <a:endParaRPr lang="en-US" sz="1250" dirty="0"/>
          </a:p>
        </p:txBody>
      </p:sp>
      <p:sp>
        <p:nvSpPr>
          <p:cNvPr id="24" name="Text 22"/>
          <p:cNvSpPr/>
          <p:nvPr/>
        </p:nvSpPr>
        <p:spPr>
          <a:xfrm>
            <a:off x="10113264" y="2542032"/>
            <a:ext cx="1380744" cy="2926080"/>
          </a:xfrm>
          <a:prstGeom prst="rect">
            <a:avLst/>
          </a:prstGeom>
          <a:noFill/>
          <a:ln/>
        </p:spPr>
        <p:txBody>
          <a:bodyPr wrap="square" lIns="0" tIns="0" rIns="0" bIns="0" rtlCol="0" anchor="ctr"/>
          <a:lstStyle/>
          <a:p>
            <a:pPr indent="0" marL="0">
              <a:lnSpc>
                <a:spcPts val="1600"/>
              </a:lnSpc>
              <a:buNone/>
            </a:pPr>
            <a:r>
              <a:rPr lang="en-US" sz="1050" dirty="0">
                <a:solidFill>
                  <a:srgbClr val="1F3944"/>
                </a:solidFill>
                <a:latin typeface="Meiryo" pitchFamily="34" charset="0"/>
                <a:ea typeface="Meiryo" pitchFamily="34" charset="-122"/>
                <a:cs typeface="Meiryo" pitchFamily="34" charset="-120"/>
              </a:rPr>
              <a:t>第2回：</a:t>
            </a: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信号のやりとり</a:t>
            </a:r>
            <a:endParaRPr lang="en-US" sz="1050" dirty="0"/>
          </a:p>
          <a:p>
            <a:pPr indent="0" marL="0">
              <a:lnSpc>
                <a:spcPts val="1600"/>
              </a:lnSpc>
              <a:buNone/>
            </a:pP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第3回：</a:t>
            </a: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会話のルール</a:t>
            </a:r>
            <a:endParaRPr lang="en-US" sz="1050" dirty="0"/>
          </a:p>
          <a:p>
            <a:pPr indent="0" marL="0">
              <a:lnSpc>
                <a:spcPts val="1600"/>
              </a:lnSpc>
              <a:buNone/>
            </a:pP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第4回：</a:t>
            </a: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チップと回路</a:t>
            </a:r>
            <a:endParaRPr lang="en-US" sz="1050" dirty="0"/>
          </a:p>
          <a:p>
            <a:pPr indent="0" marL="0">
              <a:lnSpc>
                <a:spcPts val="1600"/>
              </a:lnSpc>
              <a:buNone/>
            </a:pP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第5回：</a:t>
            </a:r>
            <a:endParaRPr lang="en-US" sz="1050" dirty="0"/>
          </a:p>
          <a:p>
            <a:pPr indent="0" marL="0">
              <a:lnSpc>
                <a:spcPts val="1600"/>
              </a:lnSpc>
              <a:buNone/>
            </a:pPr>
            <a:r>
              <a:rPr lang="en-US" sz="1050" dirty="0">
                <a:solidFill>
                  <a:srgbClr val="1F3944"/>
                </a:solidFill>
                <a:latin typeface="Meiryo" pitchFamily="34" charset="0"/>
                <a:ea typeface="Meiryo" pitchFamily="34" charset="-122"/>
                <a:cs typeface="Meiryo" pitchFamily="34" charset="-120"/>
              </a:rPr>
              <a:t>話している内容</a:t>
            </a:r>
            <a:endParaRPr lang="en-US" sz="1050" dirty="0"/>
          </a:p>
        </p:txBody>
      </p:sp>
      <p:sp>
        <p:nvSpPr>
          <p:cNvPr id="26" name="Text 2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7" name="Text 2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11 / 14</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今日の言葉、ひとことで</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この回で出てきた言葉を、ひとことで言うと</a:t>
            </a:r>
            <a:endParaRPr lang="en-US" sz="1300" dirty="0"/>
          </a:p>
        </p:txBody>
      </p:sp>
      <p:sp>
        <p:nvSpPr>
          <p:cNvPr id="6" name="Shape 4"/>
          <p:cNvSpPr/>
          <p:nvPr/>
        </p:nvSpPr>
        <p:spPr>
          <a:xfrm>
            <a:off x="548640" y="1517904"/>
            <a:ext cx="3515258" cy="1783080"/>
          </a:xfrm>
          <a:prstGeom prst="roundRect">
            <a:avLst>
              <a:gd name="adj" fmla="val 3590"/>
            </a:avLst>
          </a:prstGeom>
          <a:solidFill>
            <a:srgbClr val="EEF3F5"/>
          </a:solidFill>
          <a:ln w="12700">
            <a:solidFill>
              <a:srgbClr val="D5E0E4"/>
            </a:solidFill>
            <a:prstDash val="solid"/>
          </a:ln>
        </p:spPr>
      </p:sp>
      <p:sp>
        <p:nvSpPr>
          <p:cNvPr id="7" name="Text 5"/>
          <p:cNvSpPr/>
          <p:nvPr/>
        </p:nvSpPr>
        <p:spPr>
          <a:xfrm>
            <a:off x="786384" y="1700784"/>
            <a:ext cx="3039770" cy="365760"/>
          </a:xfrm>
          <a:prstGeom prst="rect">
            <a:avLst/>
          </a:prstGeom>
          <a:noFill/>
          <a:ln/>
        </p:spPr>
        <p:txBody>
          <a:bodyPr wrap="square" lIns="0" tIns="0" rIns="0" bIns="0" rtlCol="0" anchor="ctr"/>
          <a:lstStyle/>
          <a:p>
            <a:pPr indent="0" marL="0">
              <a:buNone/>
            </a:pPr>
            <a:r>
              <a:rPr lang="en-US" sz="1400" b="1" dirty="0">
                <a:solidFill>
                  <a:srgbClr val="A9660D"/>
                </a:solidFill>
                <a:latin typeface="Meiryo" pitchFamily="34" charset="0"/>
                <a:ea typeface="Meiryo" pitchFamily="34" charset="-122"/>
                <a:cs typeface="Meiryo" pitchFamily="34" charset="-120"/>
              </a:rPr>
              <a:t>CP 線</a:t>
            </a:r>
            <a:endParaRPr lang="en-US" sz="1400" dirty="0"/>
          </a:p>
        </p:txBody>
      </p:sp>
      <p:sp>
        <p:nvSpPr>
          <p:cNvPr id="8" name="Text 6"/>
          <p:cNvSpPr/>
          <p:nvPr/>
        </p:nvSpPr>
        <p:spPr>
          <a:xfrm>
            <a:off x="786384"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充電ケーブルの中にある、合図用の細い線。Control Pilot の略。車と充電器の会話は、この1本で行われる。</a:t>
            </a:r>
            <a:endParaRPr lang="en-US" sz="1150" dirty="0"/>
          </a:p>
        </p:txBody>
      </p:sp>
      <p:sp>
        <p:nvSpPr>
          <p:cNvPr id="9" name="Shape 7"/>
          <p:cNvSpPr/>
          <p:nvPr/>
        </p:nvSpPr>
        <p:spPr>
          <a:xfrm>
            <a:off x="4338218" y="1517904"/>
            <a:ext cx="3515258" cy="1783080"/>
          </a:xfrm>
          <a:prstGeom prst="roundRect">
            <a:avLst>
              <a:gd name="adj" fmla="val 3590"/>
            </a:avLst>
          </a:prstGeom>
          <a:solidFill>
            <a:srgbClr val="EEF3F5"/>
          </a:solidFill>
          <a:ln w="12700">
            <a:solidFill>
              <a:srgbClr val="D5E0E4"/>
            </a:solidFill>
            <a:prstDash val="solid"/>
          </a:ln>
        </p:spPr>
      </p:sp>
      <p:sp>
        <p:nvSpPr>
          <p:cNvPr id="10" name="Text 8"/>
          <p:cNvSpPr/>
          <p:nvPr/>
        </p:nvSpPr>
        <p:spPr>
          <a:xfrm>
            <a:off x="4575962" y="1700784"/>
            <a:ext cx="3039770" cy="365760"/>
          </a:xfrm>
          <a:prstGeom prst="rect">
            <a:avLst/>
          </a:prstGeom>
          <a:noFill/>
          <a:ln/>
        </p:spPr>
        <p:txBody>
          <a:bodyPr wrap="square" lIns="0" tIns="0" rIns="0" bIns="0" rtlCol="0" anchor="ctr"/>
          <a:lstStyle/>
          <a:p>
            <a:pPr indent="0" marL="0">
              <a:buNone/>
            </a:pPr>
            <a:r>
              <a:rPr lang="en-US" sz="1400" b="1" dirty="0">
                <a:solidFill>
                  <a:srgbClr val="A9660D"/>
                </a:solidFill>
                <a:latin typeface="Meiryo" pitchFamily="34" charset="0"/>
                <a:ea typeface="Meiryo" pitchFamily="34" charset="-122"/>
                <a:cs typeface="Meiryo" pitchFamily="34" charset="-120"/>
              </a:rPr>
              <a:t>デューティ比</a:t>
            </a:r>
            <a:endParaRPr lang="en-US" sz="1400" dirty="0"/>
          </a:p>
        </p:txBody>
      </p:sp>
      <p:sp>
        <p:nvSpPr>
          <p:cNvPr id="11" name="Text 9"/>
          <p:cNvSpPr/>
          <p:nvPr/>
        </p:nvSpPr>
        <p:spPr>
          <a:xfrm>
            <a:off x="4575962"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点滅のうち「オンになっている時間の割合」。この割合で最大電流を伝える。5% だけは特別な合図。</a:t>
            </a:r>
            <a:endParaRPr lang="en-US" sz="1150" dirty="0"/>
          </a:p>
        </p:txBody>
      </p:sp>
      <p:sp>
        <p:nvSpPr>
          <p:cNvPr id="12" name="Shape 10"/>
          <p:cNvSpPr/>
          <p:nvPr/>
        </p:nvSpPr>
        <p:spPr>
          <a:xfrm>
            <a:off x="8127797" y="1517904"/>
            <a:ext cx="3515258" cy="1783080"/>
          </a:xfrm>
          <a:prstGeom prst="roundRect">
            <a:avLst>
              <a:gd name="adj" fmla="val 3590"/>
            </a:avLst>
          </a:prstGeom>
          <a:solidFill>
            <a:srgbClr val="EEF3F5"/>
          </a:solidFill>
          <a:ln w="12700">
            <a:solidFill>
              <a:srgbClr val="D5E0E4"/>
            </a:solidFill>
            <a:prstDash val="solid"/>
          </a:ln>
        </p:spPr>
      </p:sp>
      <p:sp>
        <p:nvSpPr>
          <p:cNvPr id="13" name="Text 11"/>
          <p:cNvSpPr/>
          <p:nvPr/>
        </p:nvSpPr>
        <p:spPr>
          <a:xfrm>
            <a:off x="8365541" y="1700784"/>
            <a:ext cx="3039770" cy="365760"/>
          </a:xfrm>
          <a:prstGeom prst="rect">
            <a:avLst/>
          </a:prstGeom>
          <a:noFill/>
          <a:ln/>
        </p:spPr>
        <p:txBody>
          <a:bodyPr wrap="square" lIns="0" tIns="0" rIns="0" bIns="0" rtlCol="0" anchor="ctr"/>
          <a:lstStyle/>
          <a:p>
            <a:pPr indent="0" marL="0">
              <a:buNone/>
            </a:pPr>
            <a:r>
              <a:rPr lang="en-US" sz="1400" b="1" dirty="0">
                <a:solidFill>
                  <a:srgbClr val="A9660D"/>
                </a:solidFill>
                <a:latin typeface="Meiryo" pitchFamily="34" charset="0"/>
                <a:ea typeface="Meiryo" pitchFamily="34" charset="-122"/>
                <a:cs typeface="Meiryo" pitchFamily="34" charset="-120"/>
              </a:rPr>
              <a:t>PLC（電力線通信）</a:t>
            </a:r>
            <a:endParaRPr lang="en-US" sz="1400" dirty="0"/>
          </a:p>
        </p:txBody>
      </p:sp>
      <p:sp>
        <p:nvSpPr>
          <p:cNvPr id="14" name="Text 12"/>
          <p:cNvSpPr/>
          <p:nvPr/>
        </p:nvSpPr>
        <p:spPr>
          <a:xfrm>
            <a:off x="8365541"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電気を流す線に、情報の信号も重ねて流す技術。線を増やさずに通信できる。今日いちばんの キーワード。</a:t>
            </a:r>
            <a:endParaRPr lang="en-US" sz="1150" dirty="0"/>
          </a:p>
        </p:txBody>
      </p:sp>
      <p:sp>
        <p:nvSpPr>
          <p:cNvPr id="15" name="Shape 13"/>
          <p:cNvSpPr/>
          <p:nvPr/>
        </p:nvSpPr>
        <p:spPr>
          <a:xfrm>
            <a:off x="548640" y="3538728"/>
            <a:ext cx="3515258" cy="1783080"/>
          </a:xfrm>
          <a:prstGeom prst="roundRect">
            <a:avLst>
              <a:gd name="adj" fmla="val 3590"/>
            </a:avLst>
          </a:prstGeom>
          <a:solidFill>
            <a:srgbClr val="EEF3F5"/>
          </a:solidFill>
          <a:ln w="12700">
            <a:solidFill>
              <a:srgbClr val="D5E0E4"/>
            </a:solidFill>
            <a:prstDash val="solid"/>
          </a:ln>
        </p:spPr>
      </p:sp>
      <p:sp>
        <p:nvSpPr>
          <p:cNvPr id="16" name="Text 14"/>
          <p:cNvSpPr/>
          <p:nvPr/>
        </p:nvSpPr>
        <p:spPr>
          <a:xfrm>
            <a:off x="786384" y="3721608"/>
            <a:ext cx="3039770" cy="365760"/>
          </a:xfrm>
          <a:prstGeom prst="rect">
            <a:avLst/>
          </a:prstGeom>
          <a:noFill/>
          <a:ln/>
        </p:spPr>
        <p:txBody>
          <a:bodyPr wrap="square" lIns="0" tIns="0" rIns="0" bIns="0" rtlCol="0" anchor="ctr"/>
          <a:lstStyle/>
          <a:p>
            <a:pPr indent="0" marL="0">
              <a:buNone/>
            </a:pPr>
            <a:r>
              <a:rPr lang="en-US" sz="1400" b="1" dirty="0">
                <a:solidFill>
                  <a:srgbClr val="A9660D"/>
                </a:solidFill>
                <a:latin typeface="Meiryo" pitchFamily="34" charset="0"/>
                <a:ea typeface="Meiryo" pitchFamily="34" charset="-122"/>
                <a:cs typeface="Meiryo" pitchFamily="34" charset="-120"/>
              </a:rPr>
              <a:t>急速充電 / 普通充電</a:t>
            </a:r>
            <a:endParaRPr lang="en-US" sz="1400" dirty="0"/>
          </a:p>
        </p:txBody>
      </p:sp>
      <p:sp>
        <p:nvSpPr>
          <p:cNvPr id="17" name="Text 15"/>
          <p:cNvSpPr/>
          <p:nvPr/>
        </p:nvSpPr>
        <p:spPr>
          <a:xfrm>
            <a:off x="786384"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急速は充電器側で直流に変換して一気に流す方式。普通は交流のまま送り、車の中で変換する方式。</a:t>
            </a:r>
            <a:endParaRPr lang="en-US" sz="1150" dirty="0"/>
          </a:p>
        </p:txBody>
      </p:sp>
      <p:sp>
        <p:nvSpPr>
          <p:cNvPr id="18" name="Shape 16"/>
          <p:cNvSpPr/>
          <p:nvPr/>
        </p:nvSpPr>
        <p:spPr>
          <a:xfrm>
            <a:off x="4338218" y="3538728"/>
            <a:ext cx="3515258" cy="1783080"/>
          </a:xfrm>
          <a:prstGeom prst="roundRect">
            <a:avLst>
              <a:gd name="adj" fmla="val 3590"/>
            </a:avLst>
          </a:prstGeom>
          <a:solidFill>
            <a:srgbClr val="EEF3F5"/>
          </a:solidFill>
          <a:ln w="12700">
            <a:solidFill>
              <a:srgbClr val="D5E0E4"/>
            </a:solidFill>
            <a:prstDash val="solid"/>
          </a:ln>
        </p:spPr>
      </p:sp>
      <p:sp>
        <p:nvSpPr>
          <p:cNvPr id="19" name="Text 17"/>
          <p:cNvSpPr/>
          <p:nvPr/>
        </p:nvSpPr>
        <p:spPr>
          <a:xfrm>
            <a:off x="4575962" y="3721608"/>
            <a:ext cx="3039770" cy="365760"/>
          </a:xfrm>
          <a:prstGeom prst="rect">
            <a:avLst/>
          </a:prstGeom>
          <a:noFill/>
          <a:ln/>
        </p:spPr>
        <p:txBody>
          <a:bodyPr wrap="square" lIns="0" tIns="0" rIns="0" bIns="0" rtlCol="0" anchor="ctr"/>
          <a:lstStyle/>
          <a:p>
            <a:pPr indent="0" marL="0">
              <a:buNone/>
            </a:pPr>
            <a:r>
              <a:rPr lang="en-US" sz="1400" b="1" dirty="0">
                <a:solidFill>
                  <a:srgbClr val="A9660D"/>
                </a:solidFill>
                <a:latin typeface="Meiryo" pitchFamily="34" charset="0"/>
                <a:ea typeface="Meiryo" pitchFamily="34" charset="-122"/>
                <a:cs typeface="Meiryo" pitchFamily="34" charset="-120"/>
              </a:rPr>
              <a:t>EVCC / SECC</a:t>
            </a:r>
            <a:endParaRPr lang="en-US" sz="1400" dirty="0"/>
          </a:p>
        </p:txBody>
      </p:sp>
      <p:sp>
        <p:nvSpPr>
          <p:cNvPr id="20" name="Text 18"/>
          <p:cNvSpPr/>
          <p:nvPr/>
        </p:nvSpPr>
        <p:spPr>
          <a:xfrm>
            <a:off x="4575962"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EVCC は車の側の通信担当、SECC は充電器の側の通信担当。「車役」「充電器役」と読み替えて OK。</a:t>
            </a:r>
            <a:endParaRPr lang="en-US" sz="1150" dirty="0"/>
          </a:p>
        </p:txBody>
      </p:sp>
      <p:sp>
        <p:nvSpPr>
          <p:cNvPr id="21" name="Shape 19"/>
          <p:cNvSpPr/>
          <p:nvPr/>
        </p:nvSpPr>
        <p:spPr>
          <a:xfrm>
            <a:off x="8127797" y="3538728"/>
            <a:ext cx="3515258" cy="1783080"/>
          </a:xfrm>
          <a:prstGeom prst="roundRect">
            <a:avLst>
              <a:gd name="adj" fmla="val 3590"/>
            </a:avLst>
          </a:prstGeom>
          <a:solidFill>
            <a:srgbClr val="EEF3F5"/>
          </a:solidFill>
          <a:ln w="12700">
            <a:solidFill>
              <a:srgbClr val="D5E0E4"/>
            </a:solidFill>
            <a:prstDash val="solid"/>
          </a:ln>
        </p:spPr>
      </p:sp>
      <p:sp>
        <p:nvSpPr>
          <p:cNvPr id="22" name="Text 20"/>
          <p:cNvSpPr/>
          <p:nvPr/>
        </p:nvSpPr>
        <p:spPr>
          <a:xfrm>
            <a:off x="8365541" y="3721608"/>
            <a:ext cx="3039770" cy="365760"/>
          </a:xfrm>
          <a:prstGeom prst="rect">
            <a:avLst/>
          </a:prstGeom>
          <a:noFill/>
          <a:ln/>
        </p:spPr>
        <p:txBody>
          <a:bodyPr wrap="square" lIns="0" tIns="0" rIns="0" bIns="0" rtlCol="0" anchor="ctr"/>
          <a:lstStyle/>
          <a:p>
            <a:pPr indent="0" marL="0">
              <a:buNone/>
            </a:pPr>
            <a:r>
              <a:rPr lang="en-US" sz="1400" b="1" dirty="0">
                <a:solidFill>
                  <a:srgbClr val="A9660D"/>
                </a:solidFill>
                <a:latin typeface="Meiryo" pitchFamily="34" charset="0"/>
                <a:ea typeface="Meiryo" pitchFamily="34" charset="-122"/>
                <a:cs typeface="Meiryo" pitchFamily="34" charset="-120"/>
              </a:rPr>
              <a:t>CCS</a:t>
            </a:r>
            <a:endParaRPr lang="en-US" sz="1400" dirty="0"/>
          </a:p>
        </p:txBody>
      </p:sp>
      <p:sp>
        <p:nvSpPr>
          <p:cNvPr id="23" name="Text 21"/>
          <p:cNvSpPr/>
          <p:nvPr/>
        </p:nvSpPr>
        <p:spPr>
          <a:xfrm>
            <a:off x="8365541"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急速充電のコネクタと通信の規格の名前。欧州・北米で広く使われている。日本の CHAdeMO とは別系統。</a:t>
            </a:r>
            <a:endParaRPr lang="en-US" sz="1150" dirty="0"/>
          </a:p>
        </p:txBody>
      </p:sp>
      <p:sp>
        <p:nvSpPr>
          <p:cNvPr id="24" name="Text 22"/>
          <p:cNvSpPr/>
          <p:nvPr/>
        </p:nvSpPr>
        <p:spPr>
          <a:xfrm>
            <a:off x="548640" y="5943600"/>
            <a:ext cx="11094415" cy="274320"/>
          </a:xfrm>
          <a:prstGeom prst="rect">
            <a:avLst/>
          </a:prstGeom>
          <a:noFill/>
          <a:ln/>
        </p:spPr>
        <p:txBody>
          <a:bodyPr wrap="square" lIns="0" tIns="0" rIns="0" bIns="0" rtlCol="0" anchor="ctr"/>
          <a:lstStyle/>
          <a:p>
            <a:pPr indent="0" marL="0">
              <a:buNone/>
            </a:pPr>
            <a:r>
              <a:rPr lang="en-US" sz="1050" dirty="0">
                <a:solidFill>
                  <a:srgbClr val="6B8590"/>
                </a:solidFill>
                <a:latin typeface="Meiryo" pitchFamily="34" charset="0"/>
                <a:ea typeface="Meiryo" pitchFamily="34" charset="-122"/>
                <a:cs typeface="Meiryo" pitchFamily="34" charset="-120"/>
              </a:rPr>
              <a:t>※ 今日は覚えなくて大丈夫です。この5回のあいだに、自然と身につきます。</a:t>
            </a:r>
            <a:endParaRPr lang="en-US" sz="1050" dirty="0"/>
          </a:p>
        </p:txBody>
      </p:sp>
      <p:sp>
        <p:nvSpPr>
          <p:cNvPr id="26" name="Text 2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7" name="Text 2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12 / 14</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今日のまとめ</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8FA7B2"/>
                </a:solidFill>
                <a:latin typeface="Meiryo" pitchFamily="34" charset="0"/>
                <a:ea typeface="Meiryo" pitchFamily="34" charset="-122"/>
                <a:cs typeface="Meiryo" pitchFamily="34" charset="-120"/>
              </a:rPr>
              <a:t>持ち帰ってほしいのは、この3つだけです</a:t>
            </a:r>
            <a:endParaRPr lang="en-US" sz="1300" dirty="0"/>
          </a:p>
        </p:txBody>
      </p:sp>
      <p:sp>
        <p:nvSpPr>
          <p:cNvPr id="6" name="Shape 4"/>
          <p:cNvSpPr/>
          <p:nvPr/>
        </p:nvSpPr>
        <p:spPr>
          <a:xfrm>
            <a:off x="548640" y="1554480"/>
            <a:ext cx="6858000" cy="1316736"/>
          </a:xfrm>
          <a:prstGeom prst="roundRect">
            <a:avLst>
              <a:gd name="adj" fmla="val 4861"/>
            </a:avLst>
          </a:prstGeom>
          <a:solidFill>
            <a:srgbClr val="1B4657"/>
          </a:solidFill>
          <a:ln w="12700">
            <a:solidFill>
              <a:srgbClr val="2B5B6E"/>
            </a:solidFill>
            <a:prstDash val="solid"/>
          </a:ln>
        </p:spPr>
      </p:sp>
      <p:sp>
        <p:nvSpPr>
          <p:cNvPr id="7" name="Shape 5"/>
          <p:cNvSpPr/>
          <p:nvPr/>
        </p:nvSpPr>
        <p:spPr>
          <a:xfrm>
            <a:off x="822960" y="1810512"/>
            <a:ext cx="420624" cy="420624"/>
          </a:xfrm>
          <a:prstGeom prst="ellipse">
            <a:avLst/>
          </a:prstGeom>
          <a:solidFill>
            <a:srgbClr val="F0A33C"/>
          </a:solidFill>
          <a:ln w="12700">
            <a:solidFill>
              <a:srgbClr val="F0A33C"/>
            </a:solidFill>
            <a:prstDash val="solid"/>
          </a:ln>
        </p:spPr>
      </p:sp>
      <p:sp>
        <p:nvSpPr>
          <p:cNvPr id="8" name="Text 6"/>
          <p:cNvSpPr/>
          <p:nvPr/>
        </p:nvSpPr>
        <p:spPr>
          <a:xfrm>
            <a:off x="822960" y="181051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389888" y="1773936"/>
            <a:ext cx="5760720" cy="3291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急速充電には「相談」が要る</a:t>
            </a:r>
            <a:endParaRPr lang="en-US" sz="1400" dirty="0"/>
          </a:p>
        </p:txBody>
      </p:sp>
      <p:sp>
        <p:nvSpPr>
          <p:cNvPr id="10" name="Text 8"/>
          <p:cNvSpPr/>
          <p:nvPr/>
        </p:nvSpPr>
        <p:spPr>
          <a:xfrm>
            <a:off x="1389888" y="2139696"/>
            <a:ext cx="5760720" cy="566928"/>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大量の電気を短時間で流すため、車と充電器が電圧・電流・安全・課金まで細かくやり取りする必要がある。</a:t>
            </a:r>
            <a:endParaRPr lang="en-US" sz="1150" dirty="0"/>
          </a:p>
        </p:txBody>
      </p:sp>
      <p:sp>
        <p:nvSpPr>
          <p:cNvPr id="11" name="Shape 9"/>
          <p:cNvSpPr/>
          <p:nvPr/>
        </p:nvSpPr>
        <p:spPr>
          <a:xfrm>
            <a:off x="548640" y="2980944"/>
            <a:ext cx="6858000" cy="1316736"/>
          </a:xfrm>
          <a:prstGeom prst="roundRect">
            <a:avLst>
              <a:gd name="adj" fmla="val 4861"/>
            </a:avLst>
          </a:prstGeom>
          <a:solidFill>
            <a:srgbClr val="1B4657"/>
          </a:solidFill>
          <a:ln w="12700">
            <a:solidFill>
              <a:srgbClr val="2B5B6E"/>
            </a:solidFill>
            <a:prstDash val="solid"/>
          </a:ln>
        </p:spPr>
      </p:sp>
      <p:sp>
        <p:nvSpPr>
          <p:cNvPr id="12" name="Shape 10"/>
          <p:cNvSpPr/>
          <p:nvPr/>
        </p:nvSpPr>
        <p:spPr>
          <a:xfrm>
            <a:off x="822960" y="3236976"/>
            <a:ext cx="420624" cy="420624"/>
          </a:xfrm>
          <a:prstGeom prst="ellipse">
            <a:avLst/>
          </a:prstGeom>
          <a:solidFill>
            <a:srgbClr val="F0A33C"/>
          </a:solidFill>
          <a:ln w="12700">
            <a:solidFill>
              <a:srgbClr val="F0A33C"/>
            </a:solidFill>
            <a:prstDash val="solid"/>
          </a:ln>
        </p:spPr>
      </p:sp>
      <p:sp>
        <p:nvSpPr>
          <p:cNvPr id="13" name="Text 11"/>
          <p:cNvSpPr/>
          <p:nvPr/>
        </p:nvSpPr>
        <p:spPr>
          <a:xfrm>
            <a:off x="822960" y="323697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4" name="Text 12"/>
          <p:cNvSpPr/>
          <p:nvPr/>
        </p:nvSpPr>
        <p:spPr>
          <a:xfrm>
            <a:off x="1389888" y="3200400"/>
            <a:ext cx="5760720" cy="3291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でも、使える線は CP 1本だけ</a:t>
            </a:r>
            <a:endParaRPr lang="en-US" sz="1400" dirty="0"/>
          </a:p>
        </p:txBody>
      </p:sp>
      <p:sp>
        <p:nvSpPr>
          <p:cNvPr id="15" name="Text 13"/>
          <p:cNvSpPr/>
          <p:nvPr/>
        </p:nvSpPr>
        <p:spPr>
          <a:xfrm>
            <a:off x="1389888" y="3566160"/>
            <a:ext cx="5760720" cy="566928"/>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コネクタの形は世界共通で決まっていて、通信用の線を増やすことはできなかった。</a:t>
            </a:r>
            <a:endParaRPr lang="en-US" sz="1150" dirty="0"/>
          </a:p>
        </p:txBody>
      </p:sp>
      <p:sp>
        <p:nvSpPr>
          <p:cNvPr id="16" name="Shape 14"/>
          <p:cNvSpPr/>
          <p:nvPr/>
        </p:nvSpPr>
        <p:spPr>
          <a:xfrm>
            <a:off x="548640" y="4407408"/>
            <a:ext cx="6858000" cy="1316736"/>
          </a:xfrm>
          <a:prstGeom prst="roundRect">
            <a:avLst>
              <a:gd name="adj" fmla="val 4861"/>
            </a:avLst>
          </a:prstGeom>
          <a:solidFill>
            <a:srgbClr val="1B4657"/>
          </a:solidFill>
          <a:ln w="12700">
            <a:solidFill>
              <a:srgbClr val="2B5B6E"/>
            </a:solidFill>
            <a:prstDash val="solid"/>
          </a:ln>
        </p:spPr>
      </p:sp>
      <p:sp>
        <p:nvSpPr>
          <p:cNvPr id="17" name="Shape 15"/>
          <p:cNvSpPr/>
          <p:nvPr/>
        </p:nvSpPr>
        <p:spPr>
          <a:xfrm>
            <a:off x="822960" y="4663440"/>
            <a:ext cx="420624" cy="420624"/>
          </a:xfrm>
          <a:prstGeom prst="ellipse">
            <a:avLst/>
          </a:prstGeom>
          <a:solidFill>
            <a:srgbClr val="F0A33C"/>
          </a:solidFill>
          <a:ln w="12700">
            <a:solidFill>
              <a:srgbClr val="F0A33C"/>
            </a:solidFill>
            <a:prstDash val="solid"/>
          </a:ln>
        </p:spPr>
      </p:sp>
      <p:sp>
        <p:nvSpPr>
          <p:cNvPr id="18" name="Text 16"/>
          <p:cNvSpPr/>
          <p:nvPr/>
        </p:nvSpPr>
        <p:spPr>
          <a:xfrm>
            <a:off x="822960" y="466344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19" name="Text 17"/>
          <p:cNvSpPr/>
          <p:nvPr/>
        </p:nvSpPr>
        <p:spPr>
          <a:xfrm>
            <a:off x="1389888" y="4626864"/>
            <a:ext cx="5760720" cy="3291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だから、その1本に信号を重ねた</a:t>
            </a:r>
            <a:endParaRPr lang="en-US" sz="1400" dirty="0"/>
          </a:p>
        </p:txBody>
      </p:sp>
      <p:sp>
        <p:nvSpPr>
          <p:cNvPr id="20" name="Text 18"/>
          <p:cNvSpPr/>
          <p:nvPr/>
        </p:nvSpPr>
        <p:spPr>
          <a:xfrm>
            <a:off x="1389888" y="4992624"/>
            <a:ext cx="5760720" cy="566928"/>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これが PLC（電力線通信）。結果として、充電ケーブルは 1本の LAN ケーブルのように働く。</a:t>
            </a:r>
            <a:endParaRPr lang="en-US" sz="1150" dirty="0"/>
          </a:p>
        </p:txBody>
      </p:sp>
      <p:sp>
        <p:nvSpPr>
          <p:cNvPr id="21" name="Shape 19"/>
          <p:cNvSpPr/>
          <p:nvPr/>
        </p:nvSpPr>
        <p:spPr>
          <a:xfrm>
            <a:off x="7772400" y="1554480"/>
            <a:ext cx="3870655" cy="3310128"/>
          </a:xfrm>
          <a:prstGeom prst="roundRect">
            <a:avLst>
              <a:gd name="adj" fmla="val 1934"/>
            </a:avLst>
          </a:prstGeom>
          <a:solidFill>
            <a:srgbClr val="1B4657"/>
          </a:solidFill>
          <a:ln w="15875">
            <a:solidFill>
              <a:srgbClr val="F0A33C"/>
            </a:solidFill>
            <a:prstDash val="solid"/>
          </a:ln>
        </p:spPr>
      </p:sp>
      <p:sp>
        <p:nvSpPr>
          <p:cNvPr id="22" name="Text 20"/>
          <p:cNvSpPr/>
          <p:nvPr/>
        </p:nvSpPr>
        <p:spPr>
          <a:xfrm>
            <a:off x="8028432" y="1737360"/>
            <a:ext cx="3358591" cy="292608"/>
          </a:xfrm>
          <a:prstGeom prst="rect">
            <a:avLst/>
          </a:prstGeom>
          <a:noFill/>
          <a:ln/>
        </p:spPr>
        <p:txBody>
          <a:bodyPr wrap="square" lIns="0" tIns="0" rIns="0" bIns="0" rtlCol="0" anchor="ctr"/>
          <a:lstStyle/>
          <a:p>
            <a:pPr indent="0" marL="0">
              <a:buNone/>
            </a:pPr>
            <a:r>
              <a:rPr lang="en-US" sz="1200" b="1" dirty="0">
                <a:solidFill>
                  <a:srgbClr val="F0A33C"/>
                </a:solidFill>
                <a:latin typeface="Meiryo" pitchFamily="34" charset="0"/>
                <a:ea typeface="Meiryo" pitchFamily="34" charset="-122"/>
                <a:cs typeface="Meiryo" pitchFamily="34" charset="-120"/>
              </a:rPr>
              <a:t>次回 ─ 第2回</a:t>
            </a:r>
            <a:endParaRPr lang="en-US" sz="1200" dirty="0"/>
          </a:p>
        </p:txBody>
      </p:sp>
      <p:sp>
        <p:nvSpPr>
          <p:cNvPr id="23" name="Text 21"/>
          <p:cNvSpPr/>
          <p:nvPr/>
        </p:nvSpPr>
        <p:spPr>
          <a:xfrm>
            <a:off x="8028432" y="2066544"/>
            <a:ext cx="3358591" cy="731520"/>
          </a:xfrm>
          <a:prstGeom prst="rect">
            <a:avLst/>
          </a:prstGeom>
          <a:noFill/>
          <a:ln/>
        </p:spPr>
        <p:txBody>
          <a:bodyPr wrap="square" lIns="0" tIns="0" rIns="0" bIns="0" rtlCol="0" anchor="ctr"/>
          <a:lstStyle/>
          <a:p>
            <a:pPr indent="0" marL="0">
              <a:lnSpc>
                <a:spcPts val="2400"/>
              </a:lnSpc>
              <a:buNone/>
            </a:pPr>
            <a:r>
              <a:rPr lang="en-US" sz="1600" b="1" dirty="0">
                <a:solidFill>
                  <a:srgbClr val="FFFFFF"/>
                </a:solidFill>
                <a:latin typeface="Meiryo" pitchFamily="34" charset="0"/>
                <a:ea typeface="Meiryo" pitchFamily="34" charset="-122"/>
                <a:cs typeface="Meiryo" pitchFamily="34" charset="-120"/>
              </a:rPr>
              <a:t>1本の線に、2つの信号が乗るしくみ</a:t>
            </a:r>
            <a:endParaRPr lang="en-US" sz="1600" dirty="0"/>
          </a:p>
        </p:txBody>
      </p:sp>
      <p:sp>
        <p:nvSpPr>
          <p:cNvPr id="24" name="Text 22"/>
          <p:cNvSpPr/>
          <p:nvPr/>
        </p:nvSpPr>
        <p:spPr>
          <a:xfrm>
            <a:off x="8028432" y="2852928"/>
            <a:ext cx="3358591" cy="1883664"/>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今日「重ねる」と言った部分を、もう少しだけ具体的に見ます。なぜ2つの信号が混ざらないのか、そして EV で使われている HomePlug Green PHY という方式の話。</a:t>
            </a:r>
            <a:endParaRPr lang="en-US" sz="1150" dirty="0"/>
          </a:p>
          <a:p>
            <a:pPr indent="0" marL="0">
              <a:lnSpc>
                <a:spcPts val="1800"/>
              </a:lnSpc>
              <a:buNone/>
            </a:pPr>
            <a:endParaRPr lang="en-US" sz="1150" dirty="0"/>
          </a:p>
          <a:p>
            <a:pPr indent="0" marL="0">
              <a:lnSpc>
                <a:spcPts val="1800"/>
              </a:lnSpc>
              <a:buNone/>
            </a:pPr>
            <a:r>
              <a:rPr lang="en-US" sz="1150" dirty="0">
                <a:solidFill>
                  <a:srgbClr val="AFC3CC"/>
                </a:solidFill>
                <a:latin typeface="Meiryo" pitchFamily="34" charset="0"/>
                <a:ea typeface="Meiryo" pitchFamily="34" charset="-122"/>
                <a:cs typeface="Meiryo" pitchFamily="34" charset="-120"/>
              </a:rPr>
              <a:t>数式は出てきません。たとえ話で進めます。</a:t>
            </a:r>
            <a:endParaRPr lang="en-US" sz="1150" dirty="0"/>
          </a:p>
        </p:txBody>
      </p:sp>
      <p:sp>
        <p:nvSpPr>
          <p:cNvPr id="25" name="Text 23"/>
          <p:cNvSpPr/>
          <p:nvPr/>
        </p:nvSpPr>
        <p:spPr>
          <a:xfrm>
            <a:off x="7772400" y="5138928"/>
            <a:ext cx="3870655" cy="310896"/>
          </a:xfrm>
          <a:prstGeom prst="rect">
            <a:avLst/>
          </a:prstGeom>
          <a:noFill/>
          <a:ln/>
        </p:spPr>
        <p:txBody>
          <a:bodyPr wrap="square" lIns="0" tIns="0" rIns="0" bIns="0" rtlCol="0" anchor="ctr"/>
          <a:lstStyle/>
          <a:p>
            <a:pPr indent="0" marL="0">
              <a:buNone/>
            </a:pPr>
            <a:r>
              <a:rPr lang="en-US" sz="1200" dirty="0">
                <a:solidFill>
                  <a:srgbClr val="7E96A1"/>
                </a:solidFill>
                <a:latin typeface="Meiryo" pitchFamily="34" charset="0"/>
                <a:ea typeface="Meiryo" pitchFamily="34" charset="-122"/>
                <a:cs typeface="Meiryo" pitchFamily="34" charset="-120"/>
              </a:rPr>
              <a:t>質問はいつでも、その場で聞いてください。</a:t>
            </a:r>
            <a:endParaRPr lang="en-US" sz="1200" dirty="0"/>
          </a:p>
        </p:txBody>
      </p:sp>
      <p:sp>
        <p:nvSpPr>
          <p:cNvPr id="27" name="Text 24"/>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8" name="Text 2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13 / 14</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この資料について</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自由に使ってください。授業・社内勉強会・セミナーでの利用を歓迎します</a:t>
            </a:r>
            <a:endParaRPr lang="en-US" sz="1300" dirty="0"/>
          </a:p>
        </p:txBody>
      </p:sp>
      <p:sp>
        <p:nvSpPr>
          <p:cNvPr id="6" name="Shape 4"/>
          <p:cNvSpPr/>
          <p:nvPr/>
        </p:nvSpPr>
        <p:spPr>
          <a:xfrm>
            <a:off x="548640" y="1517904"/>
            <a:ext cx="5486400" cy="4297680"/>
          </a:xfrm>
          <a:prstGeom prst="roundRect">
            <a:avLst>
              <a:gd name="adj" fmla="val 1489"/>
            </a:avLst>
          </a:prstGeom>
          <a:solidFill>
            <a:srgbClr val="FDF0DC"/>
          </a:solidFill>
          <a:ln w="12700">
            <a:solidFill>
              <a:srgbClr val="F0A33C"/>
            </a:solidFill>
            <a:prstDash val="solid"/>
          </a:ln>
        </p:spPr>
      </p:sp>
      <p:sp>
        <p:nvSpPr>
          <p:cNvPr id="7" name="Text 5"/>
          <p:cNvSpPr/>
          <p:nvPr/>
        </p:nvSpPr>
        <p:spPr>
          <a:xfrm>
            <a:off x="859536" y="1737360"/>
            <a:ext cx="4864608" cy="603504"/>
          </a:xfrm>
          <a:prstGeom prst="rect">
            <a:avLst/>
          </a:prstGeom>
          <a:noFill/>
          <a:ln/>
        </p:spPr>
        <p:txBody>
          <a:bodyPr wrap="square" lIns="0" tIns="0" rIns="0" bIns="0" rtlCol="0" anchor="ctr"/>
          <a:lstStyle/>
          <a:p>
            <a:pPr indent="0" marL="0">
              <a:buNone/>
            </a:pPr>
            <a:r>
              <a:rPr lang="en-US" sz="3000" b="1" dirty="0">
                <a:solidFill>
                  <a:srgbClr val="A9660D"/>
                </a:solidFill>
                <a:latin typeface="Meiryo" pitchFamily="34" charset="0"/>
                <a:ea typeface="Meiryo" pitchFamily="34" charset="-122"/>
                <a:cs typeface="Meiryo" pitchFamily="34" charset="-120"/>
              </a:rPr>
              <a:t>CC BY 4.0</a:t>
            </a:r>
            <a:endParaRPr lang="en-US" sz="3000" dirty="0"/>
          </a:p>
        </p:txBody>
      </p:sp>
      <p:sp>
        <p:nvSpPr>
          <p:cNvPr id="8" name="Text 6"/>
          <p:cNvSpPr/>
          <p:nvPr/>
        </p:nvSpPr>
        <p:spPr>
          <a:xfrm>
            <a:off x="859536" y="2359152"/>
            <a:ext cx="4864608" cy="292608"/>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クリエイティブ・コモンズ 表示 4.0 国際</a:t>
            </a:r>
            <a:endParaRPr lang="en-US" sz="1150" dirty="0"/>
          </a:p>
        </p:txBody>
      </p:sp>
      <p:sp>
        <p:nvSpPr>
          <p:cNvPr id="9" name="Shape 7"/>
          <p:cNvSpPr/>
          <p:nvPr/>
        </p:nvSpPr>
        <p:spPr>
          <a:xfrm>
            <a:off x="877824" y="2834640"/>
            <a:ext cx="256032" cy="256032"/>
          </a:xfrm>
          <a:prstGeom prst="ellipse">
            <a:avLst/>
          </a:prstGeom>
          <a:solidFill>
            <a:srgbClr val="F0A33C"/>
          </a:solidFill>
          <a:ln w="12700">
            <a:solidFill>
              <a:srgbClr val="F0A33C"/>
            </a:solidFill>
            <a:prstDash val="solid"/>
          </a:ln>
        </p:spPr>
      </p:sp>
      <p:sp>
        <p:nvSpPr>
          <p:cNvPr id="10" name="Text 8"/>
          <p:cNvSpPr/>
          <p:nvPr/>
        </p:nvSpPr>
        <p:spPr>
          <a:xfrm>
            <a:off x="877824" y="2834640"/>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1" name="Text 9"/>
          <p:cNvSpPr/>
          <p:nvPr/>
        </p:nvSpPr>
        <p:spPr>
          <a:xfrm>
            <a:off x="1261872" y="2798064"/>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そのまま使えます</a:t>
            </a:r>
            <a:endParaRPr lang="en-US" sz="1250" dirty="0"/>
          </a:p>
        </p:txBody>
      </p:sp>
      <p:sp>
        <p:nvSpPr>
          <p:cNvPr id="12" name="Text 10"/>
          <p:cNvSpPr/>
          <p:nvPr/>
        </p:nvSpPr>
        <p:spPr>
          <a:xfrm>
            <a:off x="1261872" y="3072384"/>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学校の授業、社内の勉強会、セミナー。営利・非営利を問いません</a:t>
            </a:r>
            <a:endParaRPr lang="en-US" sz="1050" dirty="0"/>
          </a:p>
        </p:txBody>
      </p:sp>
      <p:sp>
        <p:nvSpPr>
          <p:cNvPr id="13" name="Shape 11"/>
          <p:cNvSpPr/>
          <p:nvPr/>
        </p:nvSpPr>
        <p:spPr>
          <a:xfrm>
            <a:off x="877824" y="3493008"/>
            <a:ext cx="256032" cy="256032"/>
          </a:xfrm>
          <a:prstGeom prst="ellipse">
            <a:avLst/>
          </a:prstGeom>
          <a:solidFill>
            <a:srgbClr val="F0A33C"/>
          </a:solidFill>
          <a:ln w="12700">
            <a:solidFill>
              <a:srgbClr val="F0A33C"/>
            </a:solidFill>
            <a:prstDash val="solid"/>
          </a:ln>
        </p:spPr>
      </p:sp>
      <p:sp>
        <p:nvSpPr>
          <p:cNvPr id="14" name="Text 12"/>
          <p:cNvSpPr/>
          <p:nvPr/>
        </p:nvSpPr>
        <p:spPr>
          <a:xfrm>
            <a:off x="877824" y="3493008"/>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5" name="Text 13"/>
          <p:cNvSpPr/>
          <p:nvPr/>
        </p:nvSpPr>
        <p:spPr>
          <a:xfrm>
            <a:off x="1261872" y="3456432"/>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変えても構いません</a:t>
            </a:r>
            <a:endParaRPr lang="en-US" sz="1250" dirty="0"/>
          </a:p>
        </p:txBody>
      </p:sp>
      <p:sp>
        <p:nvSpPr>
          <p:cNvPr id="16" name="Text 14"/>
          <p:cNvSpPr/>
          <p:nvPr/>
        </p:nvSpPr>
        <p:spPr>
          <a:xfrm>
            <a:off x="1261872" y="3730752"/>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一部だけ抜き出す、順番を変える、直す、翻訳する。すべて自由です</a:t>
            </a:r>
            <a:endParaRPr lang="en-US" sz="1050" dirty="0"/>
          </a:p>
        </p:txBody>
      </p:sp>
      <p:sp>
        <p:nvSpPr>
          <p:cNvPr id="17" name="Shape 15"/>
          <p:cNvSpPr/>
          <p:nvPr/>
        </p:nvSpPr>
        <p:spPr>
          <a:xfrm>
            <a:off x="877824" y="4151376"/>
            <a:ext cx="256032" cy="256032"/>
          </a:xfrm>
          <a:prstGeom prst="ellipse">
            <a:avLst/>
          </a:prstGeom>
          <a:solidFill>
            <a:srgbClr val="F0A33C"/>
          </a:solidFill>
          <a:ln w="12700">
            <a:solidFill>
              <a:srgbClr val="F0A33C"/>
            </a:solidFill>
            <a:prstDash val="solid"/>
          </a:ln>
        </p:spPr>
      </p:sp>
      <p:sp>
        <p:nvSpPr>
          <p:cNvPr id="18" name="Text 16"/>
          <p:cNvSpPr/>
          <p:nvPr/>
        </p:nvSpPr>
        <p:spPr>
          <a:xfrm>
            <a:off x="877824" y="4151376"/>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9" name="Text 17"/>
          <p:cNvSpPr/>
          <p:nvPr/>
        </p:nvSpPr>
        <p:spPr>
          <a:xfrm>
            <a:off x="1261872" y="4114800"/>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配り直せます</a:t>
            </a:r>
            <a:endParaRPr lang="en-US" sz="1250" dirty="0"/>
          </a:p>
        </p:txBody>
      </p:sp>
      <p:sp>
        <p:nvSpPr>
          <p:cNvPr id="20" name="Text 18"/>
          <p:cNvSpPr/>
          <p:nvPr/>
        </p:nvSpPr>
        <p:spPr>
          <a:xfrm>
            <a:off x="1261872" y="4389120"/>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そのまま、あるいは変えたものを、誰にでも再配布できます</a:t>
            </a:r>
            <a:endParaRPr lang="en-US" sz="1050" dirty="0"/>
          </a:p>
        </p:txBody>
      </p:sp>
      <p:sp>
        <p:nvSpPr>
          <p:cNvPr id="21" name="Text 19"/>
          <p:cNvSpPr/>
          <p:nvPr/>
        </p:nvSpPr>
        <p:spPr>
          <a:xfrm>
            <a:off x="859536" y="4828032"/>
            <a:ext cx="4864608" cy="274320"/>
          </a:xfrm>
          <a:prstGeom prst="rect">
            <a:avLst/>
          </a:prstGeom>
          <a:noFill/>
          <a:ln/>
        </p:spPr>
        <p:txBody>
          <a:bodyPr wrap="square" lIns="0" tIns="0" rIns="0" bIns="0" rtlCol="0" anchor="ctr"/>
          <a:lstStyle/>
          <a:p>
            <a:pPr indent="0" marL="0">
              <a:buNone/>
            </a:pPr>
            <a:r>
              <a:rPr lang="en-US" sz="1200" b="1" dirty="0">
                <a:solidFill>
                  <a:srgbClr val="A9660D"/>
                </a:solidFill>
                <a:latin typeface="Meiryo" pitchFamily="34" charset="0"/>
                <a:ea typeface="Meiryo" pitchFamily="34" charset="-122"/>
                <a:cs typeface="Meiryo" pitchFamily="34" charset="-120"/>
              </a:rPr>
              <a:t>ひとつだけお願い ─ 出典を書いてください</a:t>
            </a:r>
            <a:endParaRPr lang="en-US" sz="1200" dirty="0"/>
          </a:p>
        </p:txBody>
      </p:sp>
      <p:sp>
        <p:nvSpPr>
          <p:cNvPr id="22" name="Shape 20"/>
          <p:cNvSpPr/>
          <p:nvPr/>
        </p:nvSpPr>
        <p:spPr>
          <a:xfrm>
            <a:off x="859536" y="5138928"/>
            <a:ext cx="4864608" cy="566928"/>
          </a:xfrm>
          <a:prstGeom prst="roundRect">
            <a:avLst>
              <a:gd name="adj" fmla="val 11290"/>
            </a:avLst>
          </a:prstGeom>
          <a:solidFill>
            <a:srgbClr val="FFFFFF"/>
          </a:solidFill>
          <a:ln w="12700">
            <a:solidFill>
              <a:srgbClr val="D5E0E4"/>
            </a:solidFill>
            <a:prstDash val="solid"/>
          </a:ln>
        </p:spPr>
      </p:sp>
      <p:sp>
        <p:nvSpPr>
          <p:cNvPr id="23" name="Text 21"/>
          <p:cNvSpPr/>
          <p:nvPr/>
        </p:nvSpPr>
        <p:spPr>
          <a:xfrm>
            <a:off x="1005840" y="5138928"/>
            <a:ext cx="4572000" cy="566928"/>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『EVの通信 やさしい入門（全5回）』 ／ Mr.hoge ／ CC BY 4.0</a:t>
            </a:r>
            <a:endParaRPr lang="en-US" sz="1050" dirty="0"/>
          </a:p>
          <a:p>
            <a:pPr indent="0" marL="0">
              <a:lnSpc>
                <a:spcPts val="1500"/>
              </a:lnSpc>
              <a:buNone/>
            </a:pPr>
            <a:r>
              <a:rPr lang="en-US" sz="1050" dirty="0">
                <a:solidFill>
                  <a:srgbClr val="1F3944"/>
                </a:solidFill>
                <a:latin typeface="Meiryo" pitchFamily="34" charset="0"/>
                <a:ea typeface="Meiryo" pitchFamily="34" charset="-122"/>
                <a:cs typeface="Meiryo" pitchFamily="34" charset="-120"/>
              </a:rPr>
              <a:t>https://ev-plc-materials.pages.dev</a:t>
            </a:r>
            <a:endParaRPr lang="en-US" sz="1050" dirty="0"/>
          </a:p>
        </p:txBody>
      </p:sp>
      <p:sp>
        <p:nvSpPr>
          <p:cNvPr id="24" name="Shape 22"/>
          <p:cNvSpPr/>
          <p:nvPr/>
        </p:nvSpPr>
        <p:spPr>
          <a:xfrm>
            <a:off x="6309360" y="1517904"/>
            <a:ext cx="5330952" cy="969264"/>
          </a:xfrm>
          <a:prstGeom prst="roundRect">
            <a:avLst>
              <a:gd name="adj" fmla="val 6604"/>
            </a:avLst>
          </a:prstGeom>
          <a:solidFill>
            <a:srgbClr val="FFFFFF"/>
          </a:solidFill>
          <a:ln w="12700">
            <a:solidFill>
              <a:srgbClr val="D5E0E4"/>
            </a:solidFill>
            <a:prstDash val="solid"/>
          </a:ln>
        </p:spPr>
      </p:sp>
      <p:sp>
        <p:nvSpPr>
          <p:cNvPr id="25" name="Text 23"/>
          <p:cNvSpPr/>
          <p:nvPr/>
        </p:nvSpPr>
        <p:spPr>
          <a:xfrm>
            <a:off x="6547104" y="1627632"/>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規格の内容は変わります</a:t>
            </a:r>
            <a:endParaRPr lang="en-US" sz="1250" dirty="0"/>
          </a:p>
        </p:txBody>
      </p:sp>
      <p:sp>
        <p:nvSpPr>
          <p:cNvPr id="26" name="Text 24"/>
          <p:cNvSpPr/>
          <p:nvPr/>
        </p:nvSpPr>
        <p:spPr>
          <a:xfrm>
            <a:off x="6547104" y="1920240"/>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数値や手順は規格の改訂で変わることがあります。実際の開発では、必ず最新の規格書で確認してください。</a:t>
            </a:r>
            <a:endParaRPr lang="en-US" sz="1050" dirty="0"/>
          </a:p>
        </p:txBody>
      </p:sp>
      <p:sp>
        <p:nvSpPr>
          <p:cNvPr id="27" name="Shape 25"/>
          <p:cNvSpPr/>
          <p:nvPr/>
        </p:nvSpPr>
        <p:spPr>
          <a:xfrm>
            <a:off x="6309360" y="2578608"/>
            <a:ext cx="5330952" cy="969264"/>
          </a:xfrm>
          <a:prstGeom prst="roundRect">
            <a:avLst>
              <a:gd name="adj" fmla="val 6604"/>
            </a:avLst>
          </a:prstGeom>
          <a:solidFill>
            <a:srgbClr val="FFFFFF"/>
          </a:solidFill>
          <a:ln w="12700">
            <a:solidFill>
              <a:srgbClr val="D5E0E4"/>
            </a:solidFill>
            <a:prstDash val="solid"/>
          </a:ln>
        </p:spPr>
      </p:sp>
      <p:sp>
        <p:nvSpPr>
          <p:cNvPr id="28" name="Text 26"/>
          <p:cNvSpPr/>
          <p:nvPr/>
        </p:nvSpPr>
        <p:spPr>
          <a:xfrm>
            <a:off x="6547104" y="2688336"/>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特定の組織の見解ではありません</a:t>
            </a:r>
            <a:endParaRPr lang="en-US" sz="1250" dirty="0"/>
          </a:p>
        </p:txBody>
      </p:sp>
      <p:sp>
        <p:nvSpPr>
          <p:cNvPr id="29" name="Text 27"/>
          <p:cNvSpPr/>
          <p:nvPr/>
        </p:nvSpPr>
        <p:spPr>
          <a:xfrm>
            <a:off x="6547104" y="2980944"/>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この資料は学習用にまとめたものです。いかなる企業・団体の公式見解も代表しません。</a:t>
            </a:r>
            <a:endParaRPr lang="en-US" sz="1050" dirty="0"/>
          </a:p>
        </p:txBody>
      </p:sp>
      <p:sp>
        <p:nvSpPr>
          <p:cNvPr id="30" name="Shape 28"/>
          <p:cNvSpPr/>
          <p:nvPr/>
        </p:nvSpPr>
        <p:spPr>
          <a:xfrm>
            <a:off x="6309360" y="3639312"/>
            <a:ext cx="5330952" cy="969264"/>
          </a:xfrm>
          <a:prstGeom prst="roundRect">
            <a:avLst>
              <a:gd name="adj" fmla="val 6604"/>
            </a:avLst>
          </a:prstGeom>
          <a:solidFill>
            <a:srgbClr val="FFFFFF"/>
          </a:solidFill>
          <a:ln w="12700">
            <a:solidFill>
              <a:srgbClr val="D5E0E4"/>
            </a:solidFill>
            <a:prstDash val="solid"/>
          </a:ln>
        </p:spPr>
      </p:sp>
      <p:sp>
        <p:nvSpPr>
          <p:cNvPr id="31" name="Text 29"/>
          <p:cNvSpPr/>
          <p:nvPr/>
        </p:nvSpPr>
        <p:spPr>
          <a:xfrm>
            <a:off x="6547104" y="3749040"/>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製品名・会社名について</a:t>
            </a:r>
            <a:endParaRPr lang="en-US" sz="1250" dirty="0"/>
          </a:p>
        </p:txBody>
      </p:sp>
      <p:sp>
        <p:nvSpPr>
          <p:cNvPr id="32" name="Text 30"/>
          <p:cNvSpPr/>
          <p:nvPr/>
        </p:nvSpPr>
        <p:spPr>
          <a:xfrm>
            <a:off x="6547104" y="4041648"/>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各社の商標です。説明のために挙げているだけで、推奨や提携を示すものではありません。</a:t>
            </a:r>
            <a:endParaRPr lang="en-US" sz="1050" dirty="0"/>
          </a:p>
        </p:txBody>
      </p:sp>
      <p:sp>
        <p:nvSpPr>
          <p:cNvPr id="33" name="Shape 31"/>
          <p:cNvSpPr/>
          <p:nvPr/>
        </p:nvSpPr>
        <p:spPr>
          <a:xfrm>
            <a:off x="6309360" y="4700016"/>
            <a:ext cx="5330952" cy="969264"/>
          </a:xfrm>
          <a:prstGeom prst="roundRect">
            <a:avLst>
              <a:gd name="adj" fmla="val 6604"/>
            </a:avLst>
          </a:prstGeom>
          <a:solidFill>
            <a:srgbClr val="FFFFFF"/>
          </a:solidFill>
          <a:ln w="12700">
            <a:solidFill>
              <a:srgbClr val="D5E0E4"/>
            </a:solidFill>
            <a:prstDash val="solid"/>
          </a:ln>
        </p:spPr>
      </p:sp>
      <p:sp>
        <p:nvSpPr>
          <p:cNvPr id="34" name="Text 32"/>
          <p:cNvSpPr/>
          <p:nvPr/>
        </p:nvSpPr>
        <p:spPr>
          <a:xfrm>
            <a:off x="6547104" y="4809744"/>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誤りを見つけたら</a:t>
            </a:r>
            <a:endParaRPr lang="en-US" sz="1250" dirty="0"/>
          </a:p>
        </p:txBody>
      </p:sp>
      <p:sp>
        <p:nvSpPr>
          <p:cNvPr id="35" name="Text 33"/>
          <p:cNvSpPr/>
          <p:nvPr/>
        </p:nvSpPr>
        <p:spPr>
          <a:xfrm>
            <a:off x="6547104" y="5102352"/>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教えていただけると助かります。直した版を公開します。</a:t>
            </a:r>
            <a:endParaRPr lang="en-US" sz="1050" dirty="0"/>
          </a:p>
        </p:txBody>
      </p:sp>
      <p:sp>
        <p:nvSpPr>
          <p:cNvPr id="36" name="Text 34"/>
          <p:cNvSpPr/>
          <p:nvPr/>
        </p:nvSpPr>
        <p:spPr>
          <a:xfrm>
            <a:off x="6309360" y="5779008"/>
            <a:ext cx="5330952" cy="274320"/>
          </a:xfrm>
          <a:prstGeom prst="rect">
            <a:avLst/>
          </a:prstGeom>
          <a:noFill/>
          <a:ln/>
        </p:spPr>
        <p:txBody>
          <a:bodyPr wrap="square" lIns="0" tIns="0" rIns="0" bIns="0" rtlCol="0" anchor="ctr"/>
          <a:lstStyle/>
          <a:p>
            <a:pPr indent="0" marL="0">
              <a:buNone/>
            </a:pPr>
            <a:r>
              <a:rPr lang="en-US" sz="1050" dirty="0">
                <a:solidFill>
                  <a:srgbClr val="6B8590"/>
                </a:solidFill>
                <a:latin typeface="Meiryo" pitchFamily="34" charset="0"/>
                <a:ea typeface="Meiryo" pitchFamily="34" charset="-122"/>
                <a:cs typeface="Meiryo" pitchFamily="34" charset="-120"/>
              </a:rPr>
              <a:t>2026年8月版 v1.0　／　第1回　EVの充電で、車と充電器は何を話しているのか</a:t>
            </a:r>
            <a:endParaRPr lang="en-US" sz="1050" dirty="0"/>
          </a:p>
        </p:txBody>
      </p:sp>
      <p:sp>
        <p:nvSpPr>
          <p:cNvPr id="38" name="Text 3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39" name="Text 3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14 / 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この講座の全体図</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全5回で、EVの充電通信をひととおり分かるようにします。今日は「第1回」です</a:t>
            </a:r>
            <a:endParaRPr lang="en-US" sz="1300" dirty="0"/>
          </a:p>
        </p:txBody>
      </p:sp>
      <p:sp>
        <p:nvSpPr>
          <p:cNvPr id="6" name="Shape 4"/>
          <p:cNvSpPr/>
          <p:nvPr/>
        </p:nvSpPr>
        <p:spPr>
          <a:xfrm>
            <a:off x="548640" y="1517904"/>
            <a:ext cx="11094415" cy="841248"/>
          </a:xfrm>
          <a:prstGeom prst="roundRect">
            <a:avLst>
              <a:gd name="adj" fmla="val 7609"/>
            </a:avLst>
          </a:prstGeom>
          <a:solidFill>
            <a:srgbClr val="FDF0DC"/>
          </a:solidFill>
          <a:ln w="12700">
            <a:solidFill>
              <a:srgbClr val="F0A33C"/>
            </a:solidFill>
            <a:prstDash val="solid"/>
          </a:ln>
        </p:spPr>
      </p:sp>
      <p:sp>
        <p:nvSpPr>
          <p:cNvPr id="7" name="Shape 5"/>
          <p:cNvSpPr/>
          <p:nvPr/>
        </p:nvSpPr>
        <p:spPr>
          <a:xfrm>
            <a:off x="822960" y="1728216"/>
            <a:ext cx="420624" cy="420624"/>
          </a:xfrm>
          <a:prstGeom prst="ellipse">
            <a:avLst/>
          </a:prstGeom>
          <a:solidFill>
            <a:srgbClr val="F0A33C"/>
          </a:solidFill>
          <a:ln w="12700">
            <a:solidFill>
              <a:srgbClr val="F0A33C"/>
            </a:solidFill>
            <a:prstDash val="solid"/>
          </a:ln>
        </p:spPr>
      </p:sp>
      <p:sp>
        <p:nvSpPr>
          <p:cNvPr id="8" name="Text 6"/>
          <p:cNvSpPr/>
          <p:nvPr/>
        </p:nvSpPr>
        <p:spPr>
          <a:xfrm>
            <a:off x="822960" y="172821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408176" y="16459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EVの充電で、車と充電器は何を話しているのか</a:t>
            </a:r>
            <a:endParaRPr lang="en-US" sz="1350" dirty="0"/>
          </a:p>
        </p:txBody>
      </p:sp>
      <p:sp>
        <p:nvSpPr>
          <p:cNvPr id="10" name="Text 8"/>
          <p:cNvSpPr/>
          <p:nvPr/>
        </p:nvSpPr>
        <p:spPr>
          <a:xfrm>
            <a:off x="1408176" y="19568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なぜ「線に信号を重ねる」ことになったのか</a:t>
            </a:r>
            <a:endParaRPr lang="en-US" sz="1100" dirty="0"/>
          </a:p>
        </p:txBody>
      </p:sp>
      <p:sp>
        <p:nvSpPr>
          <p:cNvPr id="11" name="Shape 9"/>
          <p:cNvSpPr/>
          <p:nvPr/>
        </p:nvSpPr>
        <p:spPr>
          <a:xfrm>
            <a:off x="10515600" y="1773936"/>
            <a:ext cx="868680" cy="329184"/>
          </a:xfrm>
          <a:prstGeom prst="roundRect">
            <a:avLst>
              <a:gd name="adj" fmla="val 27778"/>
            </a:avLst>
          </a:prstGeom>
          <a:solidFill>
            <a:srgbClr val="F0A33C"/>
          </a:solidFill>
          <a:ln w="12700">
            <a:solidFill>
              <a:srgbClr val="F0A33C"/>
            </a:solidFill>
            <a:prstDash val="solid"/>
          </a:ln>
        </p:spPr>
      </p:sp>
      <p:sp>
        <p:nvSpPr>
          <p:cNvPr id="12" name="Text 10"/>
          <p:cNvSpPr/>
          <p:nvPr/>
        </p:nvSpPr>
        <p:spPr>
          <a:xfrm>
            <a:off x="10515600" y="1773936"/>
            <a:ext cx="868680" cy="329184"/>
          </a:xfrm>
          <a:prstGeom prst="rect">
            <a:avLst/>
          </a:prstGeom>
          <a:noFill/>
          <a:ln/>
        </p:spPr>
        <p:txBody>
          <a:bodyPr wrap="square" lIns="0" tIns="0" rIns="0" bIns="0" rtlCol="0" anchor="ctr"/>
          <a:lstStyle/>
          <a:p>
            <a:pPr algn="ctr" indent="0" marL="0">
              <a:buNone/>
            </a:pPr>
            <a:r>
              <a:rPr lang="en-US" sz="1050" b="1" dirty="0">
                <a:solidFill>
                  <a:srgbClr val="12313D"/>
                </a:solidFill>
                <a:latin typeface="Meiryo" pitchFamily="34" charset="0"/>
                <a:ea typeface="Meiryo" pitchFamily="34" charset="-122"/>
                <a:cs typeface="Meiryo" pitchFamily="34" charset="-120"/>
              </a:rPr>
              <a:t>今 回</a:t>
            </a:r>
            <a:endParaRPr lang="en-US" sz="1050" dirty="0"/>
          </a:p>
        </p:txBody>
      </p:sp>
      <p:sp>
        <p:nvSpPr>
          <p:cNvPr id="13" name="Shape 11"/>
          <p:cNvSpPr/>
          <p:nvPr/>
        </p:nvSpPr>
        <p:spPr>
          <a:xfrm>
            <a:off x="548640" y="2432304"/>
            <a:ext cx="11094415" cy="841248"/>
          </a:xfrm>
          <a:prstGeom prst="roundRect">
            <a:avLst>
              <a:gd name="adj" fmla="val 7609"/>
            </a:avLst>
          </a:prstGeom>
          <a:solidFill>
            <a:srgbClr val="FFFFFF"/>
          </a:solidFill>
          <a:ln w="12700">
            <a:solidFill>
              <a:srgbClr val="D5E0E4"/>
            </a:solidFill>
            <a:prstDash val="solid"/>
          </a:ln>
        </p:spPr>
      </p:sp>
      <p:sp>
        <p:nvSpPr>
          <p:cNvPr id="14" name="Shape 12"/>
          <p:cNvSpPr/>
          <p:nvPr/>
        </p:nvSpPr>
        <p:spPr>
          <a:xfrm>
            <a:off x="822960" y="2642616"/>
            <a:ext cx="420624" cy="420624"/>
          </a:xfrm>
          <a:prstGeom prst="ellipse">
            <a:avLst/>
          </a:prstGeom>
          <a:solidFill>
            <a:srgbClr val="EEF3F5"/>
          </a:solidFill>
          <a:ln w="12700">
            <a:solidFill>
              <a:srgbClr val="EEF3F5"/>
            </a:solidFill>
            <a:prstDash val="solid"/>
          </a:ln>
        </p:spPr>
      </p:sp>
      <p:sp>
        <p:nvSpPr>
          <p:cNvPr id="15" name="Text 13"/>
          <p:cNvSpPr/>
          <p:nvPr/>
        </p:nvSpPr>
        <p:spPr>
          <a:xfrm>
            <a:off x="822960" y="26426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2</a:t>
            </a:r>
            <a:endParaRPr lang="en-US" sz="1500" dirty="0"/>
          </a:p>
        </p:txBody>
      </p:sp>
      <p:sp>
        <p:nvSpPr>
          <p:cNvPr id="16" name="Text 14"/>
          <p:cNvSpPr/>
          <p:nvPr/>
        </p:nvSpPr>
        <p:spPr>
          <a:xfrm>
            <a:off x="1408176" y="25603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1本の線に、2つの信号が乗るしくみ</a:t>
            </a:r>
            <a:endParaRPr lang="en-US" sz="1350" dirty="0"/>
          </a:p>
        </p:txBody>
      </p:sp>
      <p:sp>
        <p:nvSpPr>
          <p:cNvPr id="17" name="Text 15"/>
          <p:cNvSpPr/>
          <p:nvPr/>
        </p:nvSpPr>
        <p:spPr>
          <a:xfrm>
            <a:off x="1408176" y="28712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周波数のはなしと HomePlug Green PHY</a:t>
            </a:r>
            <a:endParaRPr lang="en-US" sz="1100" dirty="0"/>
          </a:p>
        </p:txBody>
      </p:sp>
      <p:sp>
        <p:nvSpPr>
          <p:cNvPr id="18" name="Shape 16"/>
          <p:cNvSpPr/>
          <p:nvPr/>
        </p:nvSpPr>
        <p:spPr>
          <a:xfrm>
            <a:off x="548640" y="3346704"/>
            <a:ext cx="11094415" cy="841248"/>
          </a:xfrm>
          <a:prstGeom prst="roundRect">
            <a:avLst>
              <a:gd name="adj" fmla="val 7609"/>
            </a:avLst>
          </a:prstGeom>
          <a:solidFill>
            <a:srgbClr val="FFFFFF"/>
          </a:solidFill>
          <a:ln w="12700">
            <a:solidFill>
              <a:srgbClr val="D5E0E4"/>
            </a:solidFill>
            <a:prstDash val="solid"/>
          </a:ln>
        </p:spPr>
      </p:sp>
      <p:sp>
        <p:nvSpPr>
          <p:cNvPr id="19" name="Shape 17"/>
          <p:cNvSpPr/>
          <p:nvPr/>
        </p:nvSpPr>
        <p:spPr>
          <a:xfrm>
            <a:off x="822960" y="3557016"/>
            <a:ext cx="420624" cy="420624"/>
          </a:xfrm>
          <a:prstGeom prst="ellipse">
            <a:avLst/>
          </a:prstGeom>
          <a:solidFill>
            <a:srgbClr val="EEF3F5"/>
          </a:solidFill>
          <a:ln w="12700">
            <a:solidFill>
              <a:srgbClr val="EEF3F5"/>
            </a:solidFill>
            <a:prstDash val="solid"/>
          </a:ln>
        </p:spPr>
      </p:sp>
      <p:sp>
        <p:nvSpPr>
          <p:cNvPr id="20" name="Text 18"/>
          <p:cNvSpPr/>
          <p:nvPr/>
        </p:nvSpPr>
        <p:spPr>
          <a:xfrm>
            <a:off x="822960" y="35570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3</a:t>
            </a:r>
            <a:endParaRPr lang="en-US" sz="1500" dirty="0"/>
          </a:p>
        </p:txBody>
      </p:sp>
      <p:sp>
        <p:nvSpPr>
          <p:cNvPr id="21" name="Text 19"/>
          <p:cNvSpPr/>
          <p:nvPr/>
        </p:nvSpPr>
        <p:spPr>
          <a:xfrm>
            <a:off x="1408176" y="34747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車と充電器が「握手」するまで</a:t>
            </a:r>
            <a:endParaRPr lang="en-US" sz="1350" dirty="0"/>
          </a:p>
        </p:txBody>
      </p:sp>
      <p:sp>
        <p:nvSpPr>
          <p:cNvPr id="22" name="Text 20"/>
          <p:cNvSpPr/>
          <p:nvPr/>
        </p:nvSpPr>
        <p:spPr>
          <a:xfrm>
            <a:off x="1408176" y="37856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SLAC と、つながったあとの手順</a:t>
            </a:r>
            <a:endParaRPr lang="en-US" sz="1100" dirty="0"/>
          </a:p>
        </p:txBody>
      </p:sp>
      <p:sp>
        <p:nvSpPr>
          <p:cNvPr id="23" name="Shape 21"/>
          <p:cNvSpPr/>
          <p:nvPr/>
        </p:nvSpPr>
        <p:spPr>
          <a:xfrm>
            <a:off x="548640" y="4261104"/>
            <a:ext cx="11094415" cy="841248"/>
          </a:xfrm>
          <a:prstGeom prst="roundRect">
            <a:avLst>
              <a:gd name="adj" fmla="val 7609"/>
            </a:avLst>
          </a:prstGeom>
          <a:solidFill>
            <a:srgbClr val="FFFFFF"/>
          </a:solidFill>
          <a:ln w="12700">
            <a:solidFill>
              <a:srgbClr val="D5E0E4"/>
            </a:solidFill>
            <a:prstDash val="solid"/>
          </a:ln>
        </p:spPr>
      </p:sp>
      <p:sp>
        <p:nvSpPr>
          <p:cNvPr id="24" name="Shape 22"/>
          <p:cNvSpPr/>
          <p:nvPr/>
        </p:nvSpPr>
        <p:spPr>
          <a:xfrm>
            <a:off x="822960" y="4471416"/>
            <a:ext cx="420624" cy="420624"/>
          </a:xfrm>
          <a:prstGeom prst="ellipse">
            <a:avLst/>
          </a:prstGeom>
          <a:solidFill>
            <a:srgbClr val="EEF3F5"/>
          </a:solidFill>
          <a:ln w="12700">
            <a:solidFill>
              <a:srgbClr val="EEF3F5"/>
            </a:solidFill>
            <a:prstDash val="solid"/>
          </a:ln>
        </p:spPr>
      </p:sp>
      <p:sp>
        <p:nvSpPr>
          <p:cNvPr id="25" name="Text 23"/>
          <p:cNvSpPr/>
          <p:nvPr/>
        </p:nvSpPr>
        <p:spPr>
          <a:xfrm>
            <a:off x="822960" y="44714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4</a:t>
            </a:r>
            <a:endParaRPr lang="en-US" sz="1500" dirty="0"/>
          </a:p>
        </p:txBody>
      </p:sp>
      <p:sp>
        <p:nvSpPr>
          <p:cNvPr id="26" name="Text 24"/>
          <p:cNvSpPr/>
          <p:nvPr/>
        </p:nvSpPr>
        <p:spPr>
          <a:xfrm>
            <a:off x="1408176" y="43891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通信チップと、そのまわりの回路</a:t>
            </a:r>
            <a:endParaRPr lang="en-US" sz="1350" dirty="0"/>
          </a:p>
        </p:txBody>
      </p:sp>
      <p:sp>
        <p:nvSpPr>
          <p:cNvPr id="27" name="Text 25"/>
          <p:cNvSpPr/>
          <p:nvPr/>
        </p:nvSpPr>
        <p:spPr>
          <a:xfrm>
            <a:off x="1408176" y="47000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PLC-IC の中身と、部品ひとつずつの役割</a:t>
            </a:r>
            <a:endParaRPr lang="en-US" sz="1100" dirty="0"/>
          </a:p>
        </p:txBody>
      </p:sp>
      <p:sp>
        <p:nvSpPr>
          <p:cNvPr id="28" name="Shape 26"/>
          <p:cNvSpPr/>
          <p:nvPr/>
        </p:nvSpPr>
        <p:spPr>
          <a:xfrm>
            <a:off x="548640" y="5175504"/>
            <a:ext cx="11094415" cy="841248"/>
          </a:xfrm>
          <a:prstGeom prst="roundRect">
            <a:avLst>
              <a:gd name="adj" fmla="val 7609"/>
            </a:avLst>
          </a:prstGeom>
          <a:solidFill>
            <a:srgbClr val="FFFFFF"/>
          </a:solidFill>
          <a:ln w="12700">
            <a:solidFill>
              <a:srgbClr val="D5E0E4"/>
            </a:solidFill>
            <a:prstDash val="solid"/>
          </a:ln>
        </p:spPr>
      </p:sp>
      <p:sp>
        <p:nvSpPr>
          <p:cNvPr id="29" name="Shape 27"/>
          <p:cNvSpPr/>
          <p:nvPr/>
        </p:nvSpPr>
        <p:spPr>
          <a:xfrm>
            <a:off x="822960" y="5385816"/>
            <a:ext cx="420624" cy="420624"/>
          </a:xfrm>
          <a:prstGeom prst="ellipse">
            <a:avLst/>
          </a:prstGeom>
          <a:solidFill>
            <a:srgbClr val="EEF3F5"/>
          </a:solidFill>
          <a:ln w="12700">
            <a:solidFill>
              <a:srgbClr val="EEF3F5"/>
            </a:solidFill>
            <a:prstDash val="solid"/>
          </a:ln>
        </p:spPr>
      </p:sp>
      <p:sp>
        <p:nvSpPr>
          <p:cNvPr id="30" name="Text 28"/>
          <p:cNvSpPr/>
          <p:nvPr/>
        </p:nvSpPr>
        <p:spPr>
          <a:xfrm>
            <a:off x="822960" y="53858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5</a:t>
            </a:r>
            <a:endParaRPr lang="en-US" sz="1500" dirty="0"/>
          </a:p>
        </p:txBody>
      </p:sp>
      <p:sp>
        <p:nvSpPr>
          <p:cNvPr id="31" name="Text 29"/>
          <p:cNvSpPr/>
          <p:nvPr/>
        </p:nvSpPr>
        <p:spPr>
          <a:xfrm>
            <a:off x="1408176" y="53035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ソフトの作り・現場の落とし穴・これから</a:t>
            </a:r>
            <a:endParaRPr lang="en-US" sz="1350" dirty="0"/>
          </a:p>
        </p:txBody>
      </p:sp>
      <p:sp>
        <p:nvSpPr>
          <p:cNvPr id="32" name="Text 30"/>
          <p:cNvSpPr/>
          <p:nvPr/>
        </p:nvSpPr>
        <p:spPr>
          <a:xfrm>
            <a:off x="1408176" y="56144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実装、トラブル、そして次の規格</a:t>
            </a:r>
            <a:endParaRPr lang="en-US" sz="1100" dirty="0"/>
          </a:p>
        </p:txBody>
      </p:sp>
      <p:sp>
        <p:nvSpPr>
          <p:cNvPr id="34" name="Text 31"/>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35" name="Text 32"/>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2 / 14</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今日のゴール</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この30分が終わったとき、こうなっていれば成功です</a:t>
            </a:r>
            <a:endParaRPr lang="en-US" sz="1300" dirty="0"/>
          </a:p>
        </p:txBody>
      </p:sp>
      <p:sp>
        <p:nvSpPr>
          <p:cNvPr id="6" name="Text 4"/>
          <p:cNvSpPr/>
          <p:nvPr/>
        </p:nvSpPr>
        <p:spPr>
          <a:xfrm>
            <a:off x="548640" y="1517904"/>
            <a:ext cx="11094415" cy="310896"/>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今日ここまで分かれば OK</a:t>
            </a:r>
            <a:endParaRPr lang="en-US" sz="1400" dirty="0"/>
          </a:p>
        </p:txBody>
      </p:sp>
      <p:sp>
        <p:nvSpPr>
          <p:cNvPr id="7" name="Shape 5"/>
          <p:cNvSpPr/>
          <p:nvPr/>
        </p:nvSpPr>
        <p:spPr>
          <a:xfrm>
            <a:off x="548640" y="1938528"/>
            <a:ext cx="11094415" cy="1243584"/>
          </a:xfrm>
          <a:prstGeom prst="roundRect">
            <a:avLst>
              <a:gd name="adj" fmla="val 5147"/>
            </a:avLst>
          </a:prstGeom>
          <a:solidFill>
            <a:srgbClr val="FFFFFF"/>
          </a:solidFill>
          <a:ln w="12700">
            <a:solidFill>
              <a:srgbClr val="D5E0E4"/>
            </a:solidFill>
            <a:prstDash val="solid"/>
          </a:ln>
        </p:spPr>
      </p:sp>
      <p:sp>
        <p:nvSpPr>
          <p:cNvPr id="8" name="Shape 6"/>
          <p:cNvSpPr/>
          <p:nvPr/>
        </p:nvSpPr>
        <p:spPr>
          <a:xfrm>
            <a:off x="822960" y="2194560"/>
            <a:ext cx="420624" cy="420624"/>
          </a:xfrm>
          <a:prstGeom prst="ellipse">
            <a:avLst/>
          </a:prstGeom>
          <a:solidFill>
            <a:srgbClr val="F0A33C"/>
          </a:solidFill>
          <a:ln w="12700">
            <a:solidFill>
              <a:srgbClr val="F0A33C"/>
            </a:solidFill>
            <a:prstDash val="solid"/>
          </a:ln>
        </p:spPr>
      </p:sp>
      <p:sp>
        <p:nvSpPr>
          <p:cNvPr id="9" name="Text 7"/>
          <p:cNvSpPr/>
          <p:nvPr/>
        </p:nvSpPr>
        <p:spPr>
          <a:xfrm>
            <a:off x="822960" y="219456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10" name="Text 8"/>
          <p:cNvSpPr/>
          <p:nvPr/>
        </p:nvSpPr>
        <p:spPr>
          <a:xfrm>
            <a:off x="1389888" y="2157984"/>
            <a:ext cx="9997135" cy="310896"/>
          </a:xfrm>
          <a:prstGeom prst="rect">
            <a:avLst/>
          </a:prstGeom>
          <a:noFill/>
          <a:ln/>
        </p:spPr>
        <p:txBody>
          <a:bodyPr wrap="square" lIns="0" tIns="0" rIns="0" bIns="0" rtlCol="0" anchor="ctr"/>
          <a:lstStyle/>
          <a:p>
            <a:pPr indent="0" marL="0">
              <a:buNone/>
            </a:pPr>
            <a:r>
              <a:rPr lang="en-US" sz="1350" b="1" dirty="0">
                <a:solidFill>
                  <a:srgbClr val="A9660D"/>
                </a:solidFill>
                <a:latin typeface="Meiryo" pitchFamily="34" charset="0"/>
                <a:ea typeface="Meiryo" pitchFamily="34" charset="-122"/>
                <a:cs typeface="Meiryo" pitchFamily="34" charset="-120"/>
              </a:rPr>
              <a:t>EV の充電に2種類あることが分かる</a:t>
            </a:r>
            <a:endParaRPr lang="en-US" sz="1350" dirty="0"/>
          </a:p>
        </p:txBody>
      </p:sp>
      <p:sp>
        <p:nvSpPr>
          <p:cNvPr id="11" name="Text 9"/>
          <p:cNvSpPr/>
          <p:nvPr/>
        </p:nvSpPr>
        <p:spPr>
          <a:xfrm>
            <a:off x="1389888" y="2487168"/>
            <a:ext cx="9997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「普通充電」と「急速充電」で、やっていることがまるで違う、という区別がつく</a:t>
            </a:r>
            <a:endParaRPr lang="en-US" sz="1150" dirty="0"/>
          </a:p>
        </p:txBody>
      </p:sp>
      <p:sp>
        <p:nvSpPr>
          <p:cNvPr id="12" name="Shape 10"/>
          <p:cNvSpPr/>
          <p:nvPr/>
        </p:nvSpPr>
        <p:spPr>
          <a:xfrm>
            <a:off x="548640" y="3291840"/>
            <a:ext cx="11094415" cy="1243584"/>
          </a:xfrm>
          <a:prstGeom prst="roundRect">
            <a:avLst>
              <a:gd name="adj" fmla="val 5147"/>
            </a:avLst>
          </a:prstGeom>
          <a:solidFill>
            <a:srgbClr val="FFFFFF"/>
          </a:solidFill>
          <a:ln w="12700">
            <a:solidFill>
              <a:srgbClr val="D5E0E4"/>
            </a:solidFill>
            <a:prstDash val="solid"/>
          </a:ln>
        </p:spPr>
      </p:sp>
      <p:sp>
        <p:nvSpPr>
          <p:cNvPr id="13" name="Shape 11"/>
          <p:cNvSpPr/>
          <p:nvPr/>
        </p:nvSpPr>
        <p:spPr>
          <a:xfrm>
            <a:off x="822960" y="3547872"/>
            <a:ext cx="420624" cy="420624"/>
          </a:xfrm>
          <a:prstGeom prst="ellipse">
            <a:avLst/>
          </a:prstGeom>
          <a:solidFill>
            <a:srgbClr val="F0A33C"/>
          </a:solidFill>
          <a:ln w="12700">
            <a:solidFill>
              <a:srgbClr val="F0A33C"/>
            </a:solidFill>
            <a:prstDash val="solid"/>
          </a:ln>
        </p:spPr>
      </p:sp>
      <p:sp>
        <p:nvSpPr>
          <p:cNvPr id="14" name="Text 12"/>
          <p:cNvSpPr/>
          <p:nvPr/>
        </p:nvSpPr>
        <p:spPr>
          <a:xfrm>
            <a:off x="822960" y="354787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5" name="Text 13"/>
          <p:cNvSpPr/>
          <p:nvPr/>
        </p:nvSpPr>
        <p:spPr>
          <a:xfrm>
            <a:off x="1389888" y="3511296"/>
            <a:ext cx="9997135" cy="310896"/>
          </a:xfrm>
          <a:prstGeom prst="rect">
            <a:avLst/>
          </a:prstGeom>
          <a:noFill/>
          <a:ln/>
        </p:spPr>
        <p:txBody>
          <a:bodyPr wrap="square" lIns="0" tIns="0" rIns="0" bIns="0" rtlCol="0" anchor="ctr"/>
          <a:lstStyle/>
          <a:p>
            <a:pPr indent="0" marL="0">
              <a:buNone/>
            </a:pPr>
            <a:r>
              <a:rPr lang="en-US" sz="1350" b="1" dirty="0">
                <a:solidFill>
                  <a:srgbClr val="A9660D"/>
                </a:solidFill>
                <a:latin typeface="Meiryo" pitchFamily="34" charset="0"/>
                <a:ea typeface="Meiryo" pitchFamily="34" charset="-122"/>
                <a:cs typeface="Meiryo" pitchFamily="34" charset="-120"/>
              </a:rPr>
              <a:t>なぜ通信が必要なのかを説明できる</a:t>
            </a:r>
            <a:endParaRPr lang="en-US" sz="1350" dirty="0"/>
          </a:p>
        </p:txBody>
      </p:sp>
      <p:sp>
        <p:nvSpPr>
          <p:cNvPr id="16" name="Text 14"/>
          <p:cNvSpPr/>
          <p:nvPr/>
        </p:nvSpPr>
        <p:spPr>
          <a:xfrm>
            <a:off x="1389888" y="3840480"/>
            <a:ext cx="9997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急速充電では、車と充電器が細かく相談しないと電気を流せない、という理由が言える</a:t>
            </a:r>
            <a:endParaRPr lang="en-US" sz="1150" dirty="0"/>
          </a:p>
        </p:txBody>
      </p:sp>
      <p:sp>
        <p:nvSpPr>
          <p:cNvPr id="17" name="Shape 15"/>
          <p:cNvSpPr/>
          <p:nvPr/>
        </p:nvSpPr>
        <p:spPr>
          <a:xfrm>
            <a:off x="548640" y="4645152"/>
            <a:ext cx="11094415" cy="1243584"/>
          </a:xfrm>
          <a:prstGeom prst="roundRect">
            <a:avLst>
              <a:gd name="adj" fmla="val 5147"/>
            </a:avLst>
          </a:prstGeom>
          <a:solidFill>
            <a:srgbClr val="FFFFFF"/>
          </a:solidFill>
          <a:ln w="12700">
            <a:solidFill>
              <a:srgbClr val="D5E0E4"/>
            </a:solidFill>
            <a:prstDash val="solid"/>
          </a:ln>
        </p:spPr>
      </p:sp>
      <p:sp>
        <p:nvSpPr>
          <p:cNvPr id="18" name="Shape 16"/>
          <p:cNvSpPr/>
          <p:nvPr/>
        </p:nvSpPr>
        <p:spPr>
          <a:xfrm>
            <a:off x="822960" y="4901184"/>
            <a:ext cx="420624" cy="420624"/>
          </a:xfrm>
          <a:prstGeom prst="ellipse">
            <a:avLst/>
          </a:prstGeom>
          <a:solidFill>
            <a:srgbClr val="F0A33C"/>
          </a:solidFill>
          <a:ln w="12700">
            <a:solidFill>
              <a:srgbClr val="F0A33C"/>
            </a:solidFill>
            <a:prstDash val="solid"/>
          </a:ln>
        </p:spPr>
      </p:sp>
      <p:sp>
        <p:nvSpPr>
          <p:cNvPr id="19" name="Text 17"/>
          <p:cNvSpPr/>
          <p:nvPr/>
        </p:nvSpPr>
        <p:spPr>
          <a:xfrm>
            <a:off x="822960" y="490118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20" name="Text 18"/>
          <p:cNvSpPr/>
          <p:nvPr/>
        </p:nvSpPr>
        <p:spPr>
          <a:xfrm>
            <a:off x="1389888" y="4864608"/>
            <a:ext cx="9997135" cy="310896"/>
          </a:xfrm>
          <a:prstGeom prst="rect">
            <a:avLst/>
          </a:prstGeom>
          <a:noFill/>
          <a:ln/>
        </p:spPr>
        <p:txBody>
          <a:bodyPr wrap="square" lIns="0" tIns="0" rIns="0" bIns="0" rtlCol="0" anchor="ctr"/>
          <a:lstStyle/>
          <a:p>
            <a:pPr indent="0" marL="0">
              <a:buNone/>
            </a:pPr>
            <a:r>
              <a:rPr lang="en-US" sz="1350" b="1" dirty="0">
                <a:solidFill>
                  <a:srgbClr val="A9660D"/>
                </a:solidFill>
                <a:latin typeface="Meiryo" pitchFamily="34" charset="0"/>
                <a:ea typeface="Meiryo" pitchFamily="34" charset="-122"/>
                <a:cs typeface="Meiryo" pitchFamily="34" charset="-120"/>
              </a:rPr>
              <a:t>「電力線通信」という言葉の意味が分かる</a:t>
            </a:r>
            <a:endParaRPr lang="en-US" sz="1350" dirty="0"/>
          </a:p>
        </p:txBody>
      </p:sp>
      <p:sp>
        <p:nvSpPr>
          <p:cNvPr id="21" name="Text 19"/>
          <p:cNvSpPr/>
          <p:nvPr/>
        </p:nvSpPr>
        <p:spPr>
          <a:xfrm>
            <a:off x="1389888" y="5193792"/>
            <a:ext cx="9997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電気を流す線に、そのまま信号も乗せてしまう、というやり方だと分かる</a:t>
            </a:r>
            <a:endParaRPr lang="en-US" sz="1150" dirty="0"/>
          </a:p>
        </p:txBody>
      </p:sp>
      <p:sp>
        <p:nvSpPr>
          <p:cNvPr id="23" name="Text 20"/>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4" name="Text 21"/>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3 / 14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まず基本：EV の充電には2種類ある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同じ「充電」でも、中でやっていることはまったく違います</a:t>
            </a:r>
            <a:endParaRPr lang="en-US" sz="1300" dirty="0"/>
          </a:p>
        </p:txBody>
      </p:sp>
      <p:sp>
        <p:nvSpPr>
          <p:cNvPr id="6" name="Shape 4"/>
          <p:cNvSpPr/>
          <p:nvPr/>
        </p:nvSpPr>
        <p:spPr>
          <a:xfrm>
            <a:off x="548640" y="1517904"/>
            <a:ext cx="5364328" cy="2651760"/>
          </a:xfrm>
          <a:prstGeom prst="roundRect">
            <a:avLst>
              <a:gd name="adj" fmla="val 2414"/>
            </a:avLst>
          </a:prstGeom>
          <a:solidFill>
            <a:srgbClr val="FFFFFF"/>
          </a:solidFill>
          <a:ln w="12700">
            <a:solidFill>
              <a:srgbClr val="D5E0E4"/>
            </a:solidFill>
            <a:prstDash val="solid"/>
          </a:ln>
        </p:spPr>
      </p:sp>
      <p:sp>
        <p:nvSpPr>
          <p:cNvPr id="7" name="Text 5"/>
          <p:cNvSpPr/>
          <p:nvPr/>
        </p:nvSpPr>
        <p:spPr>
          <a:xfrm>
            <a:off x="804672" y="1737360"/>
            <a:ext cx="4852264" cy="438912"/>
          </a:xfrm>
          <a:prstGeom prst="rect">
            <a:avLst/>
          </a:prstGeom>
          <a:noFill/>
          <a:ln/>
        </p:spPr>
        <p:txBody>
          <a:bodyPr wrap="square" lIns="0" tIns="0" rIns="0" bIns="0" rtlCol="0" anchor="ctr"/>
          <a:lstStyle/>
          <a:p>
            <a:pPr indent="0" marL="0">
              <a:lnSpc>
                <a:spcPts val="1900"/>
              </a:lnSpc>
              <a:buNone/>
            </a:pPr>
            <a:r>
              <a:rPr lang="en-US" sz="1500" b="1" dirty="0">
                <a:solidFill>
                  <a:srgbClr val="12313D"/>
                </a:solidFill>
                <a:latin typeface="Meiryo" pitchFamily="34" charset="0"/>
                <a:ea typeface="Meiryo" pitchFamily="34" charset="-122"/>
                <a:cs typeface="Meiryo" pitchFamily="34" charset="-120"/>
              </a:rPr>
              <a:t>普通充電（ふつうじゅうでん）</a:t>
            </a:r>
            <a:endParaRPr lang="en-US" sz="1500" dirty="0"/>
          </a:p>
        </p:txBody>
      </p:sp>
      <p:sp>
        <p:nvSpPr>
          <p:cNvPr id="8" name="Text 6"/>
          <p:cNvSpPr/>
          <p:nvPr/>
        </p:nvSpPr>
        <p:spPr>
          <a:xfrm>
            <a:off x="804672" y="2267712"/>
            <a:ext cx="4852264" cy="170078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家や職場、コインパーキングにある充電器。コンセントから来る電気（交流）をそのまま車に送り、車の中の装置が電池に入る形（直流）に変換する。</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満充電まで数時間〜一晩。おもに「停めているあいだに充電する」使い方。</a:t>
            </a:r>
            <a:endParaRPr lang="en-US" sz="1200" dirty="0"/>
          </a:p>
        </p:txBody>
      </p:sp>
      <p:sp>
        <p:nvSpPr>
          <p:cNvPr id="9" name="Shape 7"/>
          <p:cNvSpPr/>
          <p:nvPr/>
        </p:nvSpPr>
        <p:spPr>
          <a:xfrm>
            <a:off x="6278728" y="1517904"/>
            <a:ext cx="5364328" cy="2651760"/>
          </a:xfrm>
          <a:prstGeom prst="roundRect">
            <a:avLst>
              <a:gd name="adj" fmla="val 2414"/>
            </a:avLst>
          </a:prstGeom>
          <a:solidFill>
            <a:srgbClr val="FDF0DC"/>
          </a:solidFill>
          <a:ln w="12700">
            <a:solidFill>
              <a:srgbClr val="F0A33C"/>
            </a:solidFill>
            <a:prstDash val="solid"/>
          </a:ln>
        </p:spPr>
      </p:sp>
      <p:sp>
        <p:nvSpPr>
          <p:cNvPr id="10" name="Text 8"/>
          <p:cNvSpPr/>
          <p:nvPr/>
        </p:nvSpPr>
        <p:spPr>
          <a:xfrm>
            <a:off x="6534760" y="1737360"/>
            <a:ext cx="4852264" cy="438912"/>
          </a:xfrm>
          <a:prstGeom prst="rect">
            <a:avLst/>
          </a:prstGeom>
          <a:noFill/>
          <a:ln/>
        </p:spPr>
        <p:txBody>
          <a:bodyPr wrap="square" lIns="0" tIns="0" rIns="0" bIns="0" rtlCol="0" anchor="ctr"/>
          <a:lstStyle/>
          <a:p>
            <a:pPr indent="0" marL="0">
              <a:lnSpc>
                <a:spcPts val="1900"/>
              </a:lnSpc>
              <a:buNone/>
            </a:pPr>
            <a:r>
              <a:rPr lang="en-US" sz="1500" b="1" dirty="0">
                <a:solidFill>
                  <a:srgbClr val="A9660D"/>
                </a:solidFill>
                <a:latin typeface="Meiryo" pitchFamily="34" charset="0"/>
                <a:ea typeface="Meiryo" pitchFamily="34" charset="-122"/>
                <a:cs typeface="Meiryo" pitchFamily="34" charset="-120"/>
              </a:rPr>
              <a:t>急速充電（きゅうそくじゅうでん）</a:t>
            </a:r>
            <a:endParaRPr lang="en-US" sz="1500" dirty="0"/>
          </a:p>
        </p:txBody>
      </p:sp>
      <p:sp>
        <p:nvSpPr>
          <p:cNvPr id="11" name="Text 9"/>
          <p:cNvSpPr/>
          <p:nvPr/>
        </p:nvSpPr>
        <p:spPr>
          <a:xfrm>
            <a:off x="6534760" y="2267712"/>
            <a:ext cx="4852264" cy="170078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高速道路のサービスエリアやディーラーにある大きな充電器。充電器の側で電気を直流に変換し、車の電池へ直接、大量に流し込む。</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30分ほどで8割くらいまで。「移動の途中で足す」使い方。</a:t>
            </a:r>
            <a:endParaRPr lang="en-US" sz="1200" dirty="0"/>
          </a:p>
        </p:txBody>
      </p:sp>
      <p:sp>
        <p:nvSpPr>
          <p:cNvPr id="12" name="Shape 10"/>
          <p:cNvSpPr/>
          <p:nvPr/>
        </p:nvSpPr>
        <p:spPr>
          <a:xfrm>
            <a:off x="548640" y="4279392"/>
            <a:ext cx="11094415" cy="1645920"/>
          </a:xfrm>
          <a:prstGeom prst="roundRect">
            <a:avLst>
              <a:gd name="adj" fmla="val 3889"/>
            </a:avLst>
          </a:prstGeom>
          <a:solidFill>
            <a:srgbClr val="FDF0DC"/>
          </a:solidFill>
          <a:ln w="12700">
            <a:solidFill>
              <a:srgbClr val="FDF0DC"/>
            </a:solidFill>
            <a:prstDash val="solid"/>
          </a:ln>
        </p:spPr>
      </p:sp>
      <p:sp>
        <p:nvSpPr>
          <p:cNvPr id="13" name="Text 11"/>
          <p:cNvSpPr/>
          <p:nvPr/>
        </p:nvSpPr>
        <p:spPr>
          <a:xfrm>
            <a:off x="804672" y="4443984"/>
            <a:ext cx="1463040" cy="274320"/>
          </a:xfrm>
          <a:prstGeom prst="rect">
            <a:avLst/>
          </a:prstGeom>
          <a:noFill/>
          <a:ln/>
        </p:spPr>
        <p:txBody>
          <a:bodyPr wrap="square" lIns="0" tIns="0" rIns="0" bIns="0" rtlCol="0" anchor="ctr"/>
          <a:lstStyle/>
          <a:p>
            <a:pPr indent="0" marL="0">
              <a:buNone/>
            </a:pPr>
            <a:r>
              <a:rPr lang="en-US" sz="1100" b="1" dirty="0">
                <a:solidFill>
                  <a:srgbClr val="A9660D"/>
                </a:solidFill>
                <a:latin typeface="Meiryo" pitchFamily="34" charset="0"/>
                <a:ea typeface="Meiryo" pitchFamily="34" charset="-122"/>
                <a:cs typeface="Meiryo" pitchFamily="34" charset="-120"/>
              </a:rPr>
              <a:t>たとえると</a:t>
            </a:r>
            <a:endParaRPr lang="en-US" sz="1100" dirty="0"/>
          </a:p>
        </p:txBody>
      </p:sp>
      <p:sp>
        <p:nvSpPr>
          <p:cNvPr id="14" name="Text 12"/>
          <p:cNvSpPr/>
          <p:nvPr/>
        </p:nvSpPr>
        <p:spPr>
          <a:xfrm>
            <a:off x="804672" y="4773168"/>
            <a:ext cx="10582351" cy="969264"/>
          </a:xfrm>
          <a:prstGeom prst="rect">
            <a:avLst/>
          </a:prstGeom>
          <a:noFill/>
          <a:ln/>
        </p:spPr>
        <p:txBody>
          <a:bodyPr wrap="square" lIns="0" tIns="0" rIns="0" bIns="0" rtlCol="0" anchor="ctr"/>
          <a:lstStyle/>
          <a:p>
            <a:pPr indent="0" marL="0">
              <a:lnSpc>
                <a:spcPts val="2200"/>
              </a:lnSpc>
              <a:buNone/>
            </a:pPr>
            <a:r>
              <a:rPr lang="en-US" sz="1300" dirty="0">
                <a:solidFill>
                  <a:srgbClr val="1F3944"/>
                </a:solidFill>
                <a:latin typeface="Meiryo" pitchFamily="34" charset="0"/>
                <a:ea typeface="Meiryo" pitchFamily="34" charset="-122"/>
                <a:cs typeface="Meiryo" pitchFamily="34" charset="-120"/>
              </a:rPr>
              <a:t>普通充電は「ペットボトルで水を注ぐ」、急速充電は「消防ホースで一気に入れる」ようなもの。</a:t>
            </a:r>
            <a:endParaRPr lang="en-US" sz="1300" dirty="0"/>
          </a:p>
          <a:p>
            <a:pPr indent="0" marL="0">
              <a:lnSpc>
                <a:spcPts val="2200"/>
              </a:lnSpc>
              <a:buNone/>
            </a:pPr>
            <a:r>
              <a:rPr lang="en-US" sz="1300" dirty="0">
                <a:solidFill>
                  <a:srgbClr val="1F3944"/>
                </a:solidFill>
                <a:latin typeface="Meiryo" pitchFamily="34" charset="0"/>
                <a:ea typeface="Meiryo" pitchFamily="34" charset="-122"/>
                <a:cs typeface="Meiryo" pitchFamily="34" charset="-120"/>
              </a:rPr>
              <a:t>ホースで入れるなら、相手のタンクの大きさや、今どれくらい入っているかを確かめながらでないと危ない。── この“確かめながら”が、今日のテーマである通信です。</a:t>
            </a:r>
            <a:endParaRPr lang="en-US" sz="1300" dirty="0"/>
          </a:p>
        </p:txBody>
      </p:sp>
      <p:sp>
        <p:nvSpPr>
          <p:cNvPr id="16" name="Text 1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17" name="Text 1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4 / 14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充電ケーブルの中を、のぞいてみる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太い線と細い線が入っています。通信に使える細い線は、実質1本しかありません</a:t>
            </a:r>
            <a:endParaRPr lang="en-US" sz="1300" dirty="0"/>
          </a:p>
        </p:txBody>
      </p:sp>
      <p:sp>
        <p:nvSpPr>
          <p:cNvPr id="6" name="Shape 4"/>
          <p:cNvSpPr/>
          <p:nvPr/>
        </p:nvSpPr>
        <p:spPr>
          <a:xfrm>
            <a:off x="548640" y="1517904"/>
            <a:ext cx="5394960" cy="4297680"/>
          </a:xfrm>
          <a:prstGeom prst="roundRect">
            <a:avLst>
              <a:gd name="adj" fmla="val 1489"/>
            </a:avLst>
          </a:prstGeom>
          <a:solidFill>
            <a:srgbClr val="EEF3F5"/>
          </a:solidFill>
          <a:ln w="12700">
            <a:solidFill>
              <a:srgbClr val="D5E0E4"/>
            </a:solidFill>
            <a:prstDash val="solid"/>
          </a:ln>
        </p:spPr>
      </p:sp>
      <p:sp>
        <p:nvSpPr>
          <p:cNvPr id="7" name="Text 5"/>
          <p:cNvSpPr/>
          <p:nvPr/>
        </p:nvSpPr>
        <p:spPr>
          <a:xfrm>
            <a:off x="822960" y="1700784"/>
            <a:ext cx="4846320" cy="310896"/>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急速充電ケーブルの中身</a:t>
            </a:r>
            <a:endParaRPr lang="en-US" sz="1400" dirty="0"/>
          </a:p>
        </p:txBody>
      </p:sp>
      <p:sp>
        <p:nvSpPr>
          <p:cNvPr id="8" name="Shape 6"/>
          <p:cNvSpPr/>
          <p:nvPr/>
        </p:nvSpPr>
        <p:spPr>
          <a:xfrm>
            <a:off x="786384" y="2176272"/>
            <a:ext cx="658368" cy="658368"/>
          </a:xfrm>
          <a:prstGeom prst="ellipse">
            <a:avLst/>
          </a:prstGeom>
          <a:solidFill>
            <a:srgbClr val="9AA9B0"/>
          </a:solidFill>
          <a:ln w="12700">
            <a:solidFill>
              <a:srgbClr val="7C8C94"/>
            </a:solidFill>
            <a:prstDash val="solid"/>
          </a:ln>
        </p:spPr>
      </p:sp>
      <p:sp>
        <p:nvSpPr>
          <p:cNvPr id="9" name="Text 7"/>
          <p:cNvSpPr/>
          <p:nvPr/>
        </p:nvSpPr>
        <p:spPr>
          <a:xfrm>
            <a:off x="1609344" y="2194560"/>
            <a:ext cx="914400" cy="621792"/>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DC＋</a:t>
            </a:r>
            <a:endParaRPr lang="en-US" sz="1350" dirty="0"/>
          </a:p>
        </p:txBody>
      </p:sp>
      <p:sp>
        <p:nvSpPr>
          <p:cNvPr id="10" name="Text 8"/>
          <p:cNvSpPr/>
          <p:nvPr/>
        </p:nvSpPr>
        <p:spPr>
          <a:xfrm>
            <a:off x="2560320" y="2194560"/>
            <a:ext cx="3108960" cy="621792"/>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電気そのものを流す線（プラス側）</a:t>
            </a:r>
            <a:endParaRPr lang="en-US" sz="1150" dirty="0"/>
          </a:p>
        </p:txBody>
      </p:sp>
      <p:sp>
        <p:nvSpPr>
          <p:cNvPr id="11" name="Shape 9"/>
          <p:cNvSpPr/>
          <p:nvPr/>
        </p:nvSpPr>
        <p:spPr>
          <a:xfrm>
            <a:off x="786384" y="2889504"/>
            <a:ext cx="658368" cy="658368"/>
          </a:xfrm>
          <a:prstGeom prst="ellipse">
            <a:avLst/>
          </a:prstGeom>
          <a:solidFill>
            <a:srgbClr val="9AA9B0"/>
          </a:solidFill>
          <a:ln w="12700">
            <a:solidFill>
              <a:srgbClr val="7C8C94"/>
            </a:solidFill>
            <a:prstDash val="solid"/>
          </a:ln>
        </p:spPr>
      </p:sp>
      <p:sp>
        <p:nvSpPr>
          <p:cNvPr id="12" name="Text 10"/>
          <p:cNvSpPr/>
          <p:nvPr/>
        </p:nvSpPr>
        <p:spPr>
          <a:xfrm>
            <a:off x="1609344" y="2907792"/>
            <a:ext cx="914400" cy="621792"/>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DC−</a:t>
            </a:r>
            <a:endParaRPr lang="en-US" sz="1350" dirty="0"/>
          </a:p>
        </p:txBody>
      </p:sp>
      <p:sp>
        <p:nvSpPr>
          <p:cNvPr id="13" name="Text 11"/>
          <p:cNvSpPr/>
          <p:nvPr/>
        </p:nvSpPr>
        <p:spPr>
          <a:xfrm>
            <a:off x="2560320" y="2907792"/>
            <a:ext cx="3108960" cy="621792"/>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電気そのものを流す線（マイナス側）</a:t>
            </a:r>
            <a:endParaRPr lang="en-US" sz="1150" dirty="0"/>
          </a:p>
        </p:txBody>
      </p:sp>
      <p:sp>
        <p:nvSpPr>
          <p:cNvPr id="14" name="Shape 12"/>
          <p:cNvSpPr/>
          <p:nvPr/>
        </p:nvSpPr>
        <p:spPr>
          <a:xfrm>
            <a:off x="905256" y="3721608"/>
            <a:ext cx="420624" cy="420624"/>
          </a:xfrm>
          <a:prstGeom prst="ellipse">
            <a:avLst/>
          </a:prstGeom>
          <a:solidFill>
            <a:srgbClr val="9AA9B0"/>
          </a:solidFill>
          <a:ln w="12700">
            <a:solidFill>
              <a:srgbClr val="7C8C94"/>
            </a:solidFill>
            <a:prstDash val="solid"/>
          </a:ln>
        </p:spPr>
      </p:sp>
      <p:sp>
        <p:nvSpPr>
          <p:cNvPr id="15" name="Text 13"/>
          <p:cNvSpPr/>
          <p:nvPr/>
        </p:nvSpPr>
        <p:spPr>
          <a:xfrm>
            <a:off x="1609344" y="3621024"/>
            <a:ext cx="914400" cy="621792"/>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PE</a:t>
            </a:r>
            <a:endParaRPr lang="en-US" sz="1350" dirty="0"/>
          </a:p>
        </p:txBody>
      </p:sp>
      <p:sp>
        <p:nvSpPr>
          <p:cNvPr id="16" name="Text 14"/>
          <p:cNvSpPr/>
          <p:nvPr/>
        </p:nvSpPr>
        <p:spPr>
          <a:xfrm>
            <a:off x="2560320" y="3621024"/>
            <a:ext cx="3108960" cy="621792"/>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アース。安全のための線</a:t>
            </a:r>
            <a:endParaRPr lang="en-US" sz="1150" dirty="0"/>
          </a:p>
        </p:txBody>
      </p:sp>
      <p:sp>
        <p:nvSpPr>
          <p:cNvPr id="17" name="Shape 15"/>
          <p:cNvSpPr/>
          <p:nvPr/>
        </p:nvSpPr>
        <p:spPr>
          <a:xfrm>
            <a:off x="978408" y="4507992"/>
            <a:ext cx="274320" cy="274320"/>
          </a:xfrm>
          <a:prstGeom prst="ellipse">
            <a:avLst/>
          </a:prstGeom>
          <a:solidFill>
            <a:srgbClr val="F0A33C"/>
          </a:solidFill>
          <a:ln w="12700">
            <a:solidFill>
              <a:srgbClr val="A9660D"/>
            </a:solidFill>
            <a:prstDash val="solid"/>
          </a:ln>
        </p:spPr>
      </p:sp>
      <p:sp>
        <p:nvSpPr>
          <p:cNvPr id="18" name="Text 16"/>
          <p:cNvSpPr/>
          <p:nvPr/>
        </p:nvSpPr>
        <p:spPr>
          <a:xfrm>
            <a:off x="1609344" y="4334256"/>
            <a:ext cx="914400" cy="621792"/>
          </a:xfrm>
          <a:prstGeom prst="rect">
            <a:avLst/>
          </a:prstGeom>
          <a:noFill/>
          <a:ln/>
        </p:spPr>
        <p:txBody>
          <a:bodyPr wrap="square" lIns="0" tIns="0" rIns="0" bIns="0" rtlCol="0" anchor="ctr"/>
          <a:lstStyle/>
          <a:p>
            <a:pPr indent="0" marL="0">
              <a:buNone/>
            </a:pPr>
            <a:r>
              <a:rPr lang="en-US" sz="1350" b="1" dirty="0">
                <a:solidFill>
                  <a:srgbClr val="A9660D"/>
                </a:solidFill>
                <a:latin typeface="Meiryo" pitchFamily="34" charset="0"/>
                <a:ea typeface="Meiryo" pitchFamily="34" charset="-122"/>
                <a:cs typeface="Meiryo" pitchFamily="34" charset="-120"/>
              </a:rPr>
              <a:t>CP</a:t>
            </a:r>
            <a:endParaRPr lang="en-US" sz="1350" dirty="0"/>
          </a:p>
        </p:txBody>
      </p:sp>
      <p:sp>
        <p:nvSpPr>
          <p:cNvPr id="19" name="Text 17"/>
          <p:cNvSpPr/>
          <p:nvPr/>
        </p:nvSpPr>
        <p:spPr>
          <a:xfrm>
            <a:off x="2560320" y="4334256"/>
            <a:ext cx="3108960" cy="621792"/>
          </a:xfrm>
          <a:prstGeom prst="rect">
            <a:avLst/>
          </a:prstGeom>
          <a:noFill/>
          <a:ln/>
        </p:spPr>
        <p:txBody>
          <a:bodyPr wrap="square" lIns="0" tIns="0" rIns="0" bIns="0" rtlCol="0" anchor="ctr"/>
          <a:lstStyle/>
          <a:p>
            <a:pPr indent="0" marL="0">
              <a:buNone/>
            </a:pPr>
            <a:r>
              <a:rPr lang="en-US" sz="1150" b="1" dirty="0">
                <a:solidFill>
                  <a:srgbClr val="12313D"/>
                </a:solidFill>
                <a:latin typeface="Meiryo" pitchFamily="34" charset="0"/>
                <a:ea typeface="Meiryo" pitchFamily="34" charset="-122"/>
                <a:cs typeface="Meiryo" pitchFamily="34" charset="-120"/>
              </a:rPr>
              <a:t>合図をやりとりする線 ← 今日の主役</a:t>
            </a:r>
            <a:endParaRPr lang="en-US" sz="1150" dirty="0"/>
          </a:p>
        </p:txBody>
      </p:sp>
      <p:sp>
        <p:nvSpPr>
          <p:cNvPr id="20" name="Shape 18"/>
          <p:cNvSpPr/>
          <p:nvPr/>
        </p:nvSpPr>
        <p:spPr>
          <a:xfrm>
            <a:off x="978408" y="5221224"/>
            <a:ext cx="274320" cy="274320"/>
          </a:xfrm>
          <a:prstGeom prst="ellipse">
            <a:avLst/>
          </a:prstGeom>
          <a:solidFill>
            <a:srgbClr val="9AA9B0"/>
          </a:solidFill>
          <a:ln w="12700">
            <a:solidFill>
              <a:srgbClr val="7C8C94"/>
            </a:solidFill>
            <a:prstDash val="solid"/>
          </a:ln>
        </p:spPr>
      </p:sp>
      <p:sp>
        <p:nvSpPr>
          <p:cNvPr id="21" name="Text 19"/>
          <p:cNvSpPr/>
          <p:nvPr/>
        </p:nvSpPr>
        <p:spPr>
          <a:xfrm>
            <a:off x="1609344" y="5047488"/>
            <a:ext cx="914400" cy="621792"/>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PP</a:t>
            </a:r>
            <a:endParaRPr lang="en-US" sz="1350" dirty="0"/>
          </a:p>
        </p:txBody>
      </p:sp>
      <p:sp>
        <p:nvSpPr>
          <p:cNvPr id="22" name="Text 20"/>
          <p:cNvSpPr/>
          <p:nvPr/>
        </p:nvSpPr>
        <p:spPr>
          <a:xfrm>
            <a:off x="2560320" y="5047488"/>
            <a:ext cx="3108960" cy="621792"/>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ケーブルが挿さっているかを見る線</a:t>
            </a:r>
            <a:endParaRPr lang="en-US" sz="1150" dirty="0"/>
          </a:p>
        </p:txBody>
      </p:sp>
      <p:sp>
        <p:nvSpPr>
          <p:cNvPr id="23" name="Text 21"/>
          <p:cNvSpPr/>
          <p:nvPr/>
        </p:nvSpPr>
        <p:spPr>
          <a:xfrm>
            <a:off x="822960" y="5486400"/>
            <a:ext cx="4846320" cy="274320"/>
          </a:xfrm>
          <a:prstGeom prst="rect">
            <a:avLst/>
          </a:prstGeom>
          <a:noFill/>
          <a:ln/>
        </p:spPr>
        <p:txBody>
          <a:bodyPr wrap="square" lIns="0" tIns="0" rIns="0" bIns="0" rtlCol="0" anchor="ctr"/>
          <a:lstStyle/>
          <a:p>
            <a:pPr indent="0" marL="0">
              <a:buNone/>
            </a:pPr>
            <a:r>
              <a:rPr lang="en-US" sz="1000" i="1" dirty="0">
                <a:solidFill>
                  <a:srgbClr val="6B8590"/>
                </a:solidFill>
                <a:latin typeface="Meiryo" pitchFamily="34" charset="0"/>
                <a:ea typeface="Meiryo" pitchFamily="34" charset="-122"/>
                <a:cs typeface="Meiryo" pitchFamily="34" charset="-120"/>
              </a:rPr>
              <a:t>※ 円の大きさは、線の太さのイメージです</a:t>
            </a:r>
            <a:endParaRPr lang="en-US" sz="1000" dirty="0"/>
          </a:p>
        </p:txBody>
      </p:sp>
      <p:sp>
        <p:nvSpPr>
          <p:cNvPr id="24" name="Shape 22"/>
          <p:cNvSpPr/>
          <p:nvPr/>
        </p:nvSpPr>
        <p:spPr>
          <a:xfrm>
            <a:off x="6309360" y="1517904"/>
            <a:ext cx="5330952" cy="1335024"/>
          </a:xfrm>
          <a:prstGeom prst="roundRect">
            <a:avLst>
              <a:gd name="adj" fmla="val 4795"/>
            </a:avLst>
          </a:prstGeom>
          <a:solidFill>
            <a:srgbClr val="FFFFFF"/>
          </a:solidFill>
          <a:ln w="12700">
            <a:solidFill>
              <a:srgbClr val="D5E0E4"/>
            </a:solidFill>
            <a:prstDash val="solid"/>
          </a:ln>
        </p:spPr>
      </p:sp>
      <p:sp>
        <p:nvSpPr>
          <p:cNvPr id="25" name="Text 23"/>
          <p:cNvSpPr/>
          <p:nvPr/>
        </p:nvSpPr>
        <p:spPr>
          <a:xfrm>
            <a:off x="6547104" y="1682496"/>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形も本数も、世界共通で決まっている</a:t>
            </a:r>
            <a:endParaRPr lang="en-US" sz="1300" dirty="0"/>
          </a:p>
        </p:txBody>
      </p:sp>
      <p:sp>
        <p:nvSpPr>
          <p:cNvPr id="26" name="Text 24"/>
          <p:cNvSpPr/>
          <p:nvPr/>
        </p:nvSpPr>
        <p:spPr>
          <a:xfrm>
            <a:off x="6547104" y="2029968"/>
            <a:ext cx="4855464" cy="713232"/>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コネクタの形とピンの並びは国際規格で決められています。メーカーが勝手に線を1本増やす、ということはできません。増やそうとすると、世界中の充電器と車を作り直すことになるからです。</a:t>
            </a:r>
            <a:endParaRPr lang="en-US" sz="1100" dirty="0"/>
          </a:p>
        </p:txBody>
      </p:sp>
      <p:sp>
        <p:nvSpPr>
          <p:cNvPr id="27" name="Shape 25"/>
          <p:cNvSpPr/>
          <p:nvPr/>
        </p:nvSpPr>
        <p:spPr>
          <a:xfrm>
            <a:off x="6309360" y="2999232"/>
            <a:ext cx="5330952" cy="1335024"/>
          </a:xfrm>
          <a:prstGeom prst="roundRect">
            <a:avLst>
              <a:gd name="adj" fmla="val 4795"/>
            </a:avLst>
          </a:prstGeom>
          <a:solidFill>
            <a:srgbClr val="FFFFFF"/>
          </a:solidFill>
          <a:ln w="12700">
            <a:solidFill>
              <a:srgbClr val="D5E0E4"/>
            </a:solidFill>
            <a:prstDash val="solid"/>
          </a:ln>
        </p:spPr>
      </p:sp>
      <p:sp>
        <p:nvSpPr>
          <p:cNvPr id="28" name="Text 26"/>
          <p:cNvSpPr/>
          <p:nvPr/>
        </p:nvSpPr>
        <p:spPr>
          <a:xfrm>
            <a:off x="6547104" y="3163824"/>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だから、使える“合図の線”は CP 1本だけ</a:t>
            </a:r>
            <a:endParaRPr lang="en-US" sz="1300" dirty="0"/>
          </a:p>
        </p:txBody>
      </p:sp>
      <p:sp>
        <p:nvSpPr>
          <p:cNvPr id="29" name="Text 27"/>
          <p:cNvSpPr/>
          <p:nvPr/>
        </p:nvSpPr>
        <p:spPr>
          <a:xfrm>
            <a:off x="6547104" y="3511296"/>
            <a:ext cx="4855464" cy="713232"/>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CP は Control Pilot（コントロール・パイロット）の略で、日本語なら「制御用の案内線」。車と充電器のやり取りは、この細い1本を通して行うしかありません。</a:t>
            </a:r>
            <a:endParaRPr lang="en-US" sz="1100" dirty="0"/>
          </a:p>
        </p:txBody>
      </p:sp>
      <p:sp>
        <p:nvSpPr>
          <p:cNvPr id="30" name="Shape 28"/>
          <p:cNvSpPr/>
          <p:nvPr/>
        </p:nvSpPr>
        <p:spPr>
          <a:xfrm>
            <a:off x="6309360" y="4480560"/>
            <a:ext cx="5330952" cy="1335024"/>
          </a:xfrm>
          <a:prstGeom prst="roundRect">
            <a:avLst>
              <a:gd name="adj" fmla="val 4795"/>
            </a:avLst>
          </a:prstGeom>
          <a:solidFill>
            <a:srgbClr val="FDF0DC"/>
          </a:solidFill>
          <a:ln w="12700">
            <a:solidFill>
              <a:srgbClr val="F0A33C"/>
            </a:solidFill>
            <a:prstDash val="solid"/>
          </a:ln>
        </p:spPr>
      </p:sp>
      <p:sp>
        <p:nvSpPr>
          <p:cNvPr id="31" name="Text 29"/>
          <p:cNvSpPr/>
          <p:nvPr/>
        </p:nvSpPr>
        <p:spPr>
          <a:xfrm>
            <a:off x="6547104" y="4645152"/>
            <a:ext cx="4855464" cy="310896"/>
          </a:xfrm>
          <a:prstGeom prst="rect">
            <a:avLst/>
          </a:prstGeom>
          <a:noFill/>
          <a:ln/>
        </p:spPr>
        <p:txBody>
          <a:bodyPr wrap="square" lIns="0" tIns="0" rIns="0" bIns="0" rtlCol="0" anchor="ctr"/>
          <a:lstStyle/>
          <a:p>
            <a:pPr indent="0" marL="0">
              <a:buNone/>
            </a:pPr>
            <a:r>
              <a:rPr lang="en-US" sz="1300" b="1" dirty="0">
                <a:solidFill>
                  <a:srgbClr val="A9660D"/>
                </a:solidFill>
                <a:latin typeface="Meiryo" pitchFamily="34" charset="0"/>
                <a:ea typeface="Meiryo" pitchFamily="34" charset="-122"/>
                <a:cs typeface="Meiryo" pitchFamily="34" charset="-120"/>
              </a:rPr>
              <a:t>この制約が、あとの話をぜんぶ決めている</a:t>
            </a:r>
            <a:endParaRPr lang="en-US" sz="1300" dirty="0"/>
          </a:p>
        </p:txBody>
      </p:sp>
      <p:sp>
        <p:nvSpPr>
          <p:cNvPr id="32" name="Text 30"/>
          <p:cNvSpPr/>
          <p:nvPr/>
        </p:nvSpPr>
        <p:spPr>
          <a:xfrm>
            <a:off x="6547104" y="4992624"/>
            <a:ext cx="4855464" cy="713232"/>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「1本しかない」という縛りがあったから、次のページ以降のような工夫が必要になりました。ここを覚えておくと、第2回以降の話がすっと入ります。</a:t>
            </a:r>
            <a:endParaRPr lang="en-US" sz="1100" dirty="0"/>
          </a:p>
        </p:txBody>
      </p:sp>
      <p:sp>
        <p:nvSpPr>
          <p:cNvPr id="34" name="Text 31"/>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35" name="Text 32"/>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5 / 14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CP 線がやっていること：点滅で合図を送る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オンとオフを1秒間に1000回くり返し、その「オンの長さ」で意味を伝えます</a:t>
            </a:r>
            <a:endParaRPr lang="en-US" sz="1300" dirty="0"/>
          </a:p>
        </p:txBody>
      </p:sp>
      <p:sp>
        <p:nvSpPr>
          <p:cNvPr id="6" name="Shape 4"/>
          <p:cNvSpPr/>
          <p:nvPr/>
        </p:nvSpPr>
        <p:spPr>
          <a:xfrm>
            <a:off x="548640" y="1426464"/>
            <a:ext cx="11094415" cy="1225296"/>
          </a:xfrm>
          <a:prstGeom prst="roundRect">
            <a:avLst>
              <a:gd name="adj" fmla="val 5224"/>
            </a:avLst>
          </a:prstGeom>
          <a:solidFill>
            <a:srgbClr val="FDF0DC"/>
          </a:solidFill>
          <a:ln w="12700">
            <a:solidFill>
              <a:srgbClr val="FDF0DC"/>
            </a:solidFill>
            <a:prstDash val="solid"/>
          </a:ln>
        </p:spPr>
      </p:sp>
      <p:sp>
        <p:nvSpPr>
          <p:cNvPr id="7" name="Text 5"/>
          <p:cNvSpPr/>
          <p:nvPr/>
        </p:nvSpPr>
        <p:spPr>
          <a:xfrm>
            <a:off x="804672" y="1591056"/>
            <a:ext cx="1463040" cy="274320"/>
          </a:xfrm>
          <a:prstGeom prst="rect">
            <a:avLst/>
          </a:prstGeom>
          <a:noFill/>
          <a:ln/>
        </p:spPr>
        <p:txBody>
          <a:bodyPr wrap="square" lIns="0" tIns="0" rIns="0" bIns="0" rtlCol="0" anchor="ctr"/>
          <a:lstStyle/>
          <a:p>
            <a:pPr indent="0" marL="0">
              <a:buNone/>
            </a:pPr>
            <a:r>
              <a:rPr lang="en-US" sz="1100" b="1" dirty="0">
                <a:solidFill>
                  <a:srgbClr val="A9660D"/>
                </a:solidFill>
                <a:latin typeface="Meiryo" pitchFamily="34" charset="0"/>
                <a:ea typeface="Meiryo" pitchFamily="34" charset="-122"/>
                <a:cs typeface="Meiryo" pitchFamily="34" charset="-120"/>
              </a:rPr>
              <a:t>たとえると</a:t>
            </a:r>
            <a:endParaRPr lang="en-US" sz="1100" dirty="0"/>
          </a:p>
        </p:txBody>
      </p:sp>
      <p:sp>
        <p:nvSpPr>
          <p:cNvPr id="8" name="Text 6"/>
          <p:cNvSpPr/>
          <p:nvPr/>
        </p:nvSpPr>
        <p:spPr>
          <a:xfrm>
            <a:off x="804672" y="1920240"/>
            <a:ext cx="10582351" cy="548640"/>
          </a:xfrm>
          <a:prstGeom prst="rect">
            <a:avLst/>
          </a:prstGeom>
          <a:noFill/>
          <a:ln/>
        </p:spPr>
        <p:txBody>
          <a:bodyPr wrap="square" lIns="0" tIns="0" rIns="0" bIns="0" rtlCol="0" anchor="ctr"/>
          <a:lstStyle/>
          <a:p>
            <a:pPr indent="0" marL="0">
              <a:lnSpc>
                <a:spcPts val="2000"/>
              </a:lnSpc>
              <a:buNone/>
            </a:pPr>
            <a:r>
              <a:rPr lang="en-US" sz="1250" dirty="0">
                <a:solidFill>
                  <a:srgbClr val="1F3944"/>
                </a:solidFill>
                <a:latin typeface="Meiryo" pitchFamily="34" charset="0"/>
                <a:ea typeface="Meiryo" pitchFamily="34" charset="-122"/>
                <a:cs typeface="Meiryo" pitchFamily="34" charset="-120"/>
              </a:rPr>
              <a:t>腕を上げ下げして合図を送るイメージ。上げている時間が長いほど「たくさん流していいよ」。この“上げている時間の割合”のことを、専門用語ではデューティ比といいます。</a:t>
            </a:r>
            <a:endParaRPr lang="en-US" sz="1250" dirty="0"/>
          </a:p>
        </p:txBody>
      </p:sp>
      <p:sp>
        <p:nvSpPr>
          <p:cNvPr id="9" name="Shape 7"/>
          <p:cNvSpPr/>
          <p:nvPr/>
        </p:nvSpPr>
        <p:spPr>
          <a:xfrm>
            <a:off x="548640" y="2761488"/>
            <a:ext cx="2567864" cy="2706624"/>
          </a:xfrm>
          <a:prstGeom prst="roundRect">
            <a:avLst>
              <a:gd name="adj" fmla="val 2493"/>
            </a:avLst>
          </a:prstGeom>
          <a:solidFill>
            <a:srgbClr val="FDF0DC"/>
          </a:solidFill>
          <a:ln w="12700">
            <a:solidFill>
              <a:srgbClr val="F0A33C"/>
            </a:solidFill>
            <a:prstDash val="solid"/>
          </a:ln>
        </p:spPr>
      </p:sp>
      <p:sp>
        <p:nvSpPr>
          <p:cNvPr id="10" name="Text 8"/>
          <p:cNvSpPr/>
          <p:nvPr/>
        </p:nvSpPr>
        <p:spPr>
          <a:xfrm>
            <a:off x="786384" y="2944368"/>
            <a:ext cx="2092376" cy="292608"/>
          </a:xfrm>
          <a:prstGeom prst="rect">
            <a:avLst/>
          </a:prstGeom>
          <a:noFill/>
          <a:ln/>
        </p:spPr>
        <p:txBody>
          <a:bodyPr wrap="square" lIns="0" tIns="0" rIns="0" bIns="0" rtlCol="0" anchor="ctr"/>
          <a:lstStyle/>
          <a:p>
            <a:pPr indent="0" marL="0">
              <a:buNone/>
            </a:pPr>
            <a:r>
              <a:rPr lang="en-US" sz="1200" b="1" dirty="0">
                <a:solidFill>
                  <a:srgbClr val="A9660D"/>
                </a:solidFill>
                <a:latin typeface="Meiryo" pitchFamily="34" charset="0"/>
                <a:ea typeface="Meiryo" pitchFamily="34" charset="-122"/>
                <a:cs typeface="Meiryo" pitchFamily="34" charset="-120"/>
              </a:rPr>
              <a:t>オンの割合 5%</a:t>
            </a:r>
            <a:endParaRPr lang="en-US" sz="1200" dirty="0"/>
          </a:p>
        </p:txBody>
      </p:sp>
      <p:sp>
        <p:nvSpPr>
          <p:cNvPr id="11" name="Shape 9"/>
          <p:cNvSpPr/>
          <p:nvPr/>
        </p:nvSpPr>
        <p:spPr>
          <a:xfrm>
            <a:off x="786384" y="3346704"/>
            <a:ext cx="2092376" cy="365760"/>
          </a:xfrm>
          <a:prstGeom prst="roundRect">
            <a:avLst>
              <a:gd name="adj" fmla="val 15000"/>
            </a:avLst>
          </a:prstGeom>
          <a:solidFill>
            <a:srgbClr val="E3EAED"/>
          </a:solidFill>
          <a:ln w="12700">
            <a:solidFill>
              <a:srgbClr val="E3EAED"/>
            </a:solidFill>
            <a:prstDash val="solid"/>
          </a:ln>
        </p:spPr>
      </p:sp>
      <p:sp>
        <p:nvSpPr>
          <p:cNvPr id="12" name="Shape 10"/>
          <p:cNvSpPr/>
          <p:nvPr/>
        </p:nvSpPr>
        <p:spPr>
          <a:xfrm>
            <a:off x="786384" y="3346704"/>
            <a:ext cx="104619" cy="365760"/>
          </a:xfrm>
          <a:prstGeom prst="roundRect">
            <a:avLst>
              <a:gd name="adj" fmla="val 52442"/>
            </a:avLst>
          </a:prstGeom>
          <a:solidFill>
            <a:srgbClr val="F0A33C"/>
          </a:solidFill>
          <a:ln w="12700">
            <a:solidFill>
              <a:srgbClr val="F0A33C"/>
            </a:solidFill>
            <a:prstDash val="solid"/>
          </a:ln>
        </p:spPr>
      </p:sp>
      <p:sp>
        <p:nvSpPr>
          <p:cNvPr id="13" name="Text 11"/>
          <p:cNvSpPr/>
          <p:nvPr/>
        </p:nvSpPr>
        <p:spPr>
          <a:xfrm>
            <a:off x="786384" y="3877056"/>
            <a:ext cx="2092376" cy="457200"/>
          </a:xfrm>
          <a:prstGeom prst="rect">
            <a:avLst/>
          </a:prstGeom>
          <a:noFill/>
          <a:ln/>
        </p:spPr>
        <p:txBody>
          <a:bodyPr wrap="square" lIns="0" tIns="0" rIns="0" bIns="0" rtlCol="0" anchor="ctr"/>
          <a:lstStyle/>
          <a:p>
            <a:pPr indent="0" marL="0">
              <a:lnSpc>
                <a:spcPts val="1900"/>
              </a:lnSpc>
              <a:buNone/>
            </a:pPr>
            <a:r>
              <a:rPr lang="en-US" sz="1400" b="1" dirty="0">
                <a:solidFill>
                  <a:srgbClr val="12313D"/>
                </a:solidFill>
                <a:latin typeface="Meiryo" pitchFamily="34" charset="0"/>
                <a:ea typeface="Meiryo" pitchFamily="34" charset="-122"/>
                <a:cs typeface="Meiryo" pitchFamily="34" charset="-120"/>
              </a:rPr>
              <a:t>特別な合図</a:t>
            </a:r>
            <a:endParaRPr lang="en-US" sz="1400" dirty="0"/>
          </a:p>
        </p:txBody>
      </p:sp>
      <p:sp>
        <p:nvSpPr>
          <p:cNvPr id="14" name="Text 12"/>
          <p:cNvSpPr/>
          <p:nvPr/>
        </p:nvSpPr>
        <p:spPr>
          <a:xfrm>
            <a:off x="786384" y="4425696"/>
            <a:ext cx="2092376" cy="859536"/>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「これから細かい相談をします」の意味。急速充電はここから始まる。</a:t>
            </a:r>
            <a:endParaRPr lang="en-US" sz="1100" dirty="0"/>
          </a:p>
        </p:txBody>
      </p:sp>
      <p:sp>
        <p:nvSpPr>
          <p:cNvPr id="15" name="Shape 13"/>
          <p:cNvSpPr/>
          <p:nvPr/>
        </p:nvSpPr>
        <p:spPr>
          <a:xfrm>
            <a:off x="3390824" y="2761488"/>
            <a:ext cx="2567864" cy="2706624"/>
          </a:xfrm>
          <a:prstGeom prst="roundRect">
            <a:avLst>
              <a:gd name="adj" fmla="val 2493"/>
            </a:avLst>
          </a:prstGeom>
          <a:solidFill>
            <a:srgbClr val="FFFFFF"/>
          </a:solidFill>
          <a:ln w="12700">
            <a:solidFill>
              <a:srgbClr val="D5E0E4"/>
            </a:solidFill>
            <a:prstDash val="solid"/>
          </a:ln>
        </p:spPr>
      </p:sp>
      <p:sp>
        <p:nvSpPr>
          <p:cNvPr id="16" name="Text 14"/>
          <p:cNvSpPr/>
          <p:nvPr/>
        </p:nvSpPr>
        <p:spPr>
          <a:xfrm>
            <a:off x="3628568" y="2944368"/>
            <a:ext cx="2092376" cy="292608"/>
          </a:xfrm>
          <a:prstGeom prst="rect">
            <a:avLst/>
          </a:prstGeom>
          <a:noFill/>
          <a:ln/>
        </p:spPr>
        <p:txBody>
          <a:bodyPr wrap="square" lIns="0" tIns="0" rIns="0" bIns="0" rtlCol="0" anchor="ctr"/>
          <a:lstStyle/>
          <a:p>
            <a:pPr indent="0" marL="0">
              <a:buNone/>
            </a:pPr>
            <a:r>
              <a:rPr lang="en-US" sz="1200" b="1" dirty="0">
                <a:solidFill>
                  <a:srgbClr val="6B8590"/>
                </a:solidFill>
                <a:latin typeface="Meiryo" pitchFamily="34" charset="0"/>
                <a:ea typeface="Meiryo" pitchFamily="34" charset="-122"/>
                <a:cs typeface="Meiryo" pitchFamily="34" charset="-120"/>
              </a:rPr>
              <a:t>オンの割合 16%</a:t>
            </a:r>
            <a:endParaRPr lang="en-US" sz="1200" dirty="0"/>
          </a:p>
        </p:txBody>
      </p:sp>
      <p:sp>
        <p:nvSpPr>
          <p:cNvPr id="17" name="Shape 15"/>
          <p:cNvSpPr/>
          <p:nvPr/>
        </p:nvSpPr>
        <p:spPr>
          <a:xfrm>
            <a:off x="3628568" y="3346704"/>
            <a:ext cx="2092376" cy="365760"/>
          </a:xfrm>
          <a:prstGeom prst="roundRect">
            <a:avLst>
              <a:gd name="adj" fmla="val 15000"/>
            </a:avLst>
          </a:prstGeom>
          <a:solidFill>
            <a:srgbClr val="E3EAED"/>
          </a:solidFill>
          <a:ln w="12700">
            <a:solidFill>
              <a:srgbClr val="E3EAED"/>
            </a:solidFill>
            <a:prstDash val="solid"/>
          </a:ln>
        </p:spPr>
      </p:sp>
      <p:sp>
        <p:nvSpPr>
          <p:cNvPr id="18" name="Shape 16"/>
          <p:cNvSpPr/>
          <p:nvPr/>
        </p:nvSpPr>
        <p:spPr>
          <a:xfrm>
            <a:off x="3628568" y="3346704"/>
            <a:ext cx="334780" cy="365760"/>
          </a:xfrm>
          <a:prstGeom prst="roundRect">
            <a:avLst>
              <a:gd name="adj" fmla="val 16388"/>
            </a:avLst>
          </a:prstGeom>
          <a:solidFill>
            <a:srgbClr val="7FA3B0"/>
          </a:solidFill>
          <a:ln w="12700">
            <a:solidFill>
              <a:srgbClr val="7FA3B0"/>
            </a:solidFill>
            <a:prstDash val="solid"/>
          </a:ln>
        </p:spPr>
      </p:sp>
      <p:sp>
        <p:nvSpPr>
          <p:cNvPr id="19" name="Text 17"/>
          <p:cNvSpPr/>
          <p:nvPr/>
        </p:nvSpPr>
        <p:spPr>
          <a:xfrm>
            <a:off x="3628568" y="3877056"/>
            <a:ext cx="2092376" cy="457200"/>
          </a:xfrm>
          <a:prstGeom prst="rect">
            <a:avLst/>
          </a:prstGeom>
          <a:noFill/>
          <a:ln/>
        </p:spPr>
        <p:txBody>
          <a:bodyPr wrap="square" lIns="0" tIns="0" rIns="0" bIns="0" rtlCol="0" anchor="ctr"/>
          <a:lstStyle/>
          <a:p>
            <a:pPr indent="0" marL="0">
              <a:lnSpc>
                <a:spcPts val="1900"/>
              </a:lnSpc>
              <a:buNone/>
            </a:pPr>
            <a:r>
              <a:rPr lang="en-US" sz="1400" b="1" dirty="0">
                <a:solidFill>
                  <a:srgbClr val="12313D"/>
                </a:solidFill>
                <a:latin typeface="Meiryo" pitchFamily="34" charset="0"/>
                <a:ea typeface="Meiryo" pitchFamily="34" charset="-122"/>
                <a:cs typeface="Meiryo" pitchFamily="34" charset="-120"/>
              </a:rPr>
              <a:t>最大 9.6 A まで</a:t>
            </a:r>
            <a:endParaRPr lang="en-US" sz="1400" dirty="0"/>
          </a:p>
        </p:txBody>
      </p:sp>
      <p:sp>
        <p:nvSpPr>
          <p:cNvPr id="20" name="Text 18"/>
          <p:cNvSpPr/>
          <p:nvPr/>
        </p:nvSpPr>
        <p:spPr>
          <a:xfrm>
            <a:off x="3628568" y="4425696"/>
            <a:ext cx="2092376" cy="859536"/>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家庭用コンセント程度。ゆっくり充電。</a:t>
            </a:r>
            <a:endParaRPr lang="en-US" sz="1100" dirty="0"/>
          </a:p>
        </p:txBody>
      </p:sp>
      <p:sp>
        <p:nvSpPr>
          <p:cNvPr id="21" name="Shape 19"/>
          <p:cNvSpPr/>
          <p:nvPr/>
        </p:nvSpPr>
        <p:spPr>
          <a:xfrm>
            <a:off x="6233008" y="2761488"/>
            <a:ext cx="2567864" cy="2706624"/>
          </a:xfrm>
          <a:prstGeom prst="roundRect">
            <a:avLst>
              <a:gd name="adj" fmla="val 2493"/>
            </a:avLst>
          </a:prstGeom>
          <a:solidFill>
            <a:srgbClr val="FFFFFF"/>
          </a:solidFill>
          <a:ln w="12700">
            <a:solidFill>
              <a:srgbClr val="D5E0E4"/>
            </a:solidFill>
            <a:prstDash val="solid"/>
          </a:ln>
        </p:spPr>
      </p:sp>
      <p:sp>
        <p:nvSpPr>
          <p:cNvPr id="22" name="Text 20"/>
          <p:cNvSpPr/>
          <p:nvPr/>
        </p:nvSpPr>
        <p:spPr>
          <a:xfrm>
            <a:off x="6470752" y="2944368"/>
            <a:ext cx="2092376" cy="292608"/>
          </a:xfrm>
          <a:prstGeom prst="rect">
            <a:avLst/>
          </a:prstGeom>
          <a:noFill/>
          <a:ln/>
        </p:spPr>
        <p:txBody>
          <a:bodyPr wrap="square" lIns="0" tIns="0" rIns="0" bIns="0" rtlCol="0" anchor="ctr"/>
          <a:lstStyle/>
          <a:p>
            <a:pPr indent="0" marL="0">
              <a:buNone/>
            </a:pPr>
            <a:r>
              <a:rPr lang="en-US" sz="1200" b="1" dirty="0">
                <a:solidFill>
                  <a:srgbClr val="6B8590"/>
                </a:solidFill>
                <a:latin typeface="Meiryo" pitchFamily="34" charset="0"/>
                <a:ea typeface="Meiryo" pitchFamily="34" charset="-122"/>
                <a:cs typeface="Meiryo" pitchFamily="34" charset="-120"/>
              </a:rPr>
              <a:t>オンの割合 50%</a:t>
            </a:r>
            <a:endParaRPr lang="en-US" sz="1200" dirty="0"/>
          </a:p>
        </p:txBody>
      </p:sp>
      <p:sp>
        <p:nvSpPr>
          <p:cNvPr id="23" name="Shape 21"/>
          <p:cNvSpPr/>
          <p:nvPr/>
        </p:nvSpPr>
        <p:spPr>
          <a:xfrm>
            <a:off x="6470752" y="3346704"/>
            <a:ext cx="2092376" cy="365760"/>
          </a:xfrm>
          <a:prstGeom prst="roundRect">
            <a:avLst>
              <a:gd name="adj" fmla="val 15000"/>
            </a:avLst>
          </a:prstGeom>
          <a:solidFill>
            <a:srgbClr val="E3EAED"/>
          </a:solidFill>
          <a:ln w="12700">
            <a:solidFill>
              <a:srgbClr val="E3EAED"/>
            </a:solidFill>
            <a:prstDash val="solid"/>
          </a:ln>
        </p:spPr>
      </p:sp>
      <p:sp>
        <p:nvSpPr>
          <p:cNvPr id="24" name="Shape 22"/>
          <p:cNvSpPr/>
          <p:nvPr/>
        </p:nvSpPr>
        <p:spPr>
          <a:xfrm>
            <a:off x="6470752" y="3346704"/>
            <a:ext cx="1046188" cy="365760"/>
          </a:xfrm>
          <a:prstGeom prst="roundRect">
            <a:avLst>
              <a:gd name="adj" fmla="val 15000"/>
            </a:avLst>
          </a:prstGeom>
          <a:solidFill>
            <a:srgbClr val="7FA3B0"/>
          </a:solidFill>
          <a:ln w="12700">
            <a:solidFill>
              <a:srgbClr val="7FA3B0"/>
            </a:solidFill>
            <a:prstDash val="solid"/>
          </a:ln>
        </p:spPr>
      </p:sp>
      <p:sp>
        <p:nvSpPr>
          <p:cNvPr id="25" name="Text 23"/>
          <p:cNvSpPr/>
          <p:nvPr/>
        </p:nvSpPr>
        <p:spPr>
          <a:xfrm>
            <a:off x="6470752" y="3877056"/>
            <a:ext cx="2092376" cy="457200"/>
          </a:xfrm>
          <a:prstGeom prst="rect">
            <a:avLst/>
          </a:prstGeom>
          <a:noFill/>
          <a:ln/>
        </p:spPr>
        <p:txBody>
          <a:bodyPr wrap="square" lIns="0" tIns="0" rIns="0" bIns="0" rtlCol="0" anchor="ctr"/>
          <a:lstStyle/>
          <a:p>
            <a:pPr indent="0" marL="0">
              <a:lnSpc>
                <a:spcPts val="1900"/>
              </a:lnSpc>
              <a:buNone/>
            </a:pPr>
            <a:r>
              <a:rPr lang="en-US" sz="1400" b="1" dirty="0">
                <a:solidFill>
                  <a:srgbClr val="12313D"/>
                </a:solidFill>
                <a:latin typeface="Meiryo" pitchFamily="34" charset="0"/>
                <a:ea typeface="Meiryo" pitchFamily="34" charset="-122"/>
                <a:cs typeface="Meiryo" pitchFamily="34" charset="-120"/>
              </a:rPr>
              <a:t>最大 30 A まで</a:t>
            </a:r>
            <a:endParaRPr lang="en-US" sz="1400" dirty="0"/>
          </a:p>
        </p:txBody>
      </p:sp>
      <p:sp>
        <p:nvSpPr>
          <p:cNvPr id="26" name="Text 24"/>
          <p:cNvSpPr/>
          <p:nvPr/>
        </p:nvSpPr>
        <p:spPr>
          <a:xfrm>
            <a:off x="6470752" y="4425696"/>
            <a:ext cx="2092376" cy="859536"/>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一般的な普通充電器。</a:t>
            </a:r>
            <a:endParaRPr lang="en-US" sz="1100" dirty="0"/>
          </a:p>
        </p:txBody>
      </p:sp>
      <p:sp>
        <p:nvSpPr>
          <p:cNvPr id="27" name="Shape 25"/>
          <p:cNvSpPr/>
          <p:nvPr/>
        </p:nvSpPr>
        <p:spPr>
          <a:xfrm>
            <a:off x="9075191" y="2761488"/>
            <a:ext cx="2567864" cy="2706624"/>
          </a:xfrm>
          <a:prstGeom prst="roundRect">
            <a:avLst>
              <a:gd name="adj" fmla="val 2493"/>
            </a:avLst>
          </a:prstGeom>
          <a:solidFill>
            <a:srgbClr val="FFFFFF"/>
          </a:solidFill>
          <a:ln w="12700">
            <a:solidFill>
              <a:srgbClr val="D5E0E4"/>
            </a:solidFill>
            <a:prstDash val="solid"/>
          </a:ln>
        </p:spPr>
      </p:sp>
      <p:sp>
        <p:nvSpPr>
          <p:cNvPr id="28" name="Text 26"/>
          <p:cNvSpPr/>
          <p:nvPr/>
        </p:nvSpPr>
        <p:spPr>
          <a:xfrm>
            <a:off x="9312935" y="2944368"/>
            <a:ext cx="2092376" cy="292608"/>
          </a:xfrm>
          <a:prstGeom prst="rect">
            <a:avLst/>
          </a:prstGeom>
          <a:noFill/>
          <a:ln/>
        </p:spPr>
        <p:txBody>
          <a:bodyPr wrap="square" lIns="0" tIns="0" rIns="0" bIns="0" rtlCol="0" anchor="ctr"/>
          <a:lstStyle/>
          <a:p>
            <a:pPr indent="0" marL="0">
              <a:buNone/>
            </a:pPr>
            <a:r>
              <a:rPr lang="en-US" sz="1200" b="1" dirty="0">
                <a:solidFill>
                  <a:srgbClr val="6B8590"/>
                </a:solidFill>
                <a:latin typeface="Meiryo" pitchFamily="34" charset="0"/>
                <a:ea typeface="Meiryo" pitchFamily="34" charset="-122"/>
                <a:cs typeface="Meiryo" pitchFamily="34" charset="-120"/>
              </a:rPr>
              <a:t>オンの割合 80%</a:t>
            </a:r>
            <a:endParaRPr lang="en-US" sz="1200" dirty="0"/>
          </a:p>
        </p:txBody>
      </p:sp>
      <p:sp>
        <p:nvSpPr>
          <p:cNvPr id="29" name="Shape 27"/>
          <p:cNvSpPr/>
          <p:nvPr/>
        </p:nvSpPr>
        <p:spPr>
          <a:xfrm>
            <a:off x="9312935" y="3346704"/>
            <a:ext cx="2092376" cy="365760"/>
          </a:xfrm>
          <a:prstGeom prst="roundRect">
            <a:avLst>
              <a:gd name="adj" fmla="val 15000"/>
            </a:avLst>
          </a:prstGeom>
          <a:solidFill>
            <a:srgbClr val="E3EAED"/>
          </a:solidFill>
          <a:ln w="12700">
            <a:solidFill>
              <a:srgbClr val="E3EAED"/>
            </a:solidFill>
            <a:prstDash val="solid"/>
          </a:ln>
        </p:spPr>
      </p:sp>
      <p:sp>
        <p:nvSpPr>
          <p:cNvPr id="30" name="Shape 28"/>
          <p:cNvSpPr/>
          <p:nvPr/>
        </p:nvSpPr>
        <p:spPr>
          <a:xfrm>
            <a:off x="9312935" y="3346704"/>
            <a:ext cx="1673901" cy="365760"/>
          </a:xfrm>
          <a:prstGeom prst="roundRect">
            <a:avLst>
              <a:gd name="adj" fmla="val 15000"/>
            </a:avLst>
          </a:prstGeom>
          <a:solidFill>
            <a:srgbClr val="7FA3B0"/>
          </a:solidFill>
          <a:ln w="12700">
            <a:solidFill>
              <a:srgbClr val="7FA3B0"/>
            </a:solidFill>
            <a:prstDash val="solid"/>
          </a:ln>
        </p:spPr>
      </p:sp>
      <p:sp>
        <p:nvSpPr>
          <p:cNvPr id="31" name="Text 29"/>
          <p:cNvSpPr/>
          <p:nvPr/>
        </p:nvSpPr>
        <p:spPr>
          <a:xfrm>
            <a:off x="9312935" y="3877056"/>
            <a:ext cx="2092376" cy="457200"/>
          </a:xfrm>
          <a:prstGeom prst="rect">
            <a:avLst/>
          </a:prstGeom>
          <a:noFill/>
          <a:ln/>
        </p:spPr>
        <p:txBody>
          <a:bodyPr wrap="square" lIns="0" tIns="0" rIns="0" bIns="0" rtlCol="0" anchor="ctr"/>
          <a:lstStyle/>
          <a:p>
            <a:pPr indent="0" marL="0">
              <a:lnSpc>
                <a:spcPts val="1900"/>
              </a:lnSpc>
              <a:buNone/>
            </a:pPr>
            <a:r>
              <a:rPr lang="en-US" sz="1400" b="1" dirty="0">
                <a:solidFill>
                  <a:srgbClr val="12313D"/>
                </a:solidFill>
                <a:latin typeface="Meiryo" pitchFamily="34" charset="0"/>
                <a:ea typeface="Meiryo" pitchFamily="34" charset="-122"/>
                <a:cs typeface="Meiryo" pitchFamily="34" charset="-120"/>
              </a:rPr>
              <a:t>最大 48 A まで</a:t>
            </a:r>
            <a:endParaRPr lang="en-US" sz="1400" dirty="0"/>
          </a:p>
        </p:txBody>
      </p:sp>
      <p:sp>
        <p:nvSpPr>
          <p:cNvPr id="32" name="Text 30"/>
          <p:cNvSpPr/>
          <p:nvPr/>
        </p:nvSpPr>
        <p:spPr>
          <a:xfrm>
            <a:off x="9312935" y="4425696"/>
            <a:ext cx="2092376" cy="859536"/>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出力の大きい普通充電器。</a:t>
            </a:r>
            <a:endParaRPr lang="en-US" sz="1100" dirty="0"/>
          </a:p>
        </p:txBody>
      </p:sp>
      <p:sp>
        <p:nvSpPr>
          <p:cNvPr id="34" name="Text 31"/>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35" name="Text 32"/>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6 / 14</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点滅だけでは、急速充電はできない</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伝えられるのは数字ひとつ。しかも、車から充電器へは何も言えません</a:t>
            </a:r>
            <a:endParaRPr lang="en-US" sz="1300" dirty="0"/>
          </a:p>
        </p:txBody>
      </p:sp>
      <p:sp>
        <p:nvSpPr>
          <p:cNvPr id="6" name="Shape 4"/>
          <p:cNvSpPr/>
          <p:nvPr/>
        </p:nvSpPr>
        <p:spPr>
          <a:xfrm>
            <a:off x="548640" y="1517904"/>
            <a:ext cx="5364328" cy="4297680"/>
          </a:xfrm>
          <a:prstGeom prst="roundRect">
            <a:avLst>
              <a:gd name="adj" fmla="val 1489"/>
            </a:avLst>
          </a:prstGeom>
          <a:solidFill>
            <a:srgbClr val="EEF3F5"/>
          </a:solidFill>
          <a:ln w="12700">
            <a:solidFill>
              <a:srgbClr val="D5E0E4"/>
            </a:solidFill>
            <a:prstDash val="solid"/>
          </a:ln>
        </p:spPr>
      </p:sp>
      <p:sp>
        <p:nvSpPr>
          <p:cNvPr id="7" name="Text 5"/>
          <p:cNvSpPr/>
          <p:nvPr/>
        </p:nvSpPr>
        <p:spPr>
          <a:xfrm>
            <a:off x="841248" y="1737360"/>
            <a:ext cx="4779112" cy="365760"/>
          </a:xfrm>
          <a:prstGeom prst="rect">
            <a:avLst/>
          </a:prstGeom>
          <a:noFill/>
          <a:ln/>
        </p:spPr>
        <p:txBody>
          <a:bodyPr wrap="square" lIns="0" tIns="0" rIns="0" bIns="0" rtlCol="0" anchor="ctr"/>
          <a:lstStyle/>
          <a:p>
            <a:pPr indent="0" marL="0">
              <a:buNone/>
            </a:pPr>
            <a:r>
              <a:rPr lang="en-US" sz="1600" b="1" dirty="0">
                <a:solidFill>
                  <a:srgbClr val="12313D"/>
                </a:solidFill>
                <a:latin typeface="Meiryo" pitchFamily="34" charset="0"/>
                <a:ea typeface="Meiryo" pitchFamily="34" charset="-122"/>
                <a:cs typeface="Meiryo" pitchFamily="34" charset="-120"/>
              </a:rPr>
              <a:t>これならできる</a:t>
            </a:r>
            <a:endParaRPr lang="en-US" sz="1600" dirty="0"/>
          </a:p>
        </p:txBody>
      </p:sp>
      <p:sp>
        <p:nvSpPr>
          <p:cNvPr id="8" name="Shape 6"/>
          <p:cNvSpPr/>
          <p:nvPr/>
        </p:nvSpPr>
        <p:spPr>
          <a:xfrm>
            <a:off x="841248" y="2340864"/>
            <a:ext cx="237744" cy="237744"/>
          </a:xfrm>
          <a:prstGeom prst="ellipse">
            <a:avLst/>
          </a:prstGeom>
          <a:solidFill>
            <a:srgbClr val="8FA8B2"/>
          </a:solidFill>
          <a:ln w="12700">
            <a:solidFill>
              <a:srgbClr val="8FA8B2"/>
            </a:solidFill>
            <a:prstDash val="solid"/>
          </a:ln>
        </p:spPr>
      </p:sp>
      <p:sp>
        <p:nvSpPr>
          <p:cNvPr id="9" name="Text 7"/>
          <p:cNvSpPr/>
          <p:nvPr/>
        </p:nvSpPr>
        <p:spPr>
          <a:xfrm>
            <a:off x="841248" y="2340864"/>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a:t>
            </a:r>
            <a:endParaRPr lang="en-US" sz="1100" dirty="0"/>
          </a:p>
        </p:txBody>
      </p:sp>
      <p:sp>
        <p:nvSpPr>
          <p:cNvPr id="10" name="Text 8"/>
          <p:cNvSpPr/>
          <p:nvPr/>
        </p:nvSpPr>
        <p:spPr>
          <a:xfrm>
            <a:off x="1207008" y="2286000"/>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充電器 → 車へ「最大◯アンペアまで」と伝える</a:t>
            </a:r>
            <a:endParaRPr lang="en-US" sz="1250" dirty="0"/>
          </a:p>
        </p:txBody>
      </p:sp>
      <p:sp>
        <p:nvSpPr>
          <p:cNvPr id="11" name="Shape 9"/>
          <p:cNvSpPr/>
          <p:nvPr/>
        </p:nvSpPr>
        <p:spPr>
          <a:xfrm>
            <a:off x="841248" y="3035808"/>
            <a:ext cx="237744" cy="237744"/>
          </a:xfrm>
          <a:prstGeom prst="ellipse">
            <a:avLst/>
          </a:prstGeom>
          <a:solidFill>
            <a:srgbClr val="8FA8B2"/>
          </a:solidFill>
          <a:ln w="12700">
            <a:solidFill>
              <a:srgbClr val="8FA8B2"/>
            </a:solidFill>
            <a:prstDash val="solid"/>
          </a:ln>
        </p:spPr>
      </p:sp>
      <p:sp>
        <p:nvSpPr>
          <p:cNvPr id="12" name="Text 10"/>
          <p:cNvSpPr/>
          <p:nvPr/>
        </p:nvSpPr>
        <p:spPr>
          <a:xfrm>
            <a:off x="841248" y="3035808"/>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a:t>
            </a:r>
            <a:endParaRPr lang="en-US" sz="1100" dirty="0"/>
          </a:p>
        </p:txBody>
      </p:sp>
      <p:sp>
        <p:nvSpPr>
          <p:cNvPr id="13" name="Text 11"/>
          <p:cNvSpPr/>
          <p:nvPr/>
        </p:nvSpPr>
        <p:spPr>
          <a:xfrm>
            <a:off x="1207008" y="2980944"/>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車 → 充電器へ「準備できました」と伝える</a:t>
            </a:r>
            <a:endParaRPr lang="en-US" sz="1250" dirty="0"/>
          </a:p>
        </p:txBody>
      </p:sp>
      <p:sp>
        <p:nvSpPr>
          <p:cNvPr id="14" name="Shape 12"/>
          <p:cNvSpPr/>
          <p:nvPr/>
        </p:nvSpPr>
        <p:spPr>
          <a:xfrm>
            <a:off x="841248" y="3730752"/>
            <a:ext cx="237744" cy="237744"/>
          </a:xfrm>
          <a:prstGeom prst="ellipse">
            <a:avLst/>
          </a:prstGeom>
          <a:solidFill>
            <a:srgbClr val="8FA8B2"/>
          </a:solidFill>
          <a:ln w="12700">
            <a:solidFill>
              <a:srgbClr val="8FA8B2"/>
            </a:solidFill>
            <a:prstDash val="solid"/>
          </a:ln>
        </p:spPr>
      </p:sp>
      <p:sp>
        <p:nvSpPr>
          <p:cNvPr id="15" name="Text 13"/>
          <p:cNvSpPr/>
          <p:nvPr/>
        </p:nvSpPr>
        <p:spPr>
          <a:xfrm>
            <a:off x="841248" y="3730752"/>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a:t>
            </a:r>
            <a:endParaRPr lang="en-US" sz="1100" dirty="0"/>
          </a:p>
        </p:txBody>
      </p:sp>
      <p:sp>
        <p:nvSpPr>
          <p:cNvPr id="16" name="Text 14"/>
          <p:cNvSpPr/>
          <p:nvPr/>
        </p:nvSpPr>
        <p:spPr>
          <a:xfrm>
            <a:off x="1207008" y="3675888"/>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異常が起きたら止める</a:t>
            </a:r>
            <a:endParaRPr lang="en-US" sz="1250" dirty="0"/>
          </a:p>
        </p:txBody>
      </p:sp>
      <p:sp>
        <p:nvSpPr>
          <p:cNvPr id="17" name="Text 15"/>
          <p:cNvSpPr/>
          <p:nvPr/>
        </p:nvSpPr>
        <p:spPr>
          <a:xfrm>
            <a:off x="841248" y="5230368"/>
            <a:ext cx="4779112" cy="365760"/>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伝わる情報は、数字ひとつぶん。</a:t>
            </a:r>
            <a:endParaRPr lang="en-US" sz="1300" dirty="0"/>
          </a:p>
        </p:txBody>
      </p:sp>
      <p:sp>
        <p:nvSpPr>
          <p:cNvPr id="18" name="Shape 16"/>
          <p:cNvSpPr/>
          <p:nvPr/>
        </p:nvSpPr>
        <p:spPr>
          <a:xfrm>
            <a:off x="6278728" y="1517904"/>
            <a:ext cx="5364328" cy="4297680"/>
          </a:xfrm>
          <a:prstGeom prst="roundRect">
            <a:avLst>
              <a:gd name="adj" fmla="val 1489"/>
            </a:avLst>
          </a:prstGeom>
          <a:solidFill>
            <a:srgbClr val="FDF0DC"/>
          </a:solidFill>
          <a:ln w="12700">
            <a:solidFill>
              <a:srgbClr val="F0A33C"/>
            </a:solidFill>
            <a:prstDash val="solid"/>
          </a:ln>
        </p:spPr>
      </p:sp>
      <p:sp>
        <p:nvSpPr>
          <p:cNvPr id="19" name="Text 17"/>
          <p:cNvSpPr/>
          <p:nvPr/>
        </p:nvSpPr>
        <p:spPr>
          <a:xfrm>
            <a:off x="6571336" y="1737360"/>
            <a:ext cx="4779112" cy="365760"/>
          </a:xfrm>
          <a:prstGeom prst="rect">
            <a:avLst/>
          </a:prstGeom>
          <a:noFill/>
          <a:ln/>
        </p:spPr>
        <p:txBody>
          <a:bodyPr wrap="square" lIns="0" tIns="0" rIns="0" bIns="0" rtlCol="0" anchor="ctr"/>
          <a:lstStyle/>
          <a:p>
            <a:pPr indent="0" marL="0">
              <a:buNone/>
            </a:pPr>
            <a:r>
              <a:rPr lang="en-US" sz="1600" b="1" dirty="0">
                <a:solidFill>
                  <a:srgbClr val="A9660D"/>
                </a:solidFill>
                <a:latin typeface="Meiryo" pitchFamily="34" charset="0"/>
                <a:ea typeface="Meiryo" pitchFamily="34" charset="-122"/>
                <a:cs typeface="Meiryo" pitchFamily="34" charset="-120"/>
              </a:rPr>
              <a:t>これはできない</a:t>
            </a:r>
            <a:endParaRPr lang="en-US" sz="1600" dirty="0"/>
          </a:p>
        </p:txBody>
      </p:sp>
      <p:sp>
        <p:nvSpPr>
          <p:cNvPr id="20" name="Shape 18"/>
          <p:cNvSpPr/>
          <p:nvPr/>
        </p:nvSpPr>
        <p:spPr>
          <a:xfrm>
            <a:off x="6571336" y="2340864"/>
            <a:ext cx="237744" cy="237744"/>
          </a:xfrm>
          <a:prstGeom prst="ellipse">
            <a:avLst/>
          </a:prstGeom>
          <a:solidFill>
            <a:srgbClr val="F0A33C"/>
          </a:solidFill>
          <a:ln w="12700">
            <a:solidFill>
              <a:srgbClr val="F0A33C"/>
            </a:solidFill>
            <a:prstDash val="solid"/>
          </a:ln>
        </p:spPr>
      </p:sp>
      <p:sp>
        <p:nvSpPr>
          <p:cNvPr id="21" name="Text 19"/>
          <p:cNvSpPr/>
          <p:nvPr/>
        </p:nvSpPr>
        <p:spPr>
          <a:xfrm>
            <a:off x="6571336" y="2340864"/>
            <a:ext cx="237744" cy="23774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22" name="Text 20"/>
          <p:cNvSpPr/>
          <p:nvPr/>
        </p:nvSpPr>
        <p:spPr>
          <a:xfrm>
            <a:off x="6937096" y="2286000"/>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車 →「今は 350 ボルト、120 アンペアください」</a:t>
            </a:r>
            <a:endParaRPr lang="en-US" sz="1250" dirty="0"/>
          </a:p>
        </p:txBody>
      </p:sp>
      <p:sp>
        <p:nvSpPr>
          <p:cNvPr id="23" name="Shape 21"/>
          <p:cNvSpPr/>
          <p:nvPr/>
        </p:nvSpPr>
        <p:spPr>
          <a:xfrm>
            <a:off x="6571336" y="3035808"/>
            <a:ext cx="237744" cy="237744"/>
          </a:xfrm>
          <a:prstGeom prst="ellipse">
            <a:avLst/>
          </a:prstGeom>
          <a:solidFill>
            <a:srgbClr val="F0A33C"/>
          </a:solidFill>
          <a:ln w="12700">
            <a:solidFill>
              <a:srgbClr val="F0A33C"/>
            </a:solidFill>
            <a:prstDash val="solid"/>
          </a:ln>
        </p:spPr>
      </p:sp>
      <p:sp>
        <p:nvSpPr>
          <p:cNvPr id="24" name="Text 22"/>
          <p:cNvSpPr/>
          <p:nvPr/>
        </p:nvSpPr>
        <p:spPr>
          <a:xfrm>
            <a:off x="6571336" y="3035808"/>
            <a:ext cx="237744" cy="23774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25" name="Text 23"/>
          <p:cNvSpPr/>
          <p:nvPr/>
        </p:nvSpPr>
        <p:spPr>
          <a:xfrm>
            <a:off x="6937096" y="2980944"/>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充電器 →「電気が漏れていないか検査します」</a:t>
            </a:r>
            <a:endParaRPr lang="en-US" sz="1250" dirty="0"/>
          </a:p>
        </p:txBody>
      </p:sp>
      <p:sp>
        <p:nvSpPr>
          <p:cNvPr id="26" name="Shape 24"/>
          <p:cNvSpPr/>
          <p:nvPr/>
        </p:nvSpPr>
        <p:spPr>
          <a:xfrm>
            <a:off x="6571336" y="3730752"/>
            <a:ext cx="237744" cy="237744"/>
          </a:xfrm>
          <a:prstGeom prst="ellipse">
            <a:avLst/>
          </a:prstGeom>
          <a:solidFill>
            <a:srgbClr val="F0A33C"/>
          </a:solidFill>
          <a:ln w="12700">
            <a:solidFill>
              <a:srgbClr val="F0A33C"/>
            </a:solidFill>
            <a:prstDash val="solid"/>
          </a:ln>
        </p:spPr>
      </p:sp>
      <p:sp>
        <p:nvSpPr>
          <p:cNvPr id="27" name="Text 25"/>
          <p:cNvSpPr/>
          <p:nvPr/>
        </p:nvSpPr>
        <p:spPr>
          <a:xfrm>
            <a:off x="6571336" y="3730752"/>
            <a:ext cx="237744" cy="23774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28" name="Text 26"/>
          <p:cNvSpPr/>
          <p:nvPr/>
        </p:nvSpPr>
        <p:spPr>
          <a:xfrm>
            <a:off x="6937096" y="3675888"/>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充電器 →「どなたですか？請求先は？」</a:t>
            </a:r>
            <a:endParaRPr lang="en-US" sz="1250" dirty="0"/>
          </a:p>
        </p:txBody>
      </p:sp>
      <p:sp>
        <p:nvSpPr>
          <p:cNvPr id="29" name="Shape 27"/>
          <p:cNvSpPr/>
          <p:nvPr/>
        </p:nvSpPr>
        <p:spPr>
          <a:xfrm>
            <a:off x="6571336" y="4425696"/>
            <a:ext cx="237744" cy="237744"/>
          </a:xfrm>
          <a:prstGeom prst="ellipse">
            <a:avLst/>
          </a:prstGeom>
          <a:solidFill>
            <a:srgbClr val="F0A33C"/>
          </a:solidFill>
          <a:ln w="12700">
            <a:solidFill>
              <a:srgbClr val="F0A33C"/>
            </a:solidFill>
            <a:prstDash val="solid"/>
          </a:ln>
        </p:spPr>
      </p:sp>
      <p:sp>
        <p:nvSpPr>
          <p:cNvPr id="30" name="Text 28"/>
          <p:cNvSpPr/>
          <p:nvPr/>
        </p:nvSpPr>
        <p:spPr>
          <a:xfrm>
            <a:off x="6571336" y="4425696"/>
            <a:ext cx="237744" cy="23774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31" name="Text 29"/>
          <p:cNvSpPr/>
          <p:nvPr/>
        </p:nvSpPr>
        <p:spPr>
          <a:xfrm>
            <a:off x="6937096" y="4370832"/>
            <a:ext cx="4413352" cy="603504"/>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車 →「80% まで入ったので、そろそろ減らして」</a:t>
            </a:r>
            <a:endParaRPr lang="en-US" sz="1250" dirty="0"/>
          </a:p>
        </p:txBody>
      </p:sp>
      <p:sp>
        <p:nvSpPr>
          <p:cNvPr id="32" name="Text 30"/>
          <p:cNvSpPr/>
          <p:nvPr/>
        </p:nvSpPr>
        <p:spPr>
          <a:xfrm>
            <a:off x="6571336" y="5230368"/>
            <a:ext cx="4779112" cy="365760"/>
          </a:xfrm>
          <a:prstGeom prst="rect">
            <a:avLst/>
          </a:prstGeom>
          <a:noFill/>
          <a:ln/>
        </p:spPr>
        <p:txBody>
          <a:bodyPr wrap="square" lIns="0" tIns="0" rIns="0" bIns="0" rtlCol="0" anchor="ctr"/>
          <a:lstStyle/>
          <a:p>
            <a:pPr indent="0" marL="0">
              <a:buNone/>
            </a:pPr>
            <a:r>
              <a:rPr lang="en-US" sz="1300" b="1" dirty="0">
                <a:solidFill>
                  <a:srgbClr val="A9660D"/>
                </a:solidFill>
                <a:latin typeface="Meiryo" pitchFamily="34" charset="0"/>
                <a:ea typeface="Meiryo" pitchFamily="34" charset="-122"/>
                <a:cs typeface="Meiryo" pitchFamily="34" charset="-120"/>
              </a:rPr>
              <a:t>必要なのは、文章でのやり取り。ケタが違う。</a:t>
            </a:r>
            <a:endParaRPr lang="en-US" sz="1300" dirty="0"/>
          </a:p>
        </p:txBody>
      </p:sp>
      <p:sp>
        <p:nvSpPr>
          <p:cNvPr id="34" name="Text 31"/>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35" name="Text 32"/>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7 / 14</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どうやって「会話」させるか ── 3つの案があった</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実際に検討され、最後に残ったのが3番目です</a:t>
            </a:r>
            <a:endParaRPr lang="en-US" sz="1300" dirty="0"/>
          </a:p>
        </p:txBody>
      </p:sp>
      <p:sp>
        <p:nvSpPr>
          <p:cNvPr id="6" name="Shape 4"/>
          <p:cNvSpPr/>
          <p:nvPr/>
        </p:nvSpPr>
        <p:spPr>
          <a:xfrm>
            <a:off x="548640" y="1517904"/>
            <a:ext cx="3515258" cy="2880360"/>
          </a:xfrm>
          <a:prstGeom prst="roundRect">
            <a:avLst>
              <a:gd name="adj" fmla="val 2222"/>
            </a:avLst>
          </a:prstGeom>
          <a:solidFill>
            <a:srgbClr val="FFFFFF"/>
          </a:solidFill>
          <a:ln w="12700">
            <a:solidFill>
              <a:srgbClr val="D5E0E4"/>
            </a:solidFill>
            <a:prstDash val="solid"/>
          </a:ln>
        </p:spPr>
      </p:sp>
      <p:sp>
        <p:nvSpPr>
          <p:cNvPr id="7" name="Text 5"/>
          <p:cNvSpPr/>
          <p:nvPr/>
        </p:nvSpPr>
        <p:spPr>
          <a:xfrm>
            <a:off x="804672"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案1：通信用の線を増やす</a:t>
            </a:r>
            <a:endParaRPr lang="en-US" sz="1450" dirty="0"/>
          </a:p>
        </p:txBody>
      </p:sp>
      <p:sp>
        <p:nvSpPr>
          <p:cNvPr id="8" name="Text 6"/>
          <p:cNvSpPr/>
          <p:nvPr/>
        </p:nvSpPr>
        <p:spPr>
          <a:xfrm>
            <a:off x="804672" y="2267712"/>
            <a:ext cx="3003194" cy="1929384"/>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いちばん素直な方法。でも、コネクタの形は国際規格で決まっています。1本増やすということは、世界中の充電器と車を作り直すということ。</a:t>
            </a:r>
            <a:endParaRPr lang="en-US" sz="1150" dirty="0"/>
          </a:p>
          <a:p>
            <a:pPr indent="0" marL="0">
              <a:lnSpc>
                <a:spcPts val="1800"/>
              </a:lnSpc>
              <a:buNone/>
            </a:pPr>
            <a:endParaRPr lang="en-US" sz="1150" dirty="0"/>
          </a:p>
          <a:p>
            <a:pPr indent="0" marL="0">
              <a:lnSpc>
                <a:spcPts val="1800"/>
              </a:lnSpc>
              <a:buNone/>
            </a:pPr>
            <a:r>
              <a:rPr lang="en-US" sz="1150" dirty="0">
                <a:solidFill>
                  <a:srgbClr val="1F3944"/>
                </a:solidFill>
                <a:latin typeface="Meiryo" pitchFamily="34" charset="0"/>
                <a:ea typeface="Meiryo" pitchFamily="34" charset="-122"/>
                <a:cs typeface="Meiryo" pitchFamily="34" charset="-120"/>
              </a:rPr>
              <a:t>→ 現実的ではない、として却下。</a:t>
            </a:r>
            <a:endParaRPr lang="en-US" sz="1150" dirty="0"/>
          </a:p>
        </p:txBody>
      </p:sp>
      <p:sp>
        <p:nvSpPr>
          <p:cNvPr id="9" name="Shape 7"/>
          <p:cNvSpPr/>
          <p:nvPr/>
        </p:nvSpPr>
        <p:spPr>
          <a:xfrm>
            <a:off x="4338218" y="1517904"/>
            <a:ext cx="3515258" cy="2880360"/>
          </a:xfrm>
          <a:prstGeom prst="roundRect">
            <a:avLst>
              <a:gd name="adj" fmla="val 2222"/>
            </a:avLst>
          </a:prstGeom>
          <a:solidFill>
            <a:srgbClr val="FFFFFF"/>
          </a:solidFill>
          <a:ln w="12700">
            <a:solidFill>
              <a:srgbClr val="D5E0E4"/>
            </a:solidFill>
            <a:prstDash val="solid"/>
          </a:ln>
        </p:spPr>
      </p:sp>
      <p:sp>
        <p:nvSpPr>
          <p:cNvPr id="10" name="Text 8"/>
          <p:cNvSpPr/>
          <p:nvPr/>
        </p:nvSpPr>
        <p:spPr>
          <a:xfrm>
            <a:off x="4594250"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案2：無線でつなぐ</a:t>
            </a:r>
            <a:endParaRPr lang="en-US" sz="1450" dirty="0"/>
          </a:p>
        </p:txBody>
      </p:sp>
      <p:sp>
        <p:nvSpPr>
          <p:cNvPr id="11" name="Text 9"/>
          <p:cNvSpPr/>
          <p:nvPr/>
        </p:nvSpPr>
        <p:spPr>
          <a:xfrm>
            <a:off x="4594250" y="2267712"/>
            <a:ext cx="3003194" cy="1929384"/>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Wi-Fi や Bluetooth のように電波でつなぐ案。線は要りません。ただし充電器がずらりと並ぶ場所で、どの車がどの充電器か確実に区別するのが難しい。</a:t>
            </a:r>
            <a:endParaRPr lang="en-US" sz="1150" dirty="0"/>
          </a:p>
          <a:p>
            <a:pPr indent="0" marL="0">
              <a:lnSpc>
                <a:spcPts val="1800"/>
              </a:lnSpc>
              <a:buNone/>
            </a:pPr>
            <a:endParaRPr lang="en-US" sz="1150" dirty="0"/>
          </a:p>
          <a:p>
            <a:pPr indent="0" marL="0">
              <a:lnSpc>
                <a:spcPts val="1800"/>
              </a:lnSpc>
              <a:buNone/>
            </a:pPr>
            <a:r>
              <a:rPr lang="en-US" sz="1150" dirty="0">
                <a:solidFill>
                  <a:srgbClr val="1F3944"/>
                </a:solidFill>
                <a:latin typeface="Meiryo" pitchFamily="34" charset="0"/>
                <a:ea typeface="Meiryo" pitchFamily="34" charset="-122"/>
                <a:cs typeface="Meiryo" pitchFamily="34" charset="-120"/>
              </a:rPr>
              <a:t>→ 隣の車と混ざる危険があり、主役にはならなかった。</a:t>
            </a:r>
            <a:endParaRPr lang="en-US" sz="1150" dirty="0"/>
          </a:p>
        </p:txBody>
      </p:sp>
      <p:sp>
        <p:nvSpPr>
          <p:cNvPr id="12" name="Shape 10"/>
          <p:cNvSpPr/>
          <p:nvPr/>
        </p:nvSpPr>
        <p:spPr>
          <a:xfrm>
            <a:off x="8127797" y="1517904"/>
            <a:ext cx="3515258" cy="2880360"/>
          </a:xfrm>
          <a:prstGeom prst="roundRect">
            <a:avLst>
              <a:gd name="adj" fmla="val 2222"/>
            </a:avLst>
          </a:prstGeom>
          <a:solidFill>
            <a:srgbClr val="FDF0DC"/>
          </a:solidFill>
          <a:ln w="12700">
            <a:solidFill>
              <a:srgbClr val="F0A33C"/>
            </a:solidFill>
            <a:prstDash val="solid"/>
          </a:ln>
        </p:spPr>
      </p:sp>
      <p:sp>
        <p:nvSpPr>
          <p:cNvPr id="13" name="Text 11"/>
          <p:cNvSpPr/>
          <p:nvPr/>
        </p:nvSpPr>
        <p:spPr>
          <a:xfrm>
            <a:off x="8383829"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A9660D"/>
                </a:solidFill>
                <a:latin typeface="Meiryo" pitchFamily="34" charset="0"/>
                <a:ea typeface="Meiryo" pitchFamily="34" charset="-122"/>
                <a:cs typeface="Meiryo" pitchFamily="34" charset="-120"/>
              </a:rPr>
              <a:t>案3：いまある線に、信号を重ねる</a:t>
            </a:r>
            <a:endParaRPr lang="en-US" sz="1450" dirty="0"/>
          </a:p>
        </p:txBody>
      </p:sp>
      <p:sp>
        <p:nvSpPr>
          <p:cNvPr id="14" name="Text 12"/>
          <p:cNvSpPr/>
          <p:nvPr/>
        </p:nvSpPr>
        <p:spPr>
          <a:xfrm>
            <a:off x="8383829" y="2267712"/>
            <a:ext cx="3003194" cy="1929384"/>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すでにある CP 線に、点滅の合図とは別の信号をもう1つ重ねて流す。線は増やさない。コネクタも変えない。</a:t>
            </a:r>
            <a:endParaRPr lang="en-US" sz="1150" dirty="0"/>
          </a:p>
          <a:p>
            <a:pPr indent="0" marL="0">
              <a:lnSpc>
                <a:spcPts val="1800"/>
              </a:lnSpc>
              <a:buNone/>
            </a:pPr>
            <a:endParaRPr lang="en-US" sz="1150" dirty="0"/>
          </a:p>
          <a:p>
            <a:pPr indent="0" marL="0">
              <a:lnSpc>
                <a:spcPts val="1800"/>
              </a:lnSpc>
              <a:buNone/>
            </a:pPr>
            <a:r>
              <a:rPr lang="en-US" sz="1150" dirty="0">
                <a:solidFill>
                  <a:srgbClr val="1F3944"/>
                </a:solidFill>
                <a:latin typeface="Meiryo" pitchFamily="34" charset="0"/>
                <a:ea typeface="Meiryo" pitchFamily="34" charset="-122"/>
                <a:cs typeface="Meiryo" pitchFamily="34" charset="-120"/>
              </a:rPr>
              <a:t>→ これが採用されました。</a:t>
            </a:r>
            <a:endParaRPr lang="en-US" sz="1150" dirty="0"/>
          </a:p>
        </p:txBody>
      </p:sp>
      <p:sp>
        <p:nvSpPr>
          <p:cNvPr id="15" name="Shape 13"/>
          <p:cNvSpPr/>
          <p:nvPr/>
        </p:nvSpPr>
        <p:spPr>
          <a:xfrm>
            <a:off x="548640" y="4626864"/>
            <a:ext cx="11094415" cy="1188720"/>
          </a:xfrm>
          <a:prstGeom prst="roundRect">
            <a:avLst>
              <a:gd name="adj" fmla="val 5385"/>
            </a:avLst>
          </a:prstGeom>
          <a:solidFill>
            <a:srgbClr val="FDF0DC"/>
          </a:solidFill>
          <a:ln w="12700">
            <a:solidFill>
              <a:srgbClr val="FDF0DC"/>
            </a:solidFill>
            <a:prstDash val="solid"/>
          </a:ln>
        </p:spPr>
      </p:sp>
      <p:sp>
        <p:nvSpPr>
          <p:cNvPr id="16" name="Text 14"/>
          <p:cNvSpPr/>
          <p:nvPr/>
        </p:nvSpPr>
        <p:spPr>
          <a:xfrm>
            <a:off x="804672" y="4791456"/>
            <a:ext cx="1463040" cy="274320"/>
          </a:xfrm>
          <a:prstGeom prst="rect">
            <a:avLst/>
          </a:prstGeom>
          <a:noFill/>
          <a:ln/>
        </p:spPr>
        <p:txBody>
          <a:bodyPr wrap="square" lIns="0" tIns="0" rIns="0" bIns="0" rtlCol="0" anchor="ctr"/>
          <a:lstStyle/>
          <a:p>
            <a:pPr indent="0" marL="0">
              <a:buNone/>
            </a:pPr>
            <a:r>
              <a:rPr lang="en-US" sz="1100" b="1" dirty="0">
                <a:solidFill>
                  <a:srgbClr val="A9660D"/>
                </a:solidFill>
                <a:latin typeface="Meiryo" pitchFamily="34" charset="0"/>
                <a:ea typeface="Meiryo" pitchFamily="34" charset="-122"/>
                <a:cs typeface="Meiryo" pitchFamily="34" charset="-120"/>
              </a:rPr>
              <a:t>たとえると</a:t>
            </a:r>
            <a:endParaRPr lang="en-US" sz="1100" dirty="0"/>
          </a:p>
        </p:txBody>
      </p:sp>
      <p:sp>
        <p:nvSpPr>
          <p:cNvPr id="17" name="Text 15"/>
          <p:cNvSpPr/>
          <p:nvPr/>
        </p:nvSpPr>
        <p:spPr>
          <a:xfrm>
            <a:off x="804672" y="5120640"/>
            <a:ext cx="10582351" cy="512064"/>
          </a:xfrm>
          <a:prstGeom prst="rect">
            <a:avLst/>
          </a:prstGeom>
          <a:noFill/>
          <a:ln/>
        </p:spPr>
        <p:txBody>
          <a:bodyPr wrap="square" lIns="0" tIns="0" rIns="0" bIns="0" rtlCol="0" anchor="ctr"/>
          <a:lstStyle/>
          <a:p>
            <a:pPr indent="0" marL="0">
              <a:lnSpc>
                <a:spcPts val="2000"/>
              </a:lnSpc>
              <a:buNone/>
            </a:pPr>
            <a:r>
              <a:rPr lang="en-US" sz="1250" dirty="0">
                <a:solidFill>
                  <a:srgbClr val="1F3944"/>
                </a:solidFill>
                <a:latin typeface="Meiryo" pitchFamily="34" charset="0"/>
                <a:ea typeface="Meiryo" pitchFamily="34" charset="-122"/>
                <a:cs typeface="Meiryo" pitchFamily="34" charset="-120"/>
              </a:rPr>
              <a:t>案3は「1枚の紙に、鉛筆で書いた文字と、蛍光ペンで書いた文字を重ねる」ようなもの。見分けがつく書き方をしておけば、同じ紙で2つの情報を運べます。この“見分けがつく書き方”のしくみが、第2回のテーマです。</a:t>
            </a:r>
            <a:endParaRPr lang="en-US" sz="1250" dirty="0"/>
          </a:p>
        </p:txBody>
      </p:sp>
      <p:sp>
        <p:nvSpPr>
          <p:cNvPr id="19" name="Text 16"/>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0" name="Text 17"/>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8 / 14</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F0A33C"/>
          </a:solidFill>
          <a:ln w="12700">
            <a:solidFill>
              <a:srgbClr val="F0A3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1</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その答えが「電力線通信（PLC）」</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8FA7B2"/>
                </a:solidFill>
                <a:latin typeface="Meiryo" pitchFamily="34" charset="0"/>
                <a:ea typeface="Meiryo" pitchFamily="34" charset="-122"/>
                <a:cs typeface="Meiryo" pitchFamily="34" charset="-120"/>
              </a:rPr>
              <a:t>電気を運んでいる線に、そのまま信号も乗せてしまう技術です</a:t>
            </a:r>
            <a:endParaRPr lang="en-US" sz="1300" dirty="0"/>
          </a:p>
        </p:txBody>
      </p:sp>
      <p:sp>
        <p:nvSpPr>
          <p:cNvPr id="6" name="Text 4"/>
          <p:cNvSpPr/>
          <p:nvPr/>
        </p:nvSpPr>
        <p:spPr>
          <a:xfrm>
            <a:off x="548640" y="1572768"/>
            <a:ext cx="3840480" cy="1097280"/>
          </a:xfrm>
          <a:prstGeom prst="rect">
            <a:avLst/>
          </a:prstGeom>
          <a:noFill/>
          <a:ln/>
        </p:spPr>
        <p:txBody>
          <a:bodyPr wrap="square" lIns="0" tIns="0" rIns="0" bIns="0" rtlCol="0" anchor="ctr"/>
          <a:lstStyle/>
          <a:p>
            <a:pPr indent="0" marL="0">
              <a:buNone/>
            </a:pPr>
            <a:r>
              <a:rPr lang="en-US" sz="6200" b="1" dirty="0">
                <a:solidFill>
                  <a:srgbClr val="F0A33C"/>
                </a:solidFill>
                <a:latin typeface="Meiryo" pitchFamily="34" charset="0"/>
                <a:ea typeface="Meiryo" pitchFamily="34" charset="-122"/>
                <a:cs typeface="Meiryo" pitchFamily="34" charset="-120"/>
              </a:rPr>
              <a:t>PLC</a:t>
            </a:r>
            <a:endParaRPr lang="en-US" sz="6200" dirty="0"/>
          </a:p>
        </p:txBody>
      </p:sp>
      <p:sp>
        <p:nvSpPr>
          <p:cNvPr id="7" name="Text 5"/>
          <p:cNvSpPr/>
          <p:nvPr/>
        </p:nvSpPr>
        <p:spPr>
          <a:xfrm>
            <a:off x="548640" y="2724912"/>
            <a:ext cx="5120640" cy="786384"/>
          </a:xfrm>
          <a:prstGeom prst="rect">
            <a:avLst/>
          </a:prstGeom>
          <a:noFill/>
          <a:ln/>
        </p:spPr>
        <p:txBody>
          <a:bodyPr wrap="square" lIns="0" tIns="0" rIns="0" bIns="0" rtlCol="0" anchor="ctr"/>
          <a:lstStyle/>
          <a:p>
            <a:pPr indent="0" marL="0">
              <a:lnSpc>
                <a:spcPts val="2600"/>
              </a:lnSpc>
              <a:buNone/>
            </a:pPr>
            <a:r>
              <a:rPr lang="en-US" sz="1500" dirty="0">
                <a:solidFill>
                  <a:srgbClr val="FFFFFF"/>
                </a:solidFill>
                <a:latin typeface="Meiryo" pitchFamily="34" charset="0"/>
                <a:ea typeface="Meiryo" pitchFamily="34" charset="-122"/>
                <a:cs typeface="Meiryo" pitchFamily="34" charset="-120"/>
              </a:rPr>
              <a:t>Power Line Communication</a:t>
            </a:r>
            <a:endParaRPr lang="en-US" sz="1500" dirty="0"/>
          </a:p>
          <a:p>
            <a:pPr indent="0" marL="0">
              <a:lnSpc>
                <a:spcPts val="2600"/>
              </a:lnSpc>
              <a:buNone/>
            </a:pPr>
            <a:r>
              <a:rPr lang="en-US" sz="1500" dirty="0">
                <a:solidFill>
                  <a:srgbClr val="FFFFFF"/>
                </a:solidFill>
                <a:latin typeface="Meiryo" pitchFamily="34" charset="0"/>
                <a:ea typeface="Meiryo" pitchFamily="34" charset="-122"/>
                <a:cs typeface="Meiryo" pitchFamily="34" charset="-120"/>
              </a:rPr>
              <a:t>＝ 電力線通信（でんりょくせんつうしん）</a:t>
            </a:r>
            <a:endParaRPr lang="en-US" sz="1500" dirty="0"/>
          </a:p>
        </p:txBody>
      </p:sp>
      <p:sp>
        <p:nvSpPr>
          <p:cNvPr id="8" name="Shape 6"/>
          <p:cNvSpPr/>
          <p:nvPr/>
        </p:nvSpPr>
        <p:spPr>
          <a:xfrm>
            <a:off x="566928" y="3675888"/>
            <a:ext cx="1280160" cy="27432"/>
          </a:xfrm>
          <a:prstGeom prst="rect">
            <a:avLst/>
          </a:prstGeom>
          <a:solidFill>
            <a:srgbClr val="F0A33C"/>
          </a:solidFill>
          <a:ln w="12700">
            <a:solidFill>
              <a:srgbClr val="F0A33C"/>
            </a:solidFill>
            <a:prstDash val="solid"/>
          </a:ln>
        </p:spPr>
      </p:sp>
      <p:sp>
        <p:nvSpPr>
          <p:cNvPr id="9" name="Text 7"/>
          <p:cNvSpPr/>
          <p:nvPr/>
        </p:nvSpPr>
        <p:spPr>
          <a:xfrm>
            <a:off x="548640" y="3931920"/>
            <a:ext cx="5303520" cy="1737360"/>
          </a:xfrm>
          <a:prstGeom prst="rect">
            <a:avLst/>
          </a:prstGeom>
          <a:noFill/>
          <a:ln/>
        </p:spPr>
        <p:txBody>
          <a:bodyPr wrap="square" lIns="0" tIns="0" rIns="0" bIns="0" rtlCol="0" anchor="ctr"/>
          <a:lstStyle/>
          <a:p>
            <a:pPr indent="0" marL="0">
              <a:lnSpc>
                <a:spcPts val="2200"/>
              </a:lnSpc>
              <a:buNone/>
            </a:pPr>
            <a:r>
              <a:rPr lang="en-US" sz="1250" dirty="0">
                <a:solidFill>
                  <a:srgbClr val="AFC3CC"/>
                </a:solidFill>
                <a:latin typeface="Meiryo" pitchFamily="34" charset="0"/>
                <a:ea typeface="Meiryo" pitchFamily="34" charset="-122"/>
                <a:cs typeface="Meiryo" pitchFamily="34" charset="-120"/>
              </a:rPr>
              <a:t>「電気を流すための線」と「情報を運ぶための線」を、</a:t>
            </a:r>
            <a:endParaRPr lang="en-US" sz="1250" dirty="0"/>
          </a:p>
          <a:p>
            <a:pPr indent="0" marL="0">
              <a:lnSpc>
                <a:spcPts val="2200"/>
              </a:lnSpc>
              <a:buNone/>
            </a:pPr>
            <a:r>
              <a:rPr lang="en-US" sz="1250" dirty="0">
                <a:solidFill>
                  <a:srgbClr val="AFC3CC"/>
                </a:solidFill>
                <a:latin typeface="Meiryo" pitchFamily="34" charset="0"/>
                <a:ea typeface="Meiryo" pitchFamily="34" charset="-122"/>
                <a:cs typeface="Meiryo" pitchFamily="34" charset="-120"/>
              </a:rPr>
              <a:t>分けずに1本で兼用してしまう、という考え方。</a:t>
            </a:r>
            <a:endParaRPr lang="en-US" sz="1250" dirty="0"/>
          </a:p>
          <a:p>
            <a:pPr indent="0" marL="0">
              <a:lnSpc>
                <a:spcPts val="2200"/>
              </a:lnSpc>
              <a:buNone/>
            </a:pPr>
            <a:endParaRPr lang="en-US" sz="1250" dirty="0"/>
          </a:p>
          <a:p>
            <a:pPr indent="0" marL="0">
              <a:lnSpc>
                <a:spcPts val="2200"/>
              </a:lnSpc>
              <a:buNone/>
            </a:pPr>
            <a:r>
              <a:rPr lang="en-US" sz="1250" dirty="0">
                <a:solidFill>
                  <a:srgbClr val="AFC3CC"/>
                </a:solidFill>
                <a:latin typeface="Meiryo" pitchFamily="34" charset="0"/>
                <a:ea typeface="Meiryo" pitchFamily="34" charset="-122"/>
                <a:cs typeface="Meiryo" pitchFamily="34" charset="-120"/>
              </a:rPr>
              <a:t>EV に限った技術ではなく、電力会社の検針や、</a:t>
            </a:r>
            <a:endParaRPr lang="en-US" sz="1250" dirty="0"/>
          </a:p>
          <a:p>
            <a:pPr indent="0" marL="0">
              <a:lnSpc>
                <a:spcPts val="2200"/>
              </a:lnSpc>
              <a:buNone/>
            </a:pPr>
            <a:r>
              <a:rPr lang="en-US" sz="1250" dirty="0">
                <a:solidFill>
                  <a:srgbClr val="AFC3CC"/>
                </a:solidFill>
                <a:latin typeface="Meiryo" pitchFamily="34" charset="0"/>
                <a:ea typeface="Meiryo" pitchFamily="34" charset="-122"/>
                <a:cs typeface="Meiryo" pitchFamily="34" charset="-120"/>
              </a:rPr>
              <a:t>家庭用のコンセント LAN でも昔から使われています。</a:t>
            </a:r>
            <a:endParaRPr lang="en-US" sz="1250" dirty="0"/>
          </a:p>
        </p:txBody>
      </p:sp>
      <p:sp>
        <p:nvSpPr>
          <p:cNvPr id="10" name="Shape 8"/>
          <p:cNvSpPr/>
          <p:nvPr/>
        </p:nvSpPr>
        <p:spPr>
          <a:xfrm>
            <a:off x="6309360" y="1572768"/>
            <a:ext cx="5330952" cy="1371600"/>
          </a:xfrm>
          <a:prstGeom prst="roundRect">
            <a:avLst>
              <a:gd name="adj" fmla="val 4667"/>
            </a:avLst>
          </a:prstGeom>
          <a:solidFill>
            <a:srgbClr val="1B4657"/>
          </a:solidFill>
          <a:ln w="12700">
            <a:solidFill>
              <a:srgbClr val="2B5B6E"/>
            </a:solidFill>
            <a:prstDash val="solid"/>
          </a:ln>
        </p:spPr>
      </p:sp>
      <p:sp>
        <p:nvSpPr>
          <p:cNvPr id="11" name="Text 9"/>
          <p:cNvSpPr/>
          <p:nvPr/>
        </p:nvSpPr>
        <p:spPr>
          <a:xfrm>
            <a:off x="6565392" y="1755648"/>
            <a:ext cx="4818888" cy="310896"/>
          </a:xfrm>
          <a:prstGeom prst="rect">
            <a:avLst/>
          </a:prstGeom>
          <a:noFill/>
          <a:ln/>
        </p:spPr>
        <p:txBody>
          <a:bodyPr wrap="square" lIns="0" tIns="0" rIns="0" bIns="0" rtlCol="0" anchor="ctr"/>
          <a:lstStyle/>
          <a:p>
            <a:pPr indent="0" marL="0">
              <a:buNone/>
            </a:pPr>
            <a:r>
              <a:rPr lang="en-US" sz="1350" b="1" dirty="0">
                <a:solidFill>
                  <a:srgbClr val="F0A33C"/>
                </a:solidFill>
                <a:latin typeface="Meiryo" pitchFamily="34" charset="0"/>
                <a:ea typeface="Meiryo" pitchFamily="34" charset="-122"/>
                <a:cs typeface="Meiryo" pitchFamily="34" charset="-120"/>
              </a:rPr>
              <a:t>どうやって重ねるのか</a:t>
            </a:r>
            <a:endParaRPr lang="en-US" sz="1350" dirty="0"/>
          </a:p>
        </p:txBody>
      </p:sp>
      <p:sp>
        <p:nvSpPr>
          <p:cNvPr id="12" name="Text 10"/>
          <p:cNvSpPr/>
          <p:nvPr/>
        </p:nvSpPr>
        <p:spPr>
          <a:xfrm>
            <a:off x="6565392" y="2103120"/>
            <a:ext cx="4818888" cy="713232"/>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点滅の合図はとてもゆっくりした信号、重ねる信号はとても速い信号。速さがまるで違うので、あとから分けられます。</a:t>
            </a:r>
            <a:endParaRPr lang="en-US" sz="1150" dirty="0"/>
          </a:p>
        </p:txBody>
      </p:sp>
      <p:sp>
        <p:nvSpPr>
          <p:cNvPr id="13" name="Shape 11"/>
          <p:cNvSpPr/>
          <p:nvPr/>
        </p:nvSpPr>
        <p:spPr>
          <a:xfrm>
            <a:off x="6309360" y="3054096"/>
            <a:ext cx="5330952" cy="1371600"/>
          </a:xfrm>
          <a:prstGeom prst="roundRect">
            <a:avLst>
              <a:gd name="adj" fmla="val 4667"/>
            </a:avLst>
          </a:prstGeom>
          <a:solidFill>
            <a:srgbClr val="1B4657"/>
          </a:solidFill>
          <a:ln w="12700">
            <a:solidFill>
              <a:srgbClr val="2B5B6E"/>
            </a:solidFill>
            <a:prstDash val="solid"/>
          </a:ln>
        </p:spPr>
      </p:sp>
      <p:sp>
        <p:nvSpPr>
          <p:cNvPr id="14" name="Text 12"/>
          <p:cNvSpPr/>
          <p:nvPr/>
        </p:nvSpPr>
        <p:spPr>
          <a:xfrm>
            <a:off x="6565392" y="3236976"/>
            <a:ext cx="4818888" cy="310896"/>
          </a:xfrm>
          <a:prstGeom prst="rect">
            <a:avLst/>
          </a:prstGeom>
          <a:noFill/>
          <a:ln/>
        </p:spPr>
        <p:txBody>
          <a:bodyPr wrap="square" lIns="0" tIns="0" rIns="0" bIns="0" rtlCol="0" anchor="ctr"/>
          <a:lstStyle/>
          <a:p>
            <a:pPr indent="0" marL="0">
              <a:buNone/>
            </a:pPr>
            <a:r>
              <a:rPr lang="en-US" sz="1350" b="1" dirty="0">
                <a:solidFill>
                  <a:srgbClr val="F0A33C"/>
                </a:solidFill>
                <a:latin typeface="Meiryo" pitchFamily="34" charset="0"/>
                <a:ea typeface="Meiryo" pitchFamily="34" charset="-122"/>
                <a:cs typeface="Meiryo" pitchFamily="34" charset="-120"/>
              </a:rPr>
              <a:t>何が乗るのか</a:t>
            </a:r>
            <a:endParaRPr lang="en-US" sz="1350" dirty="0"/>
          </a:p>
        </p:txBody>
      </p:sp>
      <p:sp>
        <p:nvSpPr>
          <p:cNvPr id="15" name="Text 13"/>
          <p:cNvSpPr/>
          <p:nvPr/>
        </p:nvSpPr>
        <p:spPr>
          <a:xfrm>
            <a:off x="6565392" y="3584448"/>
            <a:ext cx="4818888" cy="713232"/>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重ねた信号の上では、実はインターネットとほぼ同じしくみが動きます。パソコンをLANケーブルでつないだのと同じ状態になります。</a:t>
            </a:r>
            <a:endParaRPr lang="en-US" sz="1150" dirty="0"/>
          </a:p>
        </p:txBody>
      </p:sp>
      <p:sp>
        <p:nvSpPr>
          <p:cNvPr id="16" name="Shape 14"/>
          <p:cNvSpPr/>
          <p:nvPr/>
        </p:nvSpPr>
        <p:spPr>
          <a:xfrm>
            <a:off x="6309360" y="4535424"/>
            <a:ext cx="5330952" cy="1371600"/>
          </a:xfrm>
          <a:prstGeom prst="roundRect">
            <a:avLst>
              <a:gd name="adj" fmla="val 4667"/>
            </a:avLst>
          </a:prstGeom>
          <a:solidFill>
            <a:srgbClr val="1B4657"/>
          </a:solidFill>
          <a:ln w="12700">
            <a:solidFill>
              <a:srgbClr val="2B5B6E"/>
            </a:solidFill>
            <a:prstDash val="solid"/>
          </a:ln>
        </p:spPr>
      </p:sp>
      <p:sp>
        <p:nvSpPr>
          <p:cNvPr id="17" name="Text 15"/>
          <p:cNvSpPr/>
          <p:nvPr/>
        </p:nvSpPr>
        <p:spPr>
          <a:xfrm>
            <a:off x="6565392" y="4718304"/>
            <a:ext cx="4818888" cy="310896"/>
          </a:xfrm>
          <a:prstGeom prst="rect">
            <a:avLst/>
          </a:prstGeom>
          <a:noFill/>
          <a:ln/>
        </p:spPr>
        <p:txBody>
          <a:bodyPr wrap="square" lIns="0" tIns="0" rIns="0" bIns="0" rtlCol="0" anchor="ctr"/>
          <a:lstStyle/>
          <a:p>
            <a:pPr indent="0" marL="0">
              <a:buNone/>
            </a:pPr>
            <a:r>
              <a:rPr lang="en-US" sz="1350" b="1" dirty="0">
                <a:solidFill>
                  <a:srgbClr val="F0A33C"/>
                </a:solidFill>
                <a:latin typeface="Meiryo" pitchFamily="34" charset="0"/>
                <a:ea typeface="Meiryo" pitchFamily="34" charset="-122"/>
                <a:cs typeface="Meiryo" pitchFamily="34" charset="-120"/>
              </a:rPr>
              <a:t>誰がやっているのか</a:t>
            </a:r>
            <a:endParaRPr lang="en-US" sz="1350" dirty="0"/>
          </a:p>
        </p:txBody>
      </p:sp>
      <p:sp>
        <p:nvSpPr>
          <p:cNvPr id="18" name="Text 16"/>
          <p:cNvSpPr/>
          <p:nvPr/>
        </p:nvSpPr>
        <p:spPr>
          <a:xfrm>
            <a:off x="6565392" y="5065776"/>
            <a:ext cx="4818888" cy="713232"/>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車の側と充電器の側の両方に、この仕事だけをする小さな専用チップが入っています。それが「PLC-IC」です。第4回で中身を見ます。</a:t>
            </a:r>
            <a:endParaRPr lang="en-US" sz="1150" dirty="0"/>
          </a:p>
        </p:txBody>
      </p:sp>
      <p:sp>
        <p:nvSpPr>
          <p:cNvPr id="20" name="Text 17"/>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第1回　EVの充電で、車と充電器は何を話しているのか</a:t>
            </a:r>
            <a:endParaRPr lang="en-US" sz="900" dirty="0"/>
          </a:p>
        </p:txBody>
      </p:sp>
      <p:sp>
        <p:nvSpPr>
          <p:cNvPr id="21" name="Text 18"/>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9 / 14</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第1回 EVの充電で、車と充電器は何を話しているのか</dc:title>
  <dc:subject>EVの通信 やさしい入門（全5回） / CC BY 4.0</dc:subject>
  <dc:creator>Mr.hoge</dc:creator>
  <cp:lastModifiedBy>Mr.hoge</cp:lastModifiedBy>
  <cp:revision>1</cp:revision>
  <dcterms:created xsi:type="dcterms:W3CDTF">2026-08-31T13:38:06Z</dcterms:created>
  <dcterms:modified xsi:type="dcterms:W3CDTF">2026-08-31T13:38:06Z</dcterms:modified>
</cp:coreProperties>
</file>